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1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31.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showSpecialPlsOnTitleSld="0">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 id="349" r:id="rId99"/>
    <p:sldId id="350" r:id="rId100"/>
    <p:sldId id="351" r:id="rId101"/>
    <p:sldId id="352" r:id="rId102"/>
    <p:sldId id="353" r:id="rId103"/>
    <p:sldId id="354" r:id="rId104"/>
    <p:sldId id="355" r:id="rId105"/>
    <p:sldId id="356" r:id="rId106"/>
    <p:sldId id="357" r:id="rId107"/>
    <p:sldId id="358" r:id="rId108"/>
    <p:sldId id="359" r:id="rId109"/>
    <p:sldId id="360" r:id="rId110"/>
    <p:sldId id="361" r:id="rId111"/>
    <p:sldId id="362" r:id="rId112"/>
    <p:sldId id="363" r:id="rId113"/>
    <p:sldId id="364" r:id="rId114"/>
    <p:sldId id="365" r:id="rId115"/>
    <p:sldId id="366" r:id="rId116"/>
    <p:sldId id="367" r:id="rId117"/>
    <p:sldId id="368" r:id="rId118"/>
    <p:sldId id="369" r:id="rId119"/>
    <p:sldId id="370" r:id="rId120"/>
    <p:sldId id="371" r:id="rId121"/>
    <p:sldId id="372" r:id="rId122"/>
    <p:sldId id="373" r:id="rId123"/>
    <p:sldId id="374" r:id="rId124"/>
    <p:sldId id="375" r:id="rId125"/>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07" Type="http://schemas.openxmlformats.org/officeDocument/2006/relationships/slide" Target="slides/slide102.xml"/><Relationship Id="rId106" Type="http://schemas.openxmlformats.org/officeDocument/2006/relationships/slide" Target="slides/slide101.xml"/><Relationship Id="rId105" Type="http://schemas.openxmlformats.org/officeDocument/2006/relationships/slide" Target="slides/slide100.xml"/><Relationship Id="rId104" Type="http://schemas.openxmlformats.org/officeDocument/2006/relationships/slide" Target="slides/slide99.xml"/><Relationship Id="rId109" Type="http://schemas.openxmlformats.org/officeDocument/2006/relationships/slide" Target="slides/slide104.xml"/><Relationship Id="rId108" Type="http://schemas.openxmlformats.org/officeDocument/2006/relationships/slide" Target="slides/slide103.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103" Type="http://schemas.openxmlformats.org/officeDocument/2006/relationships/slide" Target="slides/slide98.xml"/><Relationship Id="rId102" Type="http://schemas.openxmlformats.org/officeDocument/2006/relationships/slide" Target="slides/slide97.xml"/><Relationship Id="rId101" Type="http://schemas.openxmlformats.org/officeDocument/2006/relationships/slide" Target="slides/slide96.xml"/><Relationship Id="rId100" Type="http://schemas.openxmlformats.org/officeDocument/2006/relationships/slide" Target="slides/slide95.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121" Type="http://schemas.openxmlformats.org/officeDocument/2006/relationships/slide" Target="slides/slide116.xml"/><Relationship Id="rId25" Type="http://schemas.openxmlformats.org/officeDocument/2006/relationships/slide" Target="slides/slide20.xml"/><Relationship Id="rId120" Type="http://schemas.openxmlformats.org/officeDocument/2006/relationships/slide" Target="slides/slide115.xml"/><Relationship Id="rId28" Type="http://schemas.openxmlformats.org/officeDocument/2006/relationships/slide" Target="slides/slide23.xml"/><Relationship Id="rId27" Type="http://schemas.openxmlformats.org/officeDocument/2006/relationships/slide" Target="slides/slide22.xml"/><Relationship Id="rId125" Type="http://schemas.openxmlformats.org/officeDocument/2006/relationships/slide" Target="slides/slide120.xml"/><Relationship Id="rId29" Type="http://schemas.openxmlformats.org/officeDocument/2006/relationships/slide" Target="slides/slide24.xml"/><Relationship Id="rId124" Type="http://schemas.openxmlformats.org/officeDocument/2006/relationships/slide" Target="slides/slide119.xml"/><Relationship Id="rId123" Type="http://schemas.openxmlformats.org/officeDocument/2006/relationships/slide" Target="slides/slide118.xml"/><Relationship Id="rId122" Type="http://schemas.openxmlformats.org/officeDocument/2006/relationships/slide" Target="slides/slide117.xml"/><Relationship Id="rId95" Type="http://schemas.openxmlformats.org/officeDocument/2006/relationships/slide" Target="slides/slide90.xml"/><Relationship Id="rId94" Type="http://schemas.openxmlformats.org/officeDocument/2006/relationships/slide" Target="slides/slide89.xml"/><Relationship Id="rId97" Type="http://schemas.openxmlformats.org/officeDocument/2006/relationships/slide" Target="slides/slide92.xml"/><Relationship Id="rId96" Type="http://schemas.openxmlformats.org/officeDocument/2006/relationships/slide" Target="slides/slide91.xml"/><Relationship Id="rId11" Type="http://schemas.openxmlformats.org/officeDocument/2006/relationships/slide" Target="slides/slide6.xml"/><Relationship Id="rId99" Type="http://schemas.openxmlformats.org/officeDocument/2006/relationships/slide" Target="slides/slide94.xml"/><Relationship Id="rId10" Type="http://schemas.openxmlformats.org/officeDocument/2006/relationships/slide" Target="slides/slide5.xml"/><Relationship Id="rId98" Type="http://schemas.openxmlformats.org/officeDocument/2006/relationships/slide" Target="slides/slide93.xml"/><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slide" Target="slides/slide86.xml"/><Relationship Id="rId90" Type="http://schemas.openxmlformats.org/officeDocument/2006/relationships/slide" Target="slides/slide85.xml"/><Relationship Id="rId93" Type="http://schemas.openxmlformats.org/officeDocument/2006/relationships/slide" Target="slides/slide88.xml"/><Relationship Id="rId92" Type="http://schemas.openxmlformats.org/officeDocument/2006/relationships/slide" Target="slides/slide87.xml"/><Relationship Id="rId118" Type="http://schemas.openxmlformats.org/officeDocument/2006/relationships/slide" Target="slides/slide113.xml"/><Relationship Id="rId117" Type="http://schemas.openxmlformats.org/officeDocument/2006/relationships/slide" Target="slides/slide112.xml"/><Relationship Id="rId116" Type="http://schemas.openxmlformats.org/officeDocument/2006/relationships/slide" Target="slides/slide111.xml"/><Relationship Id="rId115" Type="http://schemas.openxmlformats.org/officeDocument/2006/relationships/slide" Target="slides/slide110.xml"/><Relationship Id="rId119" Type="http://schemas.openxmlformats.org/officeDocument/2006/relationships/slide" Target="slides/slide114.xml"/><Relationship Id="rId15" Type="http://schemas.openxmlformats.org/officeDocument/2006/relationships/slide" Target="slides/slide10.xml"/><Relationship Id="rId110" Type="http://schemas.openxmlformats.org/officeDocument/2006/relationships/slide" Target="slides/slide105.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14" Type="http://schemas.openxmlformats.org/officeDocument/2006/relationships/slide" Target="slides/slide109.xml"/><Relationship Id="rId18" Type="http://schemas.openxmlformats.org/officeDocument/2006/relationships/slide" Target="slides/slide13.xml"/><Relationship Id="rId113" Type="http://schemas.openxmlformats.org/officeDocument/2006/relationships/slide" Target="slides/slide108.xml"/><Relationship Id="rId112" Type="http://schemas.openxmlformats.org/officeDocument/2006/relationships/slide" Target="slides/slide107.xml"/><Relationship Id="rId111" Type="http://schemas.openxmlformats.org/officeDocument/2006/relationships/slide" Target="slides/slide106.xml"/><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87" Type="http://schemas.openxmlformats.org/officeDocument/2006/relationships/slide" Target="slides/slide82.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65" Type="http://schemas.openxmlformats.org/officeDocument/2006/relationships/slide" Target="slides/slide60.xml"/><Relationship Id="rId68" Type="http://schemas.openxmlformats.org/officeDocument/2006/relationships/slide" Target="slides/slide63.xml"/><Relationship Id="rId67" Type="http://schemas.openxmlformats.org/officeDocument/2006/relationships/slide" Target="slides/slide62.xml"/><Relationship Id="rId60" Type="http://schemas.openxmlformats.org/officeDocument/2006/relationships/slide" Target="slides/slide55.xml"/><Relationship Id="rId69" Type="http://schemas.openxmlformats.org/officeDocument/2006/relationships/slide" Target="slides/slide6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54" Type="http://schemas.openxmlformats.org/officeDocument/2006/relationships/slide" Target="slides/slide49.xml"/><Relationship Id="rId57" Type="http://schemas.openxmlformats.org/officeDocument/2006/relationships/slide" Target="slides/slide52.xml"/><Relationship Id="rId56" Type="http://schemas.openxmlformats.org/officeDocument/2006/relationships/slide" Target="slides/slide51.xml"/><Relationship Id="rId59" Type="http://schemas.openxmlformats.org/officeDocument/2006/relationships/slide" Target="slides/slide54.xml"/><Relationship Id="rId58"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26c420ca3ed_0_9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26c420ca3ed_0_9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Answer: E</a:t>
            </a:r>
            <a:endParaRPr/>
          </a:p>
          <a:p>
            <a:pPr indent="0" lvl="0" marL="0" rtl="0" algn="l">
              <a:spcBef>
                <a:spcPts val="0"/>
              </a:spcBef>
              <a:spcAft>
                <a:spcPts val="0"/>
              </a:spcAft>
              <a:buNone/>
            </a:pPr>
            <a:r>
              <a:rPr lang="en"/>
              <a:t>A foundation model is a large AI model pre-trained on a vast quantity of data that is "designed to be adapted” (or fine-tuned) to a wide range of downstream tasks, such as sentiment analysis, image captioning, and object recognition.</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2" name="Shape 852"/>
        <p:cNvGrpSpPr/>
        <p:nvPr/>
      </p:nvGrpSpPr>
      <p:grpSpPr>
        <a:xfrm>
          <a:off x="0" y="0"/>
          <a:ext cx="0" cy="0"/>
          <a:chOff x="0" y="0"/>
          <a:chExt cx="0" cy="0"/>
        </a:xfrm>
      </p:grpSpPr>
      <p:sp>
        <p:nvSpPr>
          <p:cNvPr id="853" name="Google Shape;853;g26c420ca3ed_0_8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4" name="Google Shape;854;g26c420ca3ed_0_8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Answer: </a:t>
            </a:r>
            <a:endParaRPr/>
          </a:p>
          <a:p>
            <a:pPr indent="0" lvl="0" marL="0" rtl="0" algn="l">
              <a:spcBef>
                <a:spcPts val="0"/>
              </a:spcBef>
              <a:spcAft>
                <a:spcPts val="0"/>
              </a:spcAft>
              <a:buNone/>
            </a:pPr>
            <a:r>
              <a:rPr lang="en"/>
              <a:t>False: While RNNs can be used for generative AI tasks, they struggle with compute and memory, making it hard to keep context in longer texts. The transformers architecture is more parallelizable and its dynamic attention mechanism helps to capture long-range dependencies in the input.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9" name="Shape 859"/>
        <p:cNvGrpSpPr/>
        <p:nvPr/>
      </p:nvGrpSpPr>
      <p:grpSpPr>
        <a:xfrm>
          <a:off x="0" y="0"/>
          <a:ext cx="0" cy="0"/>
          <a:chOff x="0" y="0"/>
          <a:chExt cx="0" cy="0"/>
        </a:xfrm>
      </p:grpSpPr>
      <p:sp>
        <p:nvSpPr>
          <p:cNvPr id="860" name="Google Shape;860;g26c420ca3ed_0_8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1" name="Google Shape;861;g26c420ca3ed_0_8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Answer: A</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Autoencoder models are pre-trained using masked language modeling. They use randomly masked tokens in the input sequence and the pretraining objective is to predict the masked tokens to reconstruct the original sentence.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6" name="Shape 866"/>
        <p:cNvGrpSpPr/>
        <p:nvPr/>
      </p:nvGrpSpPr>
      <p:grpSpPr>
        <a:xfrm>
          <a:off x="0" y="0"/>
          <a:ext cx="0" cy="0"/>
          <a:chOff x="0" y="0"/>
          <a:chExt cx="0" cy="0"/>
        </a:xfrm>
      </p:grpSpPr>
      <p:sp>
        <p:nvSpPr>
          <p:cNvPr id="867" name="Google Shape;867;g26c420ca3ed_0_8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8" name="Google Shape;868;g26c420ca3ed_0_8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Answer: B</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Sequence-to-sequence models use both the encoder and decoders in the transformer-based architecture making them best suited for tasks such as translation, text summarization, and question answering.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3" name="Shape 873"/>
        <p:cNvGrpSpPr/>
        <p:nvPr/>
      </p:nvGrpSpPr>
      <p:grpSpPr>
        <a:xfrm>
          <a:off x="0" y="0"/>
          <a:ext cx="0" cy="0"/>
          <a:chOff x="0" y="0"/>
          <a:chExt cx="0" cy="0"/>
        </a:xfrm>
      </p:grpSpPr>
      <p:sp>
        <p:nvSpPr>
          <p:cNvPr id="874" name="Google Shape;874;g26c420ca3ed_0_8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5" name="Google Shape;875;g26c420ca3ed_0_8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Answer: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 The compute budget plays a crucial role in scaling during pre-training. When faced with a limited compute budget, we may need to impose restrictions on either the model size or the dataset size.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B: The size of the pre-training data is an important factor to consider when scaling with compute constraints. This is because the size of the dataset directly affects the computational requirements during pre-training, and having a larger dataset generally leads to improved model performance.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D: The size of the model in terms of number of parameters is a key scaling choice to consider with compute constraints because the number of parameters directly impacts the compute needs required during pre-training.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0" name="Shape 880"/>
        <p:cNvGrpSpPr/>
        <p:nvPr/>
      </p:nvGrpSpPr>
      <p:grpSpPr>
        <a:xfrm>
          <a:off x="0" y="0"/>
          <a:ext cx="0" cy="0"/>
          <a:chOff x="0" y="0"/>
          <a:chExt cx="0" cy="0"/>
        </a:xfrm>
      </p:grpSpPr>
      <p:sp>
        <p:nvSpPr>
          <p:cNvPr id="881" name="Google Shape;881;g26c420ca3ed_0_8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2" name="Google Shape;882;g26c420ca3ed_0_8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Answer: D</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7" name="Shape 887"/>
        <p:cNvGrpSpPr/>
        <p:nvPr/>
      </p:nvGrpSpPr>
      <p:grpSpPr>
        <a:xfrm>
          <a:off x="0" y="0"/>
          <a:ext cx="0" cy="0"/>
          <a:chOff x="0" y="0"/>
          <a:chExt cx="0" cy="0"/>
        </a:xfrm>
      </p:grpSpPr>
      <p:sp>
        <p:nvSpPr>
          <p:cNvPr id="888" name="Google Shape;888;g26c420ca3ed_0_8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9" name="Google Shape;889;g26c420ca3ed_0_8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Answer: A</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4" name="Shape 894"/>
        <p:cNvGrpSpPr/>
        <p:nvPr/>
      </p:nvGrpSpPr>
      <p:grpSpPr>
        <a:xfrm>
          <a:off x="0" y="0"/>
          <a:ext cx="0" cy="0"/>
          <a:chOff x="0" y="0"/>
          <a:chExt cx="0" cy="0"/>
        </a:xfrm>
      </p:grpSpPr>
      <p:sp>
        <p:nvSpPr>
          <p:cNvPr id="895" name="Google Shape;895;g26c420ca3ed_0_8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6" name="Google Shape;896;g26c420ca3ed_0_8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Answer: C</a:t>
            </a:r>
            <a:endParaRPr/>
          </a:p>
          <a:p>
            <a:pPr indent="0" lvl="0" marL="0" rtl="0" algn="l">
              <a:spcBef>
                <a:spcPts val="0"/>
              </a:spcBef>
              <a:spcAft>
                <a:spcPts val="0"/>
              </a:spcAft>
              <a:buNone/>
            </a:pPr>
            <a:r>
              <a:t/>
            </a:r>
            <a:endParaRPr/>
          </a:p>
          <a:p>
            <a:pPr indent="0" lvl="0" marL="0" rtl="0" algn="l">
              <a:lnSpc>
                <a:spcPct val="115000"/>
              </a:lnSpc>
              <a:spcBef>
                <a:spcPts val="1200"/>
              </a:spcBef>
              <a:spcAft>
                <a:spcPts val="0"/>
              </a:spcAft>
              <a:buNone/>
            </a:pPr>
            <a:r>
              <a:rPr lang="en"/>
              <a:t>BLEU focuses on precision and text translation while Rouge focuses on text summarization.</a:t>
            </a:r>
            <a:endParaRPr/>
          </a:p>
          <a:p>
            <a:pPr indent="0" lvl="0" marL="0" rtl="0" algn="l">
              <a:lnSpc>
                <a:spcPct val="115000"/>
              </a:lnSpc>
              <a:spcBef>
                <a:spcPts val="1200"/>
              </a:spcBef>
              <a:spcAft>
                <a:spcPts val="0"/>
              </a:spcAft>
              <a:buNone/>
            </a:pPr>
            <a:r>
              <a:rPr lang="en"/>
              <a:t>The evaluation metric that focuses on precision in matching the generated output to the reference text and is commonly used for text translation tasks is called "BLEU" (Bilingual Evaluation Understudy).</a:t>
            </a:r>
            <a:endParaRPr/>
          </a:p>
          <a:p>
            <a:pPr indent="0" lvl="0" marL="0" rtl="0" algn="l">
              <a:lnSpc>
                <a:spcPct val="115000"/>
              </a:lnSpc>
              <a:spcBef>
                <a:spcPts val="1200"/>
              </a:spcBef>
              <a:spcAft>
                <a:spcPts val="0"/>
              </a:spcAft>
              <a:buNone/>
            </a:pPr>
            <a:r>
              <a:rPr lang="en"/>
              <a:t>BLEU is a widely used metric for evaluating the quality of machine-translated text by comparing it to one or more reference translations. It measures the similarity between the generated translation and the reference translations based on n-gram overlap. BLEU focuses on precision by counting the number of n-grams (sequences of n words) in the generated translation that match n-grams in the reference translations.</a:t>
            </a:r>
            <a:endParaRPr/>
          </a:p>
          <a:p>
            <a:pPr indent="0" lvl="0" marL="0" rtl="0" algn="l">
              <a:lnSpc>
                <a:spcPct val="115000"/>
              </a:lnSpc>
              <a:spcBef>
                <a:spcPts val="1200"/>
              </a:spcBef>
              <a:spcAft>
                <a:spcPts val="0"/>
              </a:spcAft>
              <a:buNone/>
            </a:pPr>
            <a:r>
              <a:rPr lang="en"/>
              <a:t>While BLEU considers both precision and recall, it predominantly emphasizes precision because it penalizes the generated translation for including n-grams that do not appear in the reference translations. Therefore, higher BLEU scores indicate better precision in matching the generated output to the reference text.</a:t>
            </a:r>
            <a:endParaRPr/>
          </a:p>
          <a:p>
            <a:pPr indent="0" lvl="0" marL="0" rtl="0" algn="l">
              <a:lnSpc>
                <a:spcPct val="115000"/>
              </a:lnSpc>
              <a:spcBef>
                <a:spcPts val="1200"/>
              </a:spcBef>
              <a:spcAft>
                <a:spcPts val="0"/>
              </a:spcAft>
              <a:buNone/>
            </a:pPr>
            <a:r>
              <a:rPr lang="en"/>
              <a:t>Other evaluation metrics commonly used in text translation tasks include METEOR, TER (Translation Error Rate), and ROUGE (Recall-Oriented Understudy for Gisting Evaluation). However, among these, BLEU specifically emphasizes precision in matching the generated output to the reference text.</a:t>
            </a:r>
            <a:endParaRPr/>
          </a:p>
          <a:p>
            <a:pPr indent="0" lvl="0" marL="0" rtl="0" algn="l">
              <a:lnSpc>
                <a:spcPct val="115000"/>
              </a:lnSpc>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1" name="Shape 901"/>
        <p:cNvGrpSpPr/>
        <p:nvPr/>
      </p:nvGrpSpPr>
      <p:grpSpPr>
        <a:xfrm>
          <a:off x="0" y="0"/>
          <a:ext cx="0" cy="0"/>
          <a:chOff x="0" y="0"/>
          <a:chExt cx="0" cy="0"/>
        </a:xfrm>
      </p:grpSpPr>
      <p:sp>
        <p:nvSpPr>
          <p:cNvPr id="902" name="Google Shape;902;g26c420ca3ed_0_8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3" name="Google Shape;903;g26c420ca3ed_0_8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Answer: C</a:t>
            </a:r>
            <a:endParaRPr/>
          </a:p>
          <a:p>
            <a:pPr indent="0" lvl="0" marL="0" rtl="0" algn="l">
              <a:spcBef>
                <a:spcPts val="0"/>
              </a:spcBef>
              <a:spcAft>
                <a:spcPts val="0"/>
              </a:spcAft>
              <a:buNone/>
            </a:pPr>
            <a:r>
              <a:t/>
            </a:r>
            <a:endParaRPr/>
          </a:p>
          <a:p>
            <a:pPr indent="0" lvl="0" marL="0" rtl="0" algn="l">
              <a:lnSpc>
                <a:spcPct val="115000"/>
              </a:lnSpc>
              <a:spcBef>
                <a:spcPts val="1200"/>
              </a:spcBef>
              <a:spcAft>
                <a:spcPts val="0"/>
              </a:spcAft>
              <a:buNone/>
            </a:pPr>
            <a:r>
              <a:rPr lang="en"/>
              <a:t>LoRA represents large weight matrices as two smaller, rank decomposition matrices, and trains those instead of the full weights. The product of these smaller matrices is then added to the original weights for inference.</a:t>
            </a:r>
            <a:endParaRPr/>
          </a:p>
          <a:p>
            <a:pPr indent="0" lvl="0" marL="0" rtl="0" algn="l">
              <a:spcBef>
                <a:spcPts val="1200"/>
              </a:spcBef>
              <a:spcAft>
                <a:spcPts val="0"/>
              </a:spcAft>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8" name="Shape 908"/>
        <p:cNvGrpSpPr/>
        <p:nvPr/>
      </p:nvGrpSpPr>
      <p:grpSpPr>
        <a:xfrm>
          <a:off x="0" y="0"/>
          <a:ext cx="0" cy="0"/>
          <a:chOff x="0" y="0"/>
          <a:chExt cx="0" cy="0"/>
        </a:xfrm>
      </p:grpSpPr>
      <p:sp>
        <p:nvSpPr>
          <p:cNvPr id="909" name="Google Shape;909;g26c420ca3ed_0_8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0" name="Google Shape;910;g26c420ca3ed_0_8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Answer: A</a:t>
            </a:r>
            <a:endParaRPr/>
          </a:p>
          <a:p>
            <a:pPr indent="0" lvl="0" marL="0" rtl="0" algn="l">
              <a:lnSpc>
                <a:spcPct val="115000"/>
              </a:lnSpc>
              <a:spcBef>
                <a:spcPts val="1200"/>
              </a:spcBef>
              <a:spcAft>
                <a:spcPts val="0"/>
              </a:spcAft>
              <a:buNone/>
            </a:pPr>
            <a:r>
              <a:rPr lang="en"/>
              <a:t>A soft prompt refers to a set of trainable tokens that are added to a prompt. Unlike the tokens that represent language, these tokens can take on any value within the embedding space. The token values may not be interpretable by humans, but are located in the embedding space close to words related to the language prompt or task to be completed.</a:t>
            </a:r>
            <a:endParaRPr/>
          </a:p>
          <a:p>
            <a:pPr indent="0" lvl="0" marL="0" rtl="0" algn="l">
              <a:spcBef>
                <a:spcPts val="1200"/>
              </a:spcBef>
              <a:spcAft>
                <a:spcPts val="0"/>
              </a:spcAft>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5" name="Shape 915"/>
        <p:cNvGrpSpPr/>
        <p:nvPr/>
      </p:nvGrpSpPr>
      <p:grpSpPr>
        <a:xfrm>
          <a:off x="0" y="0"/>
          <a:ext cx="0" cy="0"/>
          <a:chOff x="0" y="0"/>
          <a:chExt cx="0" cy="0"/>
        </a:xfrm>
      </p:grpSpPr>
      <p:sp>
        <p:nvSpPr>
          <p:cNvPr id="916" name="Google Shape;916;g26c420ca3ed_0_8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7" name="Google Shape;917;g26c420ca3ed_0_8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Answer: False</a:t>
            </a:r>
            <a:endParaRPr/>
          </a:p>
          <a:p>
            <a:pPr indent="0" lvl="0" marL="0" rtl="0" algn="l">
              <a:lnSpc>
                <a:spcPct val="115000"/>
              </a:lnSpc>
              <a:spcBef>
                <a:spcPts val="1200"/>
              </a:spcBef>
              <a:spcAft>
                <a:spcPts val="1200"/>
              </a:spcAft>
              <a:buNone/>
            </a:pPr>
            <a:r>
              <a:rPr lang="en"/>
              <a:t>Prompt Tuning focuses on optimizing the prompts given to the model using trainable tokens that don’t correspond directly to human language. The number of tokens you choose to train, however, would be a hyperparameter of your training process.</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26c420ca3ed_0_9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26c420ca3ed_0_9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Answer: A, B, D</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2" name="Shape 922"/>
        <p:cNvGrpSpPr/>
        <p:nvPr/>
      </p:nvGrpSpPr>
      <p:grpSpPr>
        <a:xfrm>
          <a:off x="0" y="0"/>
          <a:ext cx="0" cy="0"/>
          <a:chOff x="0" y="0"/>
          <a:chExt cx="0" cy="0"/>
        </a:xfrm>
      </p:grpSpPr>
      <p:sp>
        <p:nvSpPr>
          <p:cNvPr id="923" name="Google Shape;923;g26c420ca3ed_0_8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4" name="Google Shape;924;g26c420ca3ed_0_8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Answer: True</a:t>
            </a:r>
            <a:endParaRPr/>
          </a:p>
          <a:p>
            <a:pPr indent="0" lvl="0" marL="0" rtl="0" algn="l">
              <a:lnSpc>
                <a:spcPct val="115000"/>
              </a:lnSpc>
              <a:spcBef>
                <a:spcPts val="1200"/>
              </a:spcBef>
              <a:spcAft>
                <a:spcPts val="1200"/>
              </a:spcAft>
              <a:buNone/>
            </a:pPr>
            <a:r>
              <a:rPr lang="en"/>
              <a:t>By training a smaller number parameters, whether through selecting a subset of model layers to train, adding new, small components to the model architecture, or through the inclusion of soft prompts, the amount of memory needed for training is reduced compared to full fine-tuning.</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9" name="Shape 929"/>
        <p:cNvGrpSpPr/>
        <p:nvPr/>
      </p:nvGrpSpPr>
      <p:grpSpPr>
        <a:xfrm>
          <a:off x="0" y="0"/>
          <a:ext cx="0" cy="0"/>
          <a:chOff x="0" y="0"/>
          <a:chExt cx="0" cy="0"/>
        </a:xfrm>
      </p:grpSpPr>
      <p:sp>
        <p:nvSpPr>
          <p:cNvPr id="930" name="Google Shape;930;g26c420ca3ed_0_8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1" name="Google Shape;931;g26c420ca3ed_0_8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Answer: A</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6" name="Shape 936"/>
        <p:cNvGrpSpPr/>
        <p:nvPr/>
      </p:nvGrpSpPr>
      <p:grpSpPr>
        <a:xfrm>
          <a:off x="0" y="0"/>
          <a:ext cx="0" cy="0"/>
          <a:chOff x="0" y="0"/>
          <a:chExt cx="0" cy="0"/>
        </a:xfrm>
      </p:grpSpPr>
      <p:sp>
        <p:nvSpPr>
          <p:cNvPr id="937" name="Google Shape;937;g26c420ca3ed_0_8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8" name="Google Shape;938;g26c420ca3ed_0_8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Answer: D</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3" name="Shape 943"/>
        <p:cNvGrpSpPr/>
        <p:nvPr/>
      </p:nvGrpSpPr>
      <p:grpSpPr>
        <a:xfrm>
          <a:off x="0" y="0"/>
          <a:ext cx="0" cy="0"/>
          <a:chOff x="0" y="0"/>
          <a:chExt cx="0" cy="0"/>
        </a:xfrm>
      </p:grpSpPr>
      <p:sp>
        <p:nvSpPr>
          <p:cNvPr id="944" name="Google Shape;944;g26c420ca3ed_0_8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5" name="Google Shape;945;g26c420ca3ed_0_8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Answer: C</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0" name="Shape 950"/>
        <p:cNvGrpSpPr/>
        <p:nvPr/>
      </p:nvGrpSpPr>
      <p:grpSpPr>
        <a:xfrm>
          <a:off x="0" y="0"/>
          <a:ext cx="0" cy="0"/>
          <a:chOff x="0" y="0"/>
          <a:chExt cx="0" cy="0"/>
        </a:xfrm>
      </p:grpSpPr>
      <p:sp>
        <p:nvSpPr>
          <p:cNvPr id="951" name="Google Shape;951;g26c420ca3ed_0_8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2" name="Google Shape;952;g26c420ca3ed_0_8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Answer: B</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7" name="Shape 957"/>
        <p:cNvGrpSpPr/>
        <p:nvPr/>
      </p:nvGrpSpPr>
      <p:grpSpPr>
        <a:xfrm>
          <a:off x="0" y="0"/>
          <a:ext cx="0" cy="0"/>
          <a:chOff x="0" y="0"/>
          <a:chExt cx="0" cy="0"/>
        </a:xfrm>
      </p:grpSpPr>
      <p:sp>
        <p:nvSpPr>
          <p:cNvPr id="958" name="Google Shape;958;g26c420ca3ed_0_8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9" name="Google Shape;959;g26c420ca3ed_0_8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Answer: C</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4" name="Shape 964"/>
        <p:cNvGrpSpPr/>
        <p:nvPr/>
      </p:nvGrpSpPr>
      <p:grpSpPr>
        <a:xfrm>
          <a:off x="0" y="0"/>
          <a:ext cx="0" cy="0"/>
          <a:chOff x="0" y="0"/>
          <a:chExt cx="0" cy="0"/>
        </a:xfrm>
      </p:grpSpPr>
      <p:sp>
        <p:nvSpPr>
          <p:cNvPr id="965" name="Google Shape;965;g2cc4e235748_4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6" name="Google Shape;966;g2cc4e235748_4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Answer: C</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0" name="Shape 970"/>
        <p:cNvGrpSpPr/>
        <p:nvPr/>
      </p:nvGrpSpPr>
      <p:grpSpPr>
        <a:xfrm>
          <a:off x="0" y="0"/>
          <a:ext cx="0" cy="0"/>
          <a:chOff x="0" y="0"/>
          <a:chExt cx="0" cy="0"/>
        </a:xfrm>
      </p:grpSpPr>
      <p:sp>
        <p:nvSpPr>
          <p:cNvPr id="971" name="Google Shape;971;g2cc4e235748_4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2" name="Google Shape;972;g2cc4e235748_4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Answer: C</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6" name="Shape 976"/>
        <p:cNvGrpSpPr/>
        <p:nvPr/>
      </p:nvGrpSpPr>
      <p:grpSpPr>
        <a:xfrm>
          <a:off x="0" y="0"/>
          <a:ext cx="0" cy="0"/>
          <a:chOff x="0" y="0"/>
          <a:chExt cx="0" cy="0"/>
        </a:xfrm>
      </p:grpSpPr>
      <p:sp>
        <p:nvSpPr>
          <p:cNvPr id="977" name="Google Shape;977;g2cc4e235748_4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8" name="Google Shape;978;g2cc4e235748_4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Answer: C</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2" name="Shape 982"/>
        <p:cNvGrpSpPr/>
        <p:nvPr/>
      </p:nvGrpSpPr>
      <p:grpSpPr>
        <a:xfrm>
          <a:off x="0" y="0"/>
          <a:ext cx="0" cy="0"/>
          <a:chOff x="0" y="0"/>
          <a:chExt cx="0" cy="0"/>
        </a:xfrm>
      </p:grpSpPr>
      <p:sp>
        <p:nvSpPr>
          <p:cNvPr id="983" name="Google Shape;983;g2cc4e235748_4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4" name="Google Shape;984;g2cc4e235748_4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Answer: C</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26c420ca3ed_0_9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26c420ca3ed_0_9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Answer: C</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8" name="Shape 988"/>
        <p:cNvGrpSpPr/>
        <p:nvPr/>
      </p:nvGrpSpPr>
      <p:grpSpPr>
        <a:xfrm>
          <a:off x="0" y="0"/>
          <a:ext cx="0" cy="0"/>
          <a:chOff x="0" y="0"/>
          <a:chExt cx="0" cy="0"/>
        </a:xfrm>
      </p:grpSpPr>
      <p:sp>
        <p:nvSpPr>
          <p:cNvPr id="989" name="Google Shape;989;g26c420ca3ed_0_9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0" name="Google Shape;990;g26c420ca3ed_0_9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2cc4e235748_4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2cc4e235748_4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Answer: C</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26c420ca3ed_0_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26c420ca3ed_0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26c420ca3ed_0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26c420ca3ed_0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26c420ca3ed_0_1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26c420ca3ed_0_1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26c420ca3ed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26c420ca3ed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26c420ca3ed_0_3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26c420ca3ed_0_3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a:t>Weights in a neural network are numerical values that represent the strength of connections between neurons in adjacent layers. These weights are typically represented as matrices for each layer, where each element in the matrix corresponds to the weight of a connection between a neuron in the current layer and a neuron in the next layer.</a:t>
            </a:r>
            <a:endParaRPr/>
          </a:p>
          <a:p>
            <a:pPr indent="0" lvl="0" marL="0" rtl="0" algn="l">
              <a:lnSpc>
                <a:spcPct val="115000"/>
              </a:lnSpc>
              <a:spcBef>
                <a:spcPts val="1200"/>
              </a:spcBef>
              <a:spcAft>
                <a:spcPts val="0"/>
              </a:spcAft>
              <a:buClr>
                <a:schemeClr val="dk1"/>
              </a:buClr>
              <a:buSzPts val="1100"/>
              <a:buFont typeface="Arial"/>
              <a:buNone/>
            </a:pPr>
            <a:r>
              <a:rPr lang="en"/>
              <a:t>Let's consider a simple example of a fully connected neural network with one input layer, one hidden layer, and one output layer. If we denote the number of neurons in the input layer as input​, the number of neurons in the hidden layer as hidden, and the number of neurons in the output layer as output​, then the weights between the input layer and the hidden layer can be represented by a matrix W[1], and the weights between the hidden layer and the output layer can be represented by a matrix W[2].</a:t>
            </a:r>
            <a:endParaRPr/>
          </a:p>
          <a:p>
            <a:pPr indent="0" lvl="0" marL="0" rtl="0" algn="l">
              <a:lnSpc>
                <a:spcPct val="115000"/>
              </a:lnSpc>
              <a:spcBef>
                <a:spcPts val="1200"/>
              </a:spcBef>
              <a:spcAft>
                <a:spcPts val="0"/>
              </a:spcAft>
              <a:buClr>
                <a:schemeClr val="dk1"/>
              </a:buClr>
              <a:buSzPts val="1100"/>
              <a:buFont typeface="Arial"/>
              <a:buNone/>
            </a:pPr>
            <a:r>
              <a:rPr lang="en"/>
              <a:t>The dimensions of these weight matrices depend on the architecture of the neural network. For example, if the input layer has 3 neurons, the hidden layer has 4 neurons, and the output layer has 2 neurons, then:</a:t>
            </a:r>
            <a:endParaRPr/>
          </a:p>
          <a:p>
            <a:pPr indent="-298450" lvl="0" marL="457200" rtl="0" algn="l">
              <a:lnSpc>
                <a:spcPct val="115000"/>
              </a:lnSpc>
              <a:spcBef>
                <a:spcPts val="1200"/>
              </a:spcBef>
              <a:spcAft>
                <a:spcPts val="0"/>
              </a:spcAft>
              <a:buClr>
                <a:schemeClr val="dk1"/>
              </a:buClr>
              <a:buSzPts val="1100"/>
              <a:buChar char="●"/>
            </a:pPr>
            <a:r>
              <a:rPr lang="en"/>
              <a:t>W[1]will be a 4×3 matrix, where each element represents the weight of a connection between a neuron in the input layer and a neuron in the hidden layer.</a:t>
            </a:r>
            <a:endParaRPr/>
          </a:p>
          <a:p>
            <a:pPr indent="-298450" lvl="0" marL="457200" rtl="0" algn="l">
              <a:lnSpc>
                <a:spcPct val="115000"/>
              </a:lnSpc>
              <a:spcBef>
                <a:spcPts val="0"/>
              </a:spcBef>
              <a:spcAft>
                <a:spcPts val="0"/>
              </a:spcAft>
              <a:buClr>
                <a:schemeClr val="dk1"/>
              </a:buClr>
              <a:buSzPts val="1100"/>
              <a:buChar char="●"/>
            </a:pPr>
            <a:r>
              <a:rPr lang="en"/>
              <a:t>W[2] will be a 2×4 matrix, where each element represents the weight of a connection between a neuron in the hidden layer and a neuron in the output layer.</a:t>
            </a:r>
            <a:endParaRPr/>
          </a:p>
          <a:p>
            <a:pPr indent="0" lvl="0" marL="0" rtl="0" algn="l">
              <a:spcBef>
                <a:spcPts val="1200"/>
              </a:spcBef>
              <a:spcAft>
                <a:spcPts val="0"/>
              </a:spcAft>
              <a:buNone/>
            </a:pPr>
            <a:r>
              <a:rPr lang="en"/>
              <a: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26c420ca3ed_0_3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26c420ca3ed_0_3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2c4e250f8f0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2c4e250f8f0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26c420ca3ed_0_3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26c420ca3ed_0_3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800"/>
              </a:spcBef>
              <a:spcAft>
                <a:spcPts val="0"/>
              </a:spcAft>
              <a:buClr>
                <a:schemeClr val="dk1"/>
              </a:buClr>
              <a:buSzPts val="1100"/>
              <a:buFont typeface="Arial"/>
              <a:buNone/>
            </a:pPr>
            <a:r>
              <a:rPr b="1" lang="en" sz="1700">
                <a:solidFill>
                  <a:schemeClr val="dk1"/>
                </a:solidFill>
              </a:rPr>
              <a:t>Sigmoid Activation Function: A Nonlinear Logistic Function</a:t>
            </a:r>
            <a:endParaRPr b="1" sz="1700">
              <a:solidFill>
                <a:schemeClr val="dk1"/>
              </a:solidFill>
            </a:endParaRPr>
          </a:p>
          <a:p>
            <a:pPr indent="0" lvl="0" marL="0" rtl="0" algn="l">
              <a:lnSpc>
                <a:spcPct val="115000"/>
              </a:lnSpc>
              <a:spcBef>
                <a:spcPts val="1200"/>
              </a:spcBef>
              <a:spcAft>
                <a:spcPts val="0"/>
              </a:spcAft>
              <a:buNone/>
            </a:pPr>
            <a:r>
              <a:rPr lang="en">
                <a:solidFill>
                  <a:schemeClr val="dk1"/>
                </a:solidFill>
              </a:rPr>
              <a:t>The Sigmoid activation function is a type of logistic activation function primarily utilized in the hidden layers of neural networks. Its purpose is to map the linear output into a nonlinear range. The Sigmoid function is known for its characteristic of restricting the output within a bounded range of 0 and 1. </a:t>
            </a:r>
            <a:endParaRPr>
              <a:solidFill>
                <a:schemeClr val="dk1"/>
              </a:solidFill>
            </a:endParaRPr>
          </a:p>
          <a:p>
            <a:pPr indent="0" lvl="0" marL="0" rtl="0" algn="l">
              <a:lnSpc>
                <a:spcPct val="115000"/>
              </a:lnSpc>
              <a:spcBef>
                <a:spcPts val="1200"/>
              </a:spcBef>
              <a:spcAft>
                <a:spcPts val="0"/>
              </a:spcAft>
              <a:buNone/>
            </a:pPr>
            <a:r>
              <a:rPr b="1" lang="en">
                <a:solidFill>
                  <a:schemeClr val="dk1"/>
                </a:solidFill>
              </a:rPr>
              <a:t>1 – Binary Classification in the Logistic Regression model: </a:t>
            </a:r>
            <a:r>
              <a:rPr lang="en">
                <a:solidFill>
                  <a:schemeClr val="dk1"/>
                </a:solidFill>
              </a:rPr>
              <a:t>The Sigmoid function is used in logistic regression models to classify data into two different categories.</a:t>
            </a:r>
            <a:endParaRPr>
              <a:solidFill>
                <a:schemeClr val="dk1"/>
              </a:solidFill>
            </a:endParaRPr>
          </a:p>
          <a:p>
            <a:pPr indent="0" lvl="0" marL="0" rtl="0" algn="l">
              <a:lnSpc>
                <a:spcPct val="115000"/>
              </a:lnSpc>
              <a:spcBef>
                <a:spcPts val="1200"/>
              </a:spcBef>
              <a:spcAft>
                <a:spcPts val="0"/>
              </a:spcAft>
              <a:buNone/>
            </a:pPr>
            <a:r>
              <a:rPr b="1" lang="en">
                <a:solidFill>
                  <a:schemeClr val="dk1"/>
                </a:solidFill>
              </a:rPr>
              <a:t>2 –</a:t>
            </a:r>
            <a:r>
              <a:rPr lang="en">
                <a:solidFill>
                  <a:schemeClr val="dk1"/>
                </a:solidFill>
              </a:rPr>
              <a:t> </a:t>
            </a:r>
            <a:r>
              <a:rPr b="1" lang="en">
                <a:solidFill>
                  <a:schemeClr val="dk1"/>
                </a:solidFill>
              </a:rPr>
              <a:t>Hidden Layers of Neural Networks: </a:t>
            </a:r>
            <a:r>
              <a:rPr lang="en">
                <a:solidFill>
                  <a:schemeClr val="dk1"/>
                </a:solidFill>
              </a:rPr>
              <a:t>In various deep learning architectures, the Sigmoid activation function aids in introducing nonlinearity during the information transformation process.</a:t>
            </a:r>
            <a:endParaRPr>
              <a:solidFill>
                <a:schemeClr val="dk1"/>
              </a:solidFill>
            </a:endParaRPr>
          </a:p>
          <a:p>
            <a:pPr indent="0" lvl="0" marL="0" rtl="0" algn="l">
              <a:lnSpc>
                <a:spcPct val="115000"/>
              </a:lnSpc>
              <a:spcBef>
                <a:spcPts val="1200"/>
              </a:spcBef>
              <a:spcAft>
                <a:spcPts val="0"/>
              </a:spcAft>
              <a:buNone/>
            </a:pPr>
            <a:r>
              <a:rPr b="1" lang="en">
                <a:solidFill>
                  <a:schemeClr val="dk1"/>
                </a:solidFill>
              </a:rPr>
              <a:t>3 - </a:t>
            </a:r>
            <a:r>
              <a:rPr b="1" lang="en">
                <a:solidFill>
                  <a:schemeClr val="dk1"/>
                </a:solidFill>
              </a:rPr>
              <a:t>Used for Binary Classification</a:t>
            </a:r>
            <a:r>
              <a:rPr lang="en">
                <a:solidFill>
                  <a:schemeClr val="dk1"/>
                </a:solidFill>
              </a:rPr>
              <a:t> in the Logistic Regression model. The probabilities sum of sigmoid does not need to be 1.</a:t>
            </a:r>
            <a:endParaRPr>
              <a:solidFill>
                <a:schemeClr val="dk1"/>
              </a:solidFill>
            </a:endParaRPr>
          </a:p>
          <a:p>
            <a:pPr indent="0" lvl="0" marL="0" rtl="0" algn="l">
              <a:lnSpc>
                <a:spcPct val="115000"/>
              </a:lnSpc>
              <a:spcBef>
                <a:spcPts val="1200"/>
              </a:spcBef>
              <a:spcAft>
                <a:spcPts val="0"/>
              </a:spcAft>
              <a:buNone/>
            </a:pPr>
            <a:r>
              <a:t/>
            </a:r>
            <a:endParaRPr>
              <a:solidFill>
                <a:schemeClr val="dk1"/>
              </a:solidFill>
            </a:endParaRPr>
          </a:p>
          <a:p>
            <a:pPr indent="0" lvl="0" marL="0" rtl="0" algn="l">
              <a:lnSpc>
                <a:spcPct val="115000"/>
              </a:lnSpc>
              <a:spcBef>
                <a:spcPts val="1400"/>
              </a:spcBef>
              <a:spcAft>
                <a:spcPts val="0"/>
              </a:spcAft>
              <a:buNone/>
            </a:pPr>
            <a:r>
              <a:rPr b="1" lang="en" sz="1300">
                <a:solidFill>
                  <a:schemeClr val="dk1"/>
                </a:solidFill>
              </a:rPr>
              <a:t>Softmax Activation Function Applications</a:t>
            </a:r>
            <a:endParaRPr b="1" sz="1300">
              <a:solidFill>
                <a:schemeClr val="dk1"/>
              </a:solidFill>
            </a:endParaRPr>
          </a:p>
          <a:p>
            <a:pPr indent="0" lvl="0" marL="0" rtl="0" algn="l">
              <a:lnSpc>
                <a:spcPct val="115000"/>
              </a:lnSpc>
              <a:spcBef>
                <a:spcPts val="1200"/>
              </a:spcBef>
              <a:spcAft>
                <a:spcPts val="0"/>
              </a:spcAft>
              <a:buNone/>
            </a:pPr>
            <a:r>
              <a:rPr lang="en">
                <a:solidFill>
                  <a:schemeClr val="dk1"/>
                </a:solidFill>
              </a:rPr>
              <a:t>The Softmax activation function, on the other hand, is primarily used in situations where the output of the neural network is categorical. areas where the Softmax function finds its utility:</a:t>
            </a:r>
            <a:endParaRPr>
              <a:solidFill>
                <a:schemeClr val="dk1"/>
              </a:solidFill>
            </a:endParaRPr>
          </a:p>
          <a:p>
            <a:pPr indent="0" lvl="0" marL="0" rtl="0" algn="l">
              <a:lnSpc>
                <a:spcPct val="115000"/>
              </a:lnSpc>
              <a:spcBef>
                <a:spcPts val="1200"/>
              </a:spcBef>
              <a:spcAft>
                <a:spcPts val="0"/>
              </a:spcAft>
              <a:buNone/>
            </a:pPr>
            <a:r>
              <a:rPr b="1" lang="en">
                <a:solidFill>
                  <a:schemeClr val="dk1"/>
                </a:solidFill>
              </a:rPr>
              <a:t>1 –</a:t>
            </a:r>
            <a:r>
              <a:rPr lang="en">
                <a:solidFill>
                  <a:schemeClr val="dk1"/>
                </a:solidFill>
              </a:rPr>
              <a:t> </a:t>
            </a:r>
            <a:r>
              <a:rPr b="1" lang="en">
                <a:solidFill>
                  <a:schemeClr val="dk1"/>
                </a:solidFill>
              </a:rPr>
              <a:t>Artificial and Convolutional Neural Networks: </a:t>
            </a:r>
            <a:r>
              <a:rPr lang="en">
                <a:solidFill>
                  <a:schemeClr val="dk1"/>
                </a:solidFill>
              </a:rPr>
              <a:t>In neural networks, output normalization is often applied to map non-normalized output to a probability distribution for output classes. Softmax is commonly used in the final layers of neural network-based classifiers, such as in artificial and convolutional neural networks.</a:t>
            </a:r>
            <a:endParaRPr>
              <a:solidFill>
                <a:schemeClr val="dk1"/>
              </a:solidFill>
            </a:endParaRPr>
          </a:p>
          <a:p>
            <a:pPr indent="0" lvl="0" marL="0" rtl="0" algn="l">
              <a:lnSpc>
                <a:spcPct val="115000"/>
              </a:lnSpc>
              <a:spcBef>
                <a:spcPts val="1200"/>
              </a:spcBef>
              <a:spcAft>
                <a:spcPts val="0"/>
              </a:spcAft>
              <a:buNone/>
            </a:pPr>
            <a:r>
              <a:rPr b="1" lang="en">
                <a:solidFill>
                  <a:schemeClr val="dk1"/>
                </a:solidFill>
              </a:rPr>
              <a:t>2 –</a:t>
            </a:r>
            <a:r>
              <a:rPr lang="en">
                <a:solidFill>
                  <a:schemeClr val="dk1"/>
                </a:solidFill>
              </a:rPr>
              <a:t> </a:t>
            </a:r>
            <a:r>
              <a:rPr b="1" lang="en">
                <a:solidFill>
                  <a:schemeClr val="dk1"/>
                </a:solidFill>
              </a:rPr>
              <a:t>Multiclass Classification Methods:</a:t>
            </a:r>
            <a:r>
              <a:rPr lang="en">
                <a:solidFill>
                  <a:schemeClr val="dk1"/>
                </a:solidFill>
              </a:rPr>
              <a:t> The Softmax function is also employed in various multiclass classification techniques, including Multiclass Linear Discriminant </a:t>
            </a:r>
            <a:endParaRPr>
              <a:solidFill>
                <a:schemeClr val="dk1"/>
              </a:solidFill>
            </a:endParaRPr>
          </a:p>
          <a:p>
            <a:pPr indent="0" lvl="0" marL="0" rtl="0" algn="l">
              <a:lnSpc>
                <a:spcPct val="115000"/>
              </a:lnSpc>
              <a:spcBef>
                <a:spcPts val="1200"/>
              </a:spcBef>
              <a:spcAft>
                <a:spcPts val="0"/>
              </a:spcAft>
              <a:buNone/>
            </a:pPr>
            <a:r>
              <a:rPr b="1" lang="en">
                <a:solidFill>
                  <a:schemeClr val="dk1"/>
                </a:solidFill>
              </a:rPr>
              <a:t>3 –</a:t>
            </a:r>
            <a:r>
              <a:rPr lang="en">
                <a:solidFill>
                  <a:schemeClr val="dk1"/>
                </a:solidFill>
              </a:rPr>
              <a:t> </a:t>
            </a:r>
            <a:r>
              <a:rPr b="1" lang="en">
                <a:solidFill>
                  <a:schemeClr val="dk1"/>
                </a:solidFill>
              </a:rPr>
              <a:t>Probability Distribution:</a:t>
            </a:r>
            <a:r>
              <a:rPr lang="en">
                <a:solidFill>
                  <a:schemeClr val="dk1"/>
                </a:solidFill>
              </a:rPr>
              <a:t> Unlike the Sigmoid function, the probabilities obtained from the Softmax function always sum up to 1. Analysis (MLDA) and Naive Bayes Classifiers.</a:t>
            </a:r>
            <a:endParaRPr>
              <a:solidFill>
                <a:schemeClr val="dk1"/>
              </a:solidFill>
            </a:endParaRPr>
          </a:p>
          <a:p>
            <a:pPr indent="0" lvl="0" marL="0" rtl="0" algn="l">
              <a:lnSpc>
                <a:spcPct val="115000"/>
              </a:lnSpc>
              <a:spcBef>
                <a:spcPts val="1200"/>
              </a:spcBef>
              <a:spcAft>
                <a:spcPts val="0"/>
              </a:spcAft>
              <a:buNone/>
            </a:pPr>
            <a:r>
              <a:t/>
            </a:r>
            <a:endParaRPr>
              <a:solidFill>
                <a:schemeClr val="dk1"/>
              </a:solidFill>
            </a:endParaRPr>
          </a:p>
          <a:p>
            <a:pPr indent="0" lvl="0" marL="0" rtl="0" algn="l">
              <a:lnSpc>
                <a:spcPct val="115000"/>
              </a:lnSpc>
              <a:spcBef>
                <a:spcPts val="1200"/>
              </a:spcBef>
              <a:spcAft>
                <a:spcPts val="0"/>
              </a:spcAft>
              <a:buNone/>
            </a:pPr>
            <a:r>
              <a:t/>
            </a:r>
            <a:endParaRPr>
              <a:solidFill>
                <a:schemeClr val="dk1"/>
              </a:solidFill>
            </a:endParaRPr>
          </a:p>
          <a:p>
            <a:pPr indent="0" lvl="0" marL="0" rtl="0" algn="l">
              <a:lnSpc>
                <a:spcPct val="115000"/>
              </a:lnSpc>
              <a:spcBef>
                <a:spcPts val="1200"/>
              </a:spcBef>
              <a:spcAft>
                <a:spcPts val="0"/>
              </a:spcAft>
              <a:buNone/>
            </a:pPr>
            <a:r>
              <a:t/>
            </a:r>
            <a:endParaRPr>
              <a:solidFill>
                <a:schemeClr val="dk1"/>
              </a:solidFill>
            </a:endParaRPr>
          </a:p>
          <a:p>
            <a:pPr indent="0" lvl="0" marL="0" rtl="0" algn="l">
              <a:lnSpc>
                <a:spcPct val="115000"/>
              </a:lnSpc>
              <a:spcBef>
                <a:spcPts val="1200"/>
              </a:spcBef>
              <a:spcAft>
                <a:spcPts val="1200"/>
              </a:spcAft>
              <a:buNone/>
            </a:pPr>
            <a:r>
              <a:t/>
            </a:r>
            <a:endParaRPr>
              <a:solidFill>
                <a:schemeClr val="dk1"/>
              </a:solidFil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26c420ca3ed_0_3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26c420ca3ed_0_3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rPr>
              <a:t>The choice of initialization method can depend on factors such as the architecture of the network, the activation functions used, and the specific problem being addressed. Let's explore some common initialization techniques and the typical range of values for initialized weights:</a:t>
            </a:r>
            <a:endParaRPr>
              <a:solidFill>
                <a:schemeClr val="dk1"/>
              </a:solidFill>
            </a:endParaRPr>
          </a:p>
          <a:p>
            <a:pPr indent="-298450" lvl="0" marL="457200" rtl="0" algn="l">
              <a:lnSpc>
                <a:spcPct val="115000"/>
              </a:lnSpc>
              <a:spcBef>
                <a:spcPts val="1200"/>
              </a:spcBef>
              <a:spcAft>
                <a:spcPts val="0"/>
              </a:spcAft>
              <a:buClr>
                <a:schemeClr val="dk1"/>
              </a:buClr>
              <a:buSzPts val="1100"/>
              <a:buAutoNum type="arabicPeriod"/>
            </a:pPr>
            <a:r>
              <a:rPr b="1" lang="en">
                <a:solidFill>
                  <a:schemeClr val="dk1"/>
                </a:solidFill>
              </a:rPr>
              <a:t>Random Initialization</a:t>
            </a:r>
            <a:r>
              <a:rPr lang="en">
                <a:solidFill>
                  <a:schemeClr val="dk1"/>
                </a:solidFill>
              </a:rPr>
              <a:t>:</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One common approach is to initialize the weights randomly from a uniform or normal distribution.</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For example, weights can be randomly sampled from a uniform distribution between -1 and 1 or from a normal distribution with mean 0 and a small standard deviation.</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Random initialization helps break the symmetry in the network and prevents neurons from learning the same features.</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a:solidFill>
                  <a:schemeClr val="dk1"/>
                </a:solidFill>
              </a:rPr>
              <a:t>Xavier/Glorot Initialization</a:t>
            </a:r>
            <a:r>
              <a:rPr lang="en">
                <a:solidFill>
                  <a:schemeClr val="dk1"/>
                </a:solidFill>
              </a:rPr>
              <a:t>:</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Xavier initialization is a widely used technique that aims to keep the variance of activations and gradients roughly constant across layers during training.</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The weights are initialized by sampling from a distribution with zero mean and a variance that depends on the number of input and output neurons.</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For a layer with ninnin​ input neurons and noutnout​ output neurons, the variance of the weights is typically calculated as 2nin+noutnin​+nout​2​.</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a:solidFill>
                  <a:schemeClr val="dk1"/>
                </a:solidFill>
              </a:rPr>
              <a:t>He Initialization</a:t>
            </a:r>
            <a:r>
              <a:rPr lang="en">
                <a:solidFill>
                  <a:schemeClr val="dk1"/>
                </a:solidFill>
              </a:rPr>
              <a:t>:</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He initialization is similar to Xavier initialization but is specifically designed for networks using activation functions like ReLU.</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The weights are initialized by sampling from a distribution with zero mean and a variance that depends on the number of input neurons.</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For a layer with ninnin​ input neurons, the variance of the weights is typically calculated as 2ninnin​2​.</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a:solidFill>
                  <a:schemeClr val="dk1"/>
                </a:solidFill>
              </a:rPr>
              <a:t>Uniform Initialization</a:t>
            </a:r>
            <a:r>
              <a:rPr lang="en">
                <a:solidFill>
                  <a:schemeClr val="dk1"/>
                </a:solidFill>
              </a:rPr>
              <a:t>:</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Weights can also be initialized uniformly within a specified range.</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For example, weights can be initialized uniformly between -0.5 and 0.5 or between -0.1 and 0.1.</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The range of values that initialized weights can contain depends on the specific initialization technique and the distribution used for sampling. However, it's important to note that the range of initialized weights should generally be small to avoid saturation of activation functions and gradients. Common ranges for initialized weights include:</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Random initialization from a uniform distribution: typically between -1 and 1 or between -0.1 and 0.1.</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Random initialization from a normal distribution: with a small standard deviation, such as 0.01 or 0.1.</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Xavier/Glorot and He initialization: the range depends on the specific formula used for calculating the variance, but the values are typically small to ensure stable training.</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Overall, the choice of weight initialization method and the range of values can have a significant impact on the convergence and performance of the neural network during training. Experimentation and tuning may be necessary to find the most effective initialization strategy for a given problem and network architecture.</a:t>
            </a:r>
            <a:endParaRPr>
              <a:solidFill>
                <a:schemeClr val="dk1"/>
              </a:solidFill>
            </a:endParaRPr>
          </a:p>
          <a:p>
            <a:pPr indent="0" lvl="0" marL="0" rtl="0" algn="l">
              <a:spcBef>
                <a:spcPts val="120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26c420ca3ed_0_3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26c420ca3ed_0_3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Clr>
                <a:schemeClr val="dk1"/>
              </a:buClr>
              <a:buSzPts val="1100"/>
              <a:buFont typeface="Arial"/>
              <a:buNone/>
            </a:pPr>
            <a:r>
              <a:t/>
            </a:r>
            <a:endParaRPr sz="1800">
              <a:solidFill>
                <a:schemeClr val="dk1"/>
              </a:solidFill>
              <a:latin typeface="Calibri"/>
              <a:ea typeface="Calibri"/>
              <a:cs typeface="Calibri"/>
              <a:sym typeface="Calibri"/>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26c420ca3ed_0_4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26c420ca3ed_0_4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l">
              <a:lnSpc>
                <a:spcPct val="115000"/>
              </a:lnSpc>
              <a:spcBef>
                <a:spcPts val="1200"/>
              </a:spcBef>
              <a:spcAft>
                <a:spcPts val="0"/>
              </a:spcAft>
              <a:buClr>
                <a:schemeClr val="dk1"/>
              </a:buClr>
              <a:buSzPts val="1200"/>
              <a:buFont typeface="Calibri"/>
              <a:buAutoNum type="arabicPeriod"/>
            </a:pPr>
            <a:r>
              <a:rPr lang="en" sz="1200">
                <a:solidFill>
                  <a:schemeClr val="dk1"/>
                </a:solidFill>
                <a:latin typeface="Calibri"/>
                <a:ea typeface="Calibri"/>
                <a:cs typeface="Calibri"/>
                <a:sym typeface="Calibri"/>
              </a:rPr>
              <a:t>There are two main architectures for Word2Vec: </a:t>
            </a:r>
            <a:endParaRPr sz="1200">
              <a:solidFill>
                <a:schemeClr val="dk1"/>
              </a:solidFill>
              <a:latin typeface="Calibri"/>
              <a:ea typeface="Calibri"/>
              <a:cs typeface="Calibri"/>
              <a:sym typeface="Calibri"/>
            </a:endParaRPr>
          </a:p>
          <a:p>
            <a:pPr indent="-304800" lvl="1" marL="914400" rtl="0" algn="l">
              <a:lnSpc>
                <a:spcPct val="115000"/>
              </a:lnSpc>
              <a:spcBef>
                <a:spcPts val="0"/>
              </a:spcBef>
              <a:spcAft>
                <a:spcPts val="0"/>
              </a:spcAft>
              <a:buClr>
                <a:schemeClr val="dk1"/>
              </a:buClr>
              <a:buSzPts val="1200"/>
              <a:buFont typeface="Calibri"/>
              <a:buChar char="○"/>
            </a:pPr>
            <a:r>
              <a:rPr b="1" lang="en" sz="1200">
                <a:solidFill>
                  <a:schemeClr val="dk1"/>
                </a:solidFill>
                <a:latin typeface="Calibri"/>
                <a:ea typeface="Calibri"/>
                <a:cs typeface="Calibri"/>
                <a:sym typeface="Calibri"/>
              </a:rPr>
              <a:t>Continuous Bag of Words (CBOW)</a:t>
            </a:r>
            <a:r>
              <a:rPr lang="en" sz="1200">
                <a:solidFill>
                  <a:schemeClr val="dk1"/>
                </a:solidFill>
                <a:latin typeface="Calibri"/>
                <a:ea typeface="Calibri"/>
                <a:cs typeface="Calibri"/>
                <a:sym typeface="Calibri"/>
              </a:rPr>
              <a:t>: Predicts the target word based on the context words (surrounding words).</a:t>
            </a:r>
            <a:endParaRPr sz="1200">
              <a:solidFill>
                <a:schemeClr val="dk1"/>
              </a:solidFill>
              <a:latin typeface="Calibri"/>
              <a:ea typeface="Calibri"/>
              <a:cs typeface="Calibri"/>
              <a:sym typeface="Calibri"/>
            </a:endParaRPr>
          </a:p>
          <a:p>
            <a:pPr indent="-304800" lvl="1" marL="914400" rtl="0" algn="l">
              <a:lnSpc>
                <a:spcPct val="115000"/>
              </a:lnSpc>
              <a:spcBef>
                <a:spcPts val="0"/>
              </a:spcBef>
              <a:spcAft>
                <a:spcPts val="0"/>
              </a:spcAft>
              <a:buClr>
                <a:schemeClr val="dk1"/>
              </a:buClr>
              <a:buSzPts val="1200"/>
              <a:buFont typeface="Calibri"/>
              <a:buChar char="○"/>
            </a:pPr>
            <a:r>
              <a:rPr b="1" lang="en" sz="1200">
                <a:solidFill>
                  <a:schemeClr val="dk1"/>
                </a:solidFill>
                <a:latin typeface="Calibri"/>
                <a:ea typeface="Calibri"/>
                <a:cs typeface="Calibri"/>
                <a:sym typeface="Calibri"/>
              </a:rPr>
              <a:t>Skip-gram</a:t>
            </a:r>
            <a:r>
              <a:rPr lang="en" sz="1200">
                <a:solidFill>
                  <a:schemeClr val="dk1"/>
                </a:solidFill>
                <a:latin typeface="Calibri"/>
                <a:ea typeface="Calibri"/>
                <a:cs typeface="Calibri"/>
                <a:sym typeface="Calibri"/>
              </a:rPr>
              <a:t>: Predicts the context words given the target word.</a:t>
            </a:r>
            <a:endParaRPr sz="1200">
              <a:solidFill>
                <a:schemeClr val="dk1"/>
              </a:solidFill>
              <a:latin typeface="Calibri"/>
              <a:ea typeface="Calibri"/>
              <a:cs typeface="Calibri"/>
              <a:sym typeface="Calibri"/>
            </a:endParaRPr>
          </a:p>
          <a:p>
            <a:pPr indent="-304800" lvl="0" marL="457200" rtl="0" algn="l">
              <a:lnSpc>
                <a:spcPct val="115000"/>
              </a:lnSpc>
              <a:spcBef>
                <a:spcPts val="0"/>
              </a:spcBef>
              <a:spcAft>
                <a:spcPts val="0"/>
              </a:spcAft>
              <a:buClr>
                <a:schemeClr val="dk1"/>
              </a:buClr>
              <a:buSzPts val="1200"/>
              <a:buFont typeface="Calibri"/>
              <a:buAutoNum type="arabicPeriod"/>
            </a:pPr>
            <a:r>
              <a:rPr lang="en" sz="1200">
                <a:solidFill>
                  <a:schemeClr val="dk1"/>
                </a:solidFill>
                <a:latin typeface="Calibri"/>
                <a:ea typeface="Calibri"/>
                <a:cs typeface="Calibri"/>
                <a:sym typeface="Calibri"/>
              </a:rPr>
              <a:t>Both CBOW and Skip-gram architectures use shallow neural networks with a single hidden layer to learn word embeddings.</a:t>
            </a:r>
            <a:endParaRPr b="1" sz="1200">
              <a:solidFill>
                <a:schemeClr val="dk1"/>
              </a:solidFill>
              <a:latin typeface="Calibri"/>
              <a:ea typeface="Calibri"/>
              <a:cs typeface="Calibri"/>
              <a:sym typeface="Calibri"/>
            </a:endParaRPr>
          </a:p>
          <a:p>
            <a:pPr indent="-304800" lvl="0" marL="457200" rtl="0" algn="l">
              <a:lnSpc>
                <a:spcPct val="115000"/>
              </a:lnSpc>
              <a:spcBef>
                <a:spcPts val="0"/>
              </a:spcBef>
              <a:spcAft>
                <a:spcPts val="0"/>
              </a:spcAft>
              <a:buClr>
                <a:schemeClr val="dk1"/>
              </a:buClr>
              <a:buSzPts val="1200"/>
              <a:buAutoNum type="arabicPeriod"/>
            </a:pPr>
            <a:r>
              <a:rPr b="1" lang="en" sz="1200">
                <a:solidFill>
                  <a:schemeClr val="dk1"/>
                </a:solidFill>
                <a:latin typeface="Calibri"/>
                <a:ea typeface="Calibri"/>
                <a:cs typeface="Calibri"/>
                <a:sym typeface="Calibri"/>
              </a:rPr>
              <a:t>Continuous Bag of Words (CBOW)</a:t>
            </a:r>
            <a:r>
              <a:rPr lang="en" sz="1200">
                <a:solidFill>
                  <a:schemeClr val="dk1"/>
                </a:solidFill>
                <a:latin typeface="Calibri"/>
                <a:ea typeface="Calibri"/>
                <a:cs typeface="Calibri"/>
                <a:sym typeface="Calibri"/>
              </a:rPr>
              <a:t>:</a:t>
            </a:r>
            <a:endParaRPr sz="1200">
              <a:solidFill>
                <a:schemeClr val="dk1"/>
              </a:solidFill>
              <a:latin typeface="Calibri"/>
              <a:ea typeface="Calibri"/>
              <a:cs typeface="Calibri"/>
              <a:sym typeface="Calibri"/>
            </a:endParaRPr>
          </a:p>
          <a:p>
            <a:pPr indent="-304800" lvl="1" marL="914400" rtl="0" algn="l">
              <a:lnSpc>
                <a:spcPct val="115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In the CBOW architecture, the model predicts the target word based on the context words (surrounding words).</a:t>
            </a:r>
            <a:endParaRPr sz="1200">
              <a:solidFill>
                <a:schemeClr val="dk1"/>
              </a:solidFill>
              <a:latin typeface="Calibri"/>
              <a:ea typeface="Calibri"/>
              <a:cs typeface="Calibri"/>
              <a:sym typeface="Calibri"/>
            </a:endParaRPr>
          </a:p>
          <a:p>
            <a:pPr indent="-304800" lvl="1" marL="914400" rtl="0" algn="l">
              <a:lnSpc>
                <a:spcPct val="115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Given a sequence of words in a context window, the objective is to predict the target word in the center of the window.</a:t>
            </a:r>
            <a:endParaRPr sz="1200">
              <a:solidFill>
                <a:schemeClr val="dk1"/>
              </a:solidFill>
              <a:latin typeface="Calibri"/>
              <a:ea typeface="Calibri"/>
              <a:cs typeface="Calibri"/>
              <a:sym typeface="Calibri"/>
            </a:endParaRPr>
          </a:p>
          <a:p>
            <a:pPr indent="-304800" lvl="1" marL="914400" rtl="0" algn="l">
              <a:lnSpc>
                <a:spcPct val="115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The input to the model is the one-hot encoded vectors representing the context words, and the output is a softmax layer predicting the probability distribution over the vocabulary.</a:t>
            </a:r>
            <a:endParaRPr sz="1200">
              <a:solidFill>
                <a:schemeClr val="dk1"/>
              </a:solidFill>
              <a:latin typeface="Calibri"/>
              <a:ea typeface="Calibri"/>
              <a:cs typeface="Calibri"/>
              <a:sym typeface="Calibri"/>
            </a:endParaRPr>
          </a:p>
          <a:p>
            <a:pPr indent="-304800" lvl="1" marL="914400" rtl="0" algn="l">
              <a:lnSpc>
                <a:spcPct val="115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The hidden layer between the input and output layers represents the word embeddings.</a:t>
            </a:r>
            <a:endParaRPr sz="1200">
              <a:solidFill>
                <a:schemeClr val="dk1"/>
              </a:solidFill>
              <a:latin typeface="Calibri"/>
              <a:ea typeface="Calibri"/>
              <a:cs typeface="Calibri"/>
              <a:sym typeface="Calibri"/>
            </a:endParaRPr>
          </a:p>
          <a:p>
            <a:pPr indent="-304800" lvl="1" marL="914400" rtl="0" algn="l">
              <a:lnSpc>
                <a:spcPct val="115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During training, the model adjusts the word embeddings to maximize the likelihood of predicting the target word given the context.</a:t>
            </a:r>
            <a:endParaRPr sz="1200">
              <a:solidFill>
                <a:schemeClr val="dk1"/>
              </a:solidFill>
              <a:latin typeface="Calibri"/>
              <a:ea typeface="Calibri"/>
              <a:cs typeface="Calibri"/>
              <a:sym typeface="Calibri"/>
            </a:endParaRPr>
          </a:p>
          <a:p>
            <a:pPr indent="-304800" lvl="0" marL="457200" rtl="0" algn="l">
              <a:lnSpc>
                <a:spcPct val="115000"/>
              </a:lnSpc>
              <a:spcBef>
                <a:spcPts val="0"/>
              </a:spcBef>
              <a:spcAft>
                <a:spcPts val="0"/>
              </a:spcAft>
              <a:buClr>
                <a:schemeClr val="dk1"/>
              </a:buClr>
              <a:buSzPts val="1200"/>
              <a:buAutoNum type="arabicPeriod"/>
            </a:pPr>
            <a:r>
              <a:rPr b="1" lang="en" sz="1200">
                <a:solidFill>
                  <a:schemeClr val="dk1"/>
                </a:solidFill>
                <a:latin typeface="Calibri"/>
                <a:ea typeface="Calibri"/>
                <a:cs typeface="Calibri"/>
                <a:sym typeface="Calibri"/>
              </a:rPr>
              <a:t>Skip-gram</a:t>
            </a:r>
            <a:r>
              <a:rPr lang="en" sz="1200">
                <a:solidFill>
                  <a:schemeClr val="dk1"/>
                </a:solidFill>
                <a:latin typeface="Calibri"/>
                <a:ea typeface="Calibri"/>
                <a:cs typeface="Calibri"/>
                <a:sym typeface="Calibri"/>
              </a:rPr>
              <a:t>:</a:t>
            </a:r>
            <a:endParaRPr sz="1200">
              <a:solidFill>
                <a:schemeClr val="dk1"/>
              </a:solidFill>
              <a:latin typeface="Calibri"/>
              <a:ea typeface="Calibri"/>
              <a:cs typeface="Calibri"/>
              <a:sym typeface="Calibri"/>
            </a:endParaRPr>
          </a:p>
          <a:p>
            <a:pPr indent="-304800" lvl="1" marL="914400" rtl="0" algn="l">
              <a:lnSpc>
                <a:spcPct val="115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In the Skip-gram architecture, the model predicts the context words given the target word.</a:t>
            </a:r>
            <a:endParaRPr sz="1200">
              <a:solidFill>
                <a:schemeClr val="dk1"/>
              </a:solidFill>
              <a:latin typeface="Calibri"/>
              <a:ea typeface="Calibri"/>
              <a:cs typeface="Calibri"/>
              <a:sym typeface="Calibri"/>
            </a:endParaRPr>
          </a:p>
          <a:p>
            <a:pPr indent="-304800" lvl="1" marL="914400" rtl="0" algn="l">
              <a:lnSpc>
                <a:spcPct val="115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Given a target word, the objective is to predict the context words that appear within a certain window around the target word.</a:t>
            </a:r>
            <a:endParaRPr sz="1200">
              <a:solidFill>
                <a:schemeClr val="dk1"/>
              </a:solidFill>
              <a:latin typeface="Calibri"/>
              <a:ea typeface="Calibri"/>
              <a:cs typeface="Calibri"/>
              <a:sym typeface="Calibri"/>
            </a:endParaRPr>
          </a:p>
          <a:p>
            <a:pPr indent="-304800" lvl="1" marL="914400" rtl="0" algn="l">
              <a:lnSpc>
                <a:spcPct val="115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The input to the model is the one-hot encoded vector representing the target word, and the output is multiple softmax layers, each predicting the probability distribution over the vocabulary for a specific context word.</a:t>
            </a:r>
            <a:endParaRPr sz="1200">
              <a:solidFill>
                <a:schemeClr val="dk1"/>
              </a:solidFill>
              <a:latin typeface="Calibri"/>
              <a:ea typeface="Calibri"/>
              <a:cs typeface="Calibri"/>
              <a:sym typeface="Calibri"/>
            </a:endParaRPr>
          </a:p>
          <a:p>
            <a:pPr indent="-304800" lvl="1" marL="914400" rtl="0" algn="l">
              <a:lnSpc>
                <a:spcPct val="115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Like CBOW, the hidden layer represents the word embeddings, and the model is trained to adjust these embeddings to maximize the likelihood of predicting the context words given the target word.</a:t>
            </a:r>
            <a:endParaRPr sz="1200">
              <a:solidFill>
                <a:schemeClr val="dk1"/>
              </a:solidFill>
              <a:latin typeface="Calibri"/>
              <a:ea typeface="Calibri"/>
              <a:cs typeface="Calibri"/>
              <a:sym typeface="Calibri"/>
            </a:endParaRPr>
          </a:p>
          <a:p>
            <a:pPr indent="0" lvl="0" marL="0" rtl="0" algn="l">
              <a:lnSpc>
                <a:spcPct val="115000"/>
              </a:lnSpc>
              <a:spcBef>
                <a:spcPts val="1200"/>
              </a:spcBef>
              <a:spcAft>
                <a:spcPts val="1200"/>
              </a:spcAft>
              <a:buNone/>
            </a:pPr>
            <a:r>
              <a:t/>
            </a:r>
            <a:endParaRPr sz="1200">
              <a:solidFill>
                <a:schemeClr val="dk1"/>
              </a:solidFill>
              <a:latin typeface="Calibri"/>
              <a:ea typeface="Calibri"/>
              <a:cs typeface="Calibri"/>
              <a:sym typeface="Calibri"/>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26c420ca3ed_0_5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26c420ca3ed_0_5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t/>
            </a:r>
            <a:endParaRPr b="1">
              <a:solidFill>
                <a:schemeClr val="dk1"/>
              </a:solidFill>
            </a:endParaRPr>
          </a:p>
          <a:p>
            <a:pPr indent="0" lvl="0" marL="0" rtl="0" algn="l">
              <a:lnSpc>
                <a:spcPct val="115000"/>
              </a:lnSpc>
              <a:spcBef>
                <a:spcPts val="1200"/>
              </a:spcBef>
              <a:spcAft>
                <a:spcPts val="1200"/>
              </a:spcAft>
              <a:buNone/>
            </a:pPr>
            <a:r>
              <a:t/>
            </a:r>
            <a:endParaRPr b="1">
              <a:solidFill>
                <a:schemeClr val="dk1"/>
              </a:solidFil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26c420ca3ed_0_4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26c420ca3ed_0_4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t/>
            </a:r>
            <a:endParaRPr sz="1800">
              <a:solidFill>
                <a:schemeClr val="dk1"/>
              </a:solidFill>
              <a:latin typeface="Calibri"/>
              <a:ea typeface="Calibri"/>
              <a:cs typeface="Calibri"/>
              <a:sym typeface="Calibri"/>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26c420ca3ed_0_9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26c420ca3ed_0_9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t/>
            </a:r>
            <a:endParaRPr sz="1800">
              <a:solidFill>
                <a:schemeClr val="dk1"/>
              </a:solidFill>
              <a:latin typeface="Calibri"/>
              <a:ea typeface="Calibri"/>
              <a:cs typeface="Calibri"/>
              <a:sym typeface="Calibri"/>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26c420ca3ed_0_10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26c420ca3ed_0_10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t/>
            </a:r>
            <a:endParaRPr sz="1800">
              <a:solidFill>
                <a:schemeClr val="dk1"/>
              </a:solidFill>
              <a:latin typeface="Calibri"/>
              <a:ea typeface="Calibri"/>
              <a:cs typeface="Calibri"/>
              <a:sym typeface="Calibri"/>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26c420ca3ed_0_12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26c420ca3ed_0_12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t/>
            </a:r>
            <a:endParaRPr sz="1800">
              <a:solidFill>
                <a:schemeClr val="dk1"/>
              </a:solidFill>
              <a:latin typeface="Calibri"/>
              <a:ea typeface="Calibri"/>
              <a:cs typeface="Calibri"/>
              <a:sym typeface="Calibri"/>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26c420ca3ed_0_10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26c420ca3ed_0_10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t/>
            </a:r>
            <a:endParaRPr sz="1800">
              <a:solidFill>
                <a:schemeClr val="dk1"/>
              </a:solidFill>
              <a:latin typeface="Calibri"/>
              <a:ea typeface="Calibri"/>
              <a:cs typeface="Calibri"/>
              <a:sym typeface="Calibri"/>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2c4e250f8f0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2c4e250f8f0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26c420ca3ed_0_10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26c420ca3ed_0_10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t/>
            </a:r>
            <a:endParaRPr sz="1800">
              <a:solidFill>
                <a:schemeClr val="dk1"/>
              </a:solidFill>
              <a:latin typeface="Calibri"/>
              <a:ea typeface="Calibri"/>
              <a:cs typeface="Calibri"/>
              <a:sym typeface="Calibri"/>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26c420ca3ed_0_10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26c420ca3ed_0_10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t/>
            </a:r>
            <a:endParaRPr sz="1800">
              <a:solidFill>
                <a:schemeClr val="dk1"/>
              </a:solidFill>
              <a:latin typeface="Calibri"/>
              <a:ea typeface="Calibri"/>
              <a:cs typeface="Calibri"/>
              <a:sym typeface="Calibri"/>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26c420ca3ed_0_10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26c420ca3ed_0_10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t/>
            </a:r>
            <a:endParaRPr sz="1800">
              <a:solidFill>
                <a:schemeClr val="dk1"/>
              </a:solidFill>
              <a:latin typeface="Calibri"/>
              <a:ea typeface="Calibri"/>
              <a:cs typeface="Calibri"/>
              <a:sym typeface="Calibri"/>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26c420ca3ed_0_9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26c420ca3ed_0_9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a:solidFill>
                  <a:schemeClr val="dk1"/>
                </a:solidFill>
              </a:rPr>
              <a:t>These weights can be computed either in parallel (such as in transformers) or sequentially (such as recurrent neural networks).</a:t>
            </a:r>
            <a:endParaRPr>
              <a:solidFill>
                <a:schemeClr val="dk1"/>
              </a:solidFill>
            </a:endParaRPr>
          </a:p>
          <a:p>
            <a:pPr indent="0" lvl="0" marL="0" rtl="0" algn="l">
              <a:lnSpc>
                <a:spcPct val="115000"/>
              </a:lnSpc>
              <a:spcBef>
                <a:spcPts val="1200"/>
              </a:spcBef>
              <a:spcAft>
                <a:spcPts val="0"/>
              </a:spcAft>
              <a:buNone/>
            </a:pPr>
            <a:r>
              <a:rPr lang="en">
                <a:solidFill>
                  <a:schemeClr val="dk1"/>
                </a:solidFill>
              </a:rPr>
              <a:t>Attention was developed to address the weaknesses of leveraging information from the hidden outputs of recurrent neural networks. Recurrent neural networks favor more recent information contained in words at the end of a sentence, while information earlier in the sentence is expected to be attenuated. Attention allows the calculation of the hidden representation of a token equal access to any part of a sentence directly, rather than only through the previous hidden state.   </a:t>
            </a:r>
            <a:endParaRPr>
              <a:solidFill>
                <a:schemeClr val="dk1"/>
              </a:solidFill>
            </a:endParaRPr>
          </a:p>
          <a:p>
            <a:pPr indent="0" lvl="0" marL="0" rtl="0" algn="l">
              <a:lnSpc>
                <a:spcPct val="115000"/>
              </a:lnSpc>
              <a:spcBef>
                <a:spcPts val="1200"/>
              </a:spcBef>
              <a:spcAft>
                <a:spcPts val="0"/>
              </a:spcAft>
              <a:buNone/>
            </a:pPr>
            <a:r>
              <a:t/>
            </a:r>
            <a:endParaRPr>
              <a:solidFill>
                <a:schemeClr val="dk1"/>
              </a:solidFill>
            </a:endParaRPr>
          </a:p>
          <a:p>
            <a:pPr indent="0" lvl="0" marL="0" rtl="0" algn="l">
              <a:lnSpc>
                <a:spcPct val="115000"/>
              </a:lnSpc>
              <a:spcBef>
                <a:spcPts val="1200"/>
              </a:spcBef>
              <a:spcAft>
                <a:spcPts val="0"/>
              </a:spcAft>
              <a:buNone/>
            </a:pPr>
            <a:r>
              <a:t/>
            </a:r>
            <a:endParaRPr>
              <a:solidFill>
                <a:schemeClr val="dk1"/>
              </a:solidFill>
            </a:endParaRPr>
          </a:p>
          <a:p>
            <a:pPr indent="0" lvl="0" marL="0" rtl="0" algn="l">
              <a:lnSpc>
                <a:spcPct val="115000"/>
              </a:lnSpc>
              <a:spcBef>
                <a:spcPts val="1200"/>
              </a:spcBef>
              <a:spcAft>
                <a:spcPts val="0"/>
              </a:spcAft>
              <a:buNone/>
            </a:pPr>
            <a:r>
              <a:t/>
            </a:r>
            <a:endParaRPr>
              <a:solidFill>
                <a:schemeClr val="dk1"/>
              </a:solidFill>
            </a:endParaRPr>
          </a:p>
          <a:p>
            <a:pPr indent="0" lvl="0" marL="0" rtl="0" algn="l">
              <a:lnSpc>
                <a:spcPct val="115000"/>
              </a:lnSpc>
              <a:spcBef>
                <a:spcPts val="1200"/>
              </a:spcBef>
              <a:spcAft>
                <a:spcPts val="0"/>
              </a:spcAft>
              <a:buNone/>
            </a:pPr>
            <a:r>
              <a:t/>
            </a:r>
            <a:endParaRPr sz="1800">
              <a:solidFill>
                <a:schemeClr val="dk1"/>
              </a:solidFill>
              <a:latin typeface="Calibri"/>
              <a:ea typeface="Calibri"/>
              <a:cs typeface="Calibri"/>
              <a:sym typeface="Calibri"/>
            </a:endParaRPr>
          </a:p>
          <a:p>
            <a:pPr indent="0" lvl="0" marL="0" rtl="0" algn="l">
              <a:lnSpc>
                <a:spcPct val="115000"/>
              </a:lnSpc>
              <a:spcBef>
                <a:spcPts val="1200"/>
              </a:spcBef>
              <a:spcAft>
                <a:spcPts val="0"/>
              </a:spcAft>
              <a:buNone/>
            </a:pPr>
            <a:r>
              <a:t/>
            </a:r>
            <a:endParaRPr sz="1800">
              <a:solidFill>
                <a:schemeClr val="dk1"/>
              </a:solidFill>
              <a:latin typeface="Calibri"/>
              <a:ea typeface="Calibri"/>
              <a:cs typeface="Calibri"/>
              <a:sym typeface="Calibri"/>
            </a:endParaRPr>
          </a:p>
          <a:p>
            <a:pPr indent="0" lvl="0" marL="0" rtl="0" algn="l">
              <a:lnSpc>
                <a:spcPct val="115000"/>
              </a:lnSpc>
              <a:spcBef>
                <a:spcPts val="1200"/>
              </a:spcBef>
              <a:spcAft>
                <a:spcPts val="0"/>
              </a:spcAft>
              <a:buNone/>
            </a:pPr>
            <a:r>
              <a:rPr lang="en" sz="1800">
                <a:solidFill>
                  <a:schemeClr val="dk1"/>
                </a:solidFill>
                <a:latin typeface="Calibri"/>
                <a:ea typeface="Calibri"/>
                <a:cs typeface="Calibri"/>
                <a:sym typeface="Calibri"/>
              </a:rPr>
              <a:t>N-Grams: </a:t>
            </a:r>
            <a:endParaRPr sz="1800">
              <a:solidFill>
                <a:schemeClr val="dk1"/>
              </a:solidFill>
              <a:latin typeface="Calibri"/>
              <a:ea typeface="Calibri"/>
              <a:cs typeface="Calibri"/>
              <a:sym typeface="Calibri"/>
            </a:endParaRPr>
          </a:p>
          <a:p>
            <a:pPr indent="0" lvl="0" marL="0" rtl="0" algn="l">
              <a:lnSpc>
                <a:spcPct val="115000"/>
              </a:lnSpc>
              <a:spcBef>
                <a:spcPts val="1200"/>
              </a:spcBef>
              <a:spcAft>
                <a:spcPts val="0"/>
              </a:spcAft>
              <a:buNone/>
            </a:pPr>
            <a:r>
              <a:t/>
            </a:r>
            <a:endParaRPr sz="1800">
              <a:solidFill>
                <a:schemeClr val="dk1"/>
              </a:solidFill>
              <a:latin typeface="Calibri"/>
              <a:ea typeface="Calibri"/>
              <a:cs typeface="Calibri"/>
              <a:sym typeface="Calibri"/>
            </a:endParaRPr>
          </a:p>
          <a:p>
            <a:pPr indent="0" lvl="0" marL="0" rtl="0" algn="l">
              <a:lnSpc>
                <a:spcPct val="115000"/>
              </a:lnSpc>
              <a:spcBef>
                <a:spcPts val="1200"/>
              </a:spcBef>
              <a:spcAft>
                <a:spcPts val="0"/>
              </a:spcAft>
              <a:buNone/>
            </a:pPr>
            <a:r>
              <a:rPr lang="en" sz="1800">
                <a:solidFill>
                  <a:schemeClr val="dk1"/>
                </a:solidFill>
                <a:latin typeface="Calibri"/>
                <a:ea typeface="Calibri"/>
                <a:cs typeface="Calibri"/>
                <a:sym typeface="Calibri"/>
              </a:rPr>
              <a:t>Attention Mechanism:</a:t>
            </a:r>
            <a:endParaRPr sz="1800">
              <a:solidFill>
                <a:schemeClr val="dk1"/>
              </a:solidFill>
              <a:latin typeface="Calibri"/>
              <a:ea typeface="Calibri"/>
              <a:cs typeface="Calibri"/>
              <a:sym typeface="Calibri"/>
            </a:endParaRPr>
          </a:p>
          <a:p>
            <a:pPr indent="0" lvl="0" marL="0" rtl="0" algn="l">
              <a:lnSpc>
                <a:spcPct val="115000"/>
              </a:lnSpc>
              <a:spcBef>
                <a:spcPts val="1200"/>
              </a:spcBef>
              <a:spcAft>
                <a:spcPts val="0"/>
              </a:spcAft>
              <a:buNone/>
            </a:pPr>
            <a:r>
              <a:t/>
            </a:r>
            <a:endParaRPr sz="1800">
              <a:solidFill>
                <a:schemeClr val="dk1"/>
              </a:solidFill>
              <a:latin typeface="Calibri"/>
              <a:ea typeface="Calibri"/>
              <a:cs typeface="Calibri"/>
              <a:sym typeface="Calibri"/>
            </a:endParaRPr>
          </a:p>
          <a:p>
            <a:pPr indent="0" lvl="0" marL="0" rtl="0" algn="l">
              <a:lnSpc>
                <a:spcPct val="115000"/>
              </a:lnSpc>
              <a:spcBef>
                <a:spcPts val="1200"/>
              </a:spcBef>
              <a:spcAft>
                <a:spcPts val="0"/>
              </a:spcAft>
              <a:buNone/>
            </a:pPr>
            <a:r>
              <a:rPr lang="en" sz="1800">
                <a:solidFill>
                  <a:schemeClr val="dk1"/>
                </a:solidFill>
                <a:latin typeface="Calibri"/>
                <a:ea typeface="Calibri"/>
                <a:cs typeface="Calibri"/>
                <a:sym typeface="Calibri"/>
              </a:rPr>
              <a:t>Transformers: </a:t>
            </a:r>
            <a:endParaRPr sz="1800">
              <a:solidFill>
                <a:schemeClr val="dk1"/>
              </a:solidFill>
              <a:latin typeface="Calibri"/>
              <a:ea typeface="Calibri"/>
              <a:cs typeface="Calibri"/>
              <a:sym typeface="Calibri"/>
            </a:endParaRPr>
          </a:p>
          <a:p>
            <a:pPr indent="0" lvl="0" marL="0" rtl="0" algn="l">
              <a:lnSpc>
                <a:spcPct val="115000"/>
              </a:lnSpc>
              <a:spcBef>
                <a:spcPts val="1200"/>
              </a:spcBef>
              <a:spcAft>
                <a:spcPts val="0"/>
              </a:spcAft>
              <a:buNone/>
            </a:pPr>
            <a:r>
              <a:t/>
            </a:r>
            <a:endParaRPr sz="1800">
              <a:solidFill>
                <a:schemeClr val="dk1"/>
              </a:solidFill>
              <a:latin typeface="Calibri"/>
              <a:ea typeface="Calibri"/>
              <a:cs typeface="Calibri"/>
              <a:sym typeface="Calibri"/>
            </a:endParaRPr>
          </a:p>
          <a:p>
            <a:pPr indent="0" lvl="0" marL="0" rtl="0" algn="l">
              <a:lnSpc>
                <a:spcPct val="115000"/>
              </a:lnSpc>
              <a:spcBef>
                <a:spcPts val="1200"/>
              </a:spcBef>
              <a:spcAft>
                <a:spcPts val="0"/>
              </a:spcAft>
              <a:buNone/>
            </a:pPr>
            <a:r>
              <a:rPr lang="en" sz="1800">
                <a:solidFill>
                  <a:schemeClr val="dk1"/>
                </a:solidFill>
                <a:latin typeface="Calibri"/>
                <a:ea typeface="Calibri"/>
                <a:cs typeface="Calibri"/>
                <a:sym typeface="Calibri"/>
              </a:rPr>
              <a:t>BERT: </a:t>
            </a:r>
            <a:endParaRPr sz="1800">
              <a:solidFill>
                <a:schemeClr val="dk1"/>
              </a:solidFill>
              <a:latin typeface="Calibri"/>
              <a:ea typeface="Calibri"/>
              <a:cs typeface="Calibri"/>
              <a:sym typeface="Calibri"/>
            </a:endParaRPr>
          </a:p>
          <a:p>
            <a:pPr indent="0" lvl="0" marL="0" rtl="0" algn="l">
              <a:lnSpc>
                <a:spcPct val="115000"/>
              </a:lnSpc>
              <a:spcBef>
                <a:spcPts val="1200"/>
              </a:spcBef>
              <a:spcAft>
                <a:spcPts val="0"/>
              </a:spcAft>
              <a:buNone/>
            </a:pPr>
            <a:r>
              <a:t/>
            </a:r>
            <a:endParaRPr sz="1800">
              <a:solidFill>
                <a:schemeClr val="dk1"/>
              </a:solidFill>
              <a:latin typeface="Calibri"/>
              <a:ea typeface="Calibri"/>
              <a:cs typeface="Calibri"/>
              <a:sym typeface="Calibri"/>
            </a:endParaRPr>
          </a:p>
          <a:p>
            <a:pPr indent="0" lvl="0" marL="0" rtl="0" algn="l">
              <a:lnSpc>
                <a:spcPct val="115000"/>
              </a:lnSpc>
              <a:spcBef>
                <a:spcPts val="1200"/>
              </a:spcBef>
              <a:spcAft>
                <a:spcPts val="0"/>
              </a:spcAft>
              <a:buNone/>
            </a:pPr>
            <a:r>
              <a:rPr lang="en" sz="1800">
                <a:solidFill>
                  <a:schemeClr val="dk1"/>
                </a:solidFill>
                <a:latin typeface="Calibri"/>
                <a:ea typeface="Calibri"/>
                <a:cs typeface="Calibri"/>
                <a:sym typeface="Calibri"/>
              </a:rPr>
              <a:t>T5: </a:t>
            </a:r>
            <a:endParaRPr sz="1800">
              <a:solidFill>
                <a:schemeClr val="dk1"/>
              </a:solidFill>
              <a:latin typeface="Calibri"/>
              <a:ea typeface="Calibri"/>
              <a:cs typeface="Calibri"/>
              <a:sym typeface="Calibri"/>
            </a:endParaRPr>
          </a:p>
          <a:p>
            <a:pPr indent="0" lvl="0" marL="0" rtl="0" algn="l">
              <a:lnSpc>
                <a:spcPct val="115000"/>
              </a:lnSpc>
              <a:spcBef>
                <a:spcPts val="1200"/>
              </a:spcBef>
              <a:spcAft>
                <a:spcPts val="0"/>
              </a:spcAft>
              <a:buNone/>
            </a:pPr>
            <a:r>
              <a:t/>
            </a:r>
            <a:endParaRPr sz="1800">
              <a:solidFill>
                <a:schemeClr val="dk1"/>
              </a:solidFill>
              <a:latin typeface="Calibri"/>
              <a:ea typeface="Calibri"/>
              <a:cs typeface="Calibri"/>
              <a:sym typeface="Calibri"/>
            </a:endParaRPr>
          </a:p>
          <a:p>
            <a:pPr indent="0" lvl="0" marL="0" rtl="0" algn="l">
              <a:lnSpc>
                <a:spcPct val="115000"/>
              </a:lnSpc>
              <a:spcBef>
                <a:spcPts val="1200"/>
              </a:spcBef>
              <a:spcAft>
                <a:spcPts val="1200"/>
              </a:spcAft>
              <a:buNone/>
            </a:pPr>
            <a:r>
              <a:t/>
            </a:r>
            <a:endParaRPr sz="1800">
              <a:solidFill>
                <a:schemeClr val="dk1"/>
              </a:solidFill>
              <a:latin typeface="Calibri"/>
              <a:ea typeface="Calibri"/>
              <a:cs typeface="Calibri"/>
              <a:sym typeface="Calibri"/>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26c420ca3ed_0_1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26c420ca3ed_0_1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t/>
            </a:r>
            <a:endParaRPr sz="1800">
              <a:solidFill>
                <a:schemeClr val="dk1"/>
              </a:solidFill>
              <a:latin typeface="Calibri"/>
              <a:ea typeface="Calibri"/>
              <a:cs typeface="Calibri"/>
              <a:sym typeface="Calibri"/>
            </a:endParaRPr>
          </a:p>
          <a:p>
            <a:pPr indent="0" lvl="0" marL="0" rtl="0" algn="l">
              <a:lnSpc>
                <a:spcPct val="115000"/>
              </a:lnSpc>
              <a:spcBef>
                <a:spcPts val="1200"/>
              </a:spcBef>
              <a:spcAft>
                <a:spcPts val="0"/>
              </a:spcAft>
              <a:buNone/>
            </a:pPr>
            <a:r>
              <a:t/>
            </a:r>
            <a:endParaRPr sz="1800">
              <a:solidFill>
                <a:schemeClr val="dk1"/>
              </a:solidFill>
              <a:latin typeface="Calibri"/>
              <a:ea typeface="Calibri"/>
              <a:cs typeface="Calibri"/>
              <a:sym typeface="Calibri"/>
            </a:endParaRPr>
          </a:p>
          <a:p>
            <a:pPr indent="0" lvl="0" marL="0" rtl="0" algn="l">
              <a:lnSpc>
                <a:spcPct val="115000"/>
              </a:lnSpc>
              <a:spcBef>
                <a:spcPts val="1200"/>
              </a:spcBef>
              <a:spcAft>
                <a:spcPts val="0"/>
              </a:spcAft>
              <a:buNone/>
            </a:pPr>
            <a:r>
              <a:t/>
            </a:r>
            <a:endParaRPr sz="1800">
              <a:solidFill>
                <a:schemeClr val="dk1"/>
              </a:solidFill>
              <a:latin typeface="Calibri"/>
              <a:ea typeface="Calibri"/>
              <a:cs typeface="Calibri"/>
              <a:sym typeface="Calibri"/>
            </a:endParaRPr>
          </a:p>
          <a:p>
            <a:pPr indent="0" lvl="0" marL="0" rtl="0" algn="l">
              <a:lnSpc>
                <a:spcPct val="115000"/>
              </a:lnSpc>
              <a:spcBef>
                <a:spcPts val="1200"/>
              </a:spcBef>
              <a:spcAft>
                <a:spcPts val="0"/>
              </a:spcAft>
              <a:buNone/>
            </a:pPr>
            <a:r>
              <a:rPr lang="en" sz="1800">
                <a:solidFill>
                  <a:schemeClr val="dk1"/>
                </a:solidFill>
                <a:latin typeface="Calibri"/>
                <a:ea typeface="Calibri"/>
                <a:cs typeface="Calibri"/>
                <a:sym typeface="Calibri"/>
              </a:rPr>
              <a:t>N-Grams: </a:t>
            </a:r>
            <a:endParaRPr sz="1800">
              <a:solidFill>
                <a:schemeClr val="dk1"/>
              </a:solidFill>
              <a:latin typeface="Calibri"/>
              <a:ea typeface="Calibri"/>
              <a:cs typeface="Calibri"/>
              <a:sym typeface="Calibri"/>
            </a:endParaRPr>
          </a:p>
          <a:p>
            <a:pPr indent="0" lvl="0" marL="0" rtl="0" algn="l">
              <a:lnSpc>
                <a:spcPct val="115000"/>
              </a:lnSpc>
              <a:spcBef>
                <a:spcPts val="1200"/>
              </a:spcBef>
              <a:spcAft>
                <a:spcPts val="0"/>
              </a:spcAft>
              <a:buNone/>
            </a:pPr>
            <a:r>
              <a:t/>
            </a:r>
            <a:endParaRPr sz="1800">
              <a:solidFill>
                <a:schemeClr val="dk1"/>
              </a:solidFill>
              <a:latin typeface="Calibri"/>
              <a:ea typeface="Calibri"/>
              <a:cs typeface="Calibri"/>
              <a:sym typeface="Calibri"/>
            </a:endParaRPr>
          </a:p>
          <a:p>
            <a:pPr indent="0" lvl="0" marL="0" rtl="0" algn="l">
              <a:lnSpc>
                <a:spcPct val="115000"/>
              </a:lnSpc>
              <a:spcBef>
                <a:spcPts val="1200"/>
              </a:spcBef>
              <a:spcAft>
                <a:spcPts val="0"/>
              </a:spcAft>
              <a:buNone/>
            </a:pPr>
            <a:r>
              <a:rPr lang="en" sz="1800">
                <a:solidFill>
                  <a:schemeClr val="dk1"/>
                </a:solidFill>
                <a:latin typeface="Calibri"/>
                <a:ea typeface="Calibri"/>
                <a:cs typeface="Calibri"/>
                <a:sym typeface="Calibri"/>
              </a:rPr>
              <a:t>Attention Mechanism:</a:t>
            </a:r>
            <a:endParaRPr sz="1800">
              <a:solidFill>
                <a:schemeClr val="dk1"/>
              </a:solidFill>
              <a:latin typeface="Calibri"/>
              <a:ea typeface="Calibri"/>
              <a:cs typeface="Calibri"/>
              <a:sym typeface="Calibri"/>
            </a:endParaRPr>
          </a:p>
          <a:p>
            <a:pPr indent="0" lvl="0" marL="0" rtl="0" algn="l">
              <a:lnSpc>
                <a:spcPct val="115000"/>
              </a:lnSpc>
              <a:spcBef>
                <a:spcPts val="1200"/>
              </a:spcBef>
              <a:spcAft>
                <a:spcPts val="0"/>
              </a:spcAft>
              <a:buNone/>
            </a:pPr>
            <a:r>
              <a:t/>
            </a:r>
            <a:endParaRPr sz="1800">
              <a:solidFill>
                <a:schemeClr val="dk1"/>
              </a:solidFill>
              <a:latin typeface="Calibri"/>
              <a:ea typeface="Calibri"/>
              <a:cs typeface="Calibri"/>
              <a:sym typeface="Calibri"/>
            </a:endParaRPr>
          </a:p>
          <a:p>
            <a:pPr indent="0" lvl="0" marL="0" rtl="0" algn="l">
              <a:lnSpc>
                <a:spcPct val="115000"/>
              </a:lnSpc>
              <a:spcBef>
                <a:spcPts val="1200"/>
              </a:spcBef>
              <a:spcAft>
                <a:spcPts val="0"/>
              </a:spcAft>
              <a:buNone/>
            </a:pPr>
            <a:r>
              <a:rPr lang="en" sz="1800">
                <a:solidFill>
                  <a:schemeClr val="dk1"/>
                </a:solidFill>
                <a:latin typeface="Calibri"/>
                <a:ea typeface="Calibri"/>
                <a:cs typeface="Calibri"/>
                <a:sym typeface="Calibri"/>
              </a:rPr>
              <a:t>Transformers: </a:t>
            </a:r>
            <a:endParaRPr sz="1800">
              <a:solidFill>
                <a:schemeClr val="dk1"/>
              </a:solidFill>
              <a:latin typeface="Calibri"/>
              <a:ea typeface="Calibri"/>
              <a:cs typeface="Calibri"/>
              <a:sym typeface="Calibri"/>
            </a:endParaRPr>
          </a:p>
          <a:p>
            <a:pPr indent="0" lvl="0" marL="0" rtl="0" algn="l">
              <a:lnSpc>
                <a:spcPct val="115000"/>
              </a:lnSpc>
              <a:spcBef>
                <a:spcPts val="1200"/>
              </a:spcBef>
              <a:spcAft>
                <a:spcPts val="0"/>
              </a:spcAft>
              <a:buNone/>
            </a:pPr>
            <a:r>
              <a:t/>
            </a:r>
            <a:endParaRPr sz="1800">
              <a:solidFill>
                <a:schemeClr val="dk1"/>
              </a:solidFill>
              <a:latin typeface="Calibri"/>
              <a:ea typeface="Calibri"/>
              <a:cs typeface="Calibri"/>
              <a:sym typeface="Calibri"/>
            </a:endParaRPr>
          </a:p>
          <a:p>
            <a:pPr indent="0" lvl="0" marL="0" rtl="0" algn="l">
              <a:lnSpc>
                <a:spcPct val="115000"/>
              </a:lnSpc>
              <a:spcBef>
                <a:spcPts val="1200"/>
              </a:spcBef>
              <a:spcAft>
                <a:spcPts val="0"/>
              </a:spcAft>
              <a:buNone/>
            </a:pPr>
            <a:r>
              <a:rPr lang="en" sz="1800">
                <a:solidFill>
                  <a:schemeClr val="dk1"/>
                </a:solidFill>
                <a:latin typeface="Calibri"/>
                <a:ea typeface="Calibri"/>
                <a:cs typeface="Calibri"/>
                <a:sym typeface="Calibri"/>
              </a:rPr>
              <a:t>BERT: </a:t>
            </a:r>
            <a:endParaRPr sz="1800">
              <a:solidFill>
                <a:schemeClr val="dk1"/>
              </a:solidFill>
              <a:latin typeface="Calibri"/>
              <a:ea typeface="Calibri"/>
              <a:cs typeface="Calibri"/>
              <a:sym typeface="Calibri"/>
            </a:endParaRPr>
          </a:p>
          <a:p>
            <a:pPr indent="0" lvl="0" marL="0" rtl="0" algn="l">
              <a:lnSpc>
                <a:spcPct val="115000"/>
              </a:lnSpc>
              <a:spcBef>
                <a:spcPts val="1200"/>
              </a:spcBef>
              <a:spcAft>
                <a:spcPts val="0"/>
              </a:spcAft>
              <a:buNone/>
            </a:pPr>
            <a:r>
              <a:t/>
            </a:r>
            <a:endParaRPr sz="1800">
              <a:solidFill>
                <a:schemeClr val="dk1"/>
              </a:solidFill>
              <a:latin typeface="Calibri"/>
              <a:ea typeface="Calibri"/>
              <a:cs typeface="Calibri"/>
              <a:sym typeface="Calibri"/>
            </a:endParaRPr>
          </a:p>
          <a:p>
            <a:pPr indent="0" lvl="0" marL="0" rtl="0" algn="l">
              <a:lnSpc>
                <a:spcPct val="115000"/>
              </a:lnSpc>
              <a:spcBef>
                <a:spcPts val="1200"/>
              </a:spcBef>
              <a:spcAft>
                <a:spcPts val="0"/>
              </a:spcAft>
              <a:buNone/>
            </a:pPr>
            <a:r>
              <a:rPr lang="en" sz="1800">
                <a:solidFill>
                  <a:schemeClr val="dk1"/>
                </a:solidFill>
                <a:latin typeface="Calibri"/>
                <a:ea typeface="Calibri"/>
                <a:cs typeface="Calibri"/>
                <a:sym typeface="Calibri"/>
              </a:rPr>
              <a:t>T5: </a:t>
            </a:r>
            <a:endParaRPr sz="1800">
              <a:solidFill>
                <a:schemeClr val="dk1"/>
              </a:solidFill>
              <a:latin typeface="Calibri"/>
              <a:ea typeface="Calibri"/>
              <a:cs typeface="Calibri"/>
              <a:sym typeface="Calibri"/>
            </a:endParaRPr>
          </a:p>
          <a:p>
            <a:pPr indent="0" lvl="0" marL="0" rtl="0" algn="l">
              <a:lnSpc>
                <a:spcPct val="115000"/>
              </a:lnSpc>
              <a:spcBef>
                <a:spcPts val="1200"/>
              </a:spcBef>
              <a:spcAft>
                <a:spcPts val="0"/>
              </a:spcAft>
              <a:buNone/>
            </a:pPr>
            <a:r>
              <a:t/>
            </a:r>
            <a:endParaRPr sz="1800">
              <a:solidFill>
                <a:schemeClr val="dk1"/>
              </a:solidFill>
              <a:latin typeface="Calibri"/>
              <a:ea typeface="Calibri"/>
              <a:cs typeface="Calibri"/>
              <a:sym typeface="Calibri"/>
            </a:endParaRPr>
          </a:p>
          <a:p>
            <a:pPr indent="0" lvl="0" marL="0" rtl="0" algn="l">
              <a:lnSpc>
                <a:spcPct val="115000"/>
              </a:lnSpc>
              <a:spcBef>
                <a:spcPts val="1200"/>
              </a:spcBef>
              <a:spcAft>
                <a:spcPts val="1200"/>
              </a:spcAft>
              <a:buNone/>
            </a:pPr>
            <a:r>
              <a:t/>
            </a:r>
            <a:endParaRPr sz="1800">
              <a:solidFill>
                <a:schemeClr val="dk1"/>
              </a:solidFill>
              <a:latin typeface="Calibri"/>
              <a:ea typeface="Calibri"/>
              <a:cs typeface="Calibri"/>
              <a:sym typeface="Calibri"/>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26c420ca3ed_0_1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26c420ca3ed_0_1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t/>
            </a:r>
            <a:endParaRPr sz="1800">
              <a:solidFill>
                <a:schemeClr val="dk1"/>
              </a:solidFill>
              <a:latin typeface="Calibri"/>
              <a:ea typeface="Calibri"/>
              <a:cs typeface="Calibri"/>
              <a:sym typeface="Calibri"/>
            </a:endParaRPr>
          </a:p>
          <a:p>
            <a:pPr indent="0" lvl="0" marL="0" rtl="0" algn="l">
              <a:lnSpc>
                <a:spcPct val="115000"/>
              </a:lnSpc>
              <a:spcBef>
                <a:spcPts val="1200"/>
              </a:spcBef>
              <a:spcAft>
                <a:spcPts val="0"/>
              </a:spcAft>
              <a:buNone/>
            </a:pPr>
            <a:r>
              <a:t/>
            </a:r>
            <a:endParaRPr sz="1800">
              <a:solidFill>
                <a:schemeClr val="dk1"/>
              </a:solidFill>
              <a:latin typeface="Calibri"/>
              <a:ea typeface="Calibri"/>
              <a:cs typeface="Calibri"/>
              <a:sym typeface="Calibri"/>
            </a:endParaRPr>
          </a:p>
          <a:p>
            <a:pPr indent="0" lvl="0" marL="0" rtl="0" algn="l">
              <a:lnSpc>
                <a:spcPct val="115000"/>
              </a:lnSpc>
              <a:spcBef>
                <a:spcPts val="1200"/>
              </a:spcBef>
              <a:spcAft>
                <a:spcPts val="0"/>
              </a:spcAft>
              <a:buNone/>
            </a:pPr>
            <a:r>
              <a:t/>
            </a:r>
            <a:endParaRPr sz="1800">
              <a:solidFill>
                <a:schemeClr val="dk1"/>
              </a:solidFill>
              <a:latin typeface="Calibri"/>
              <a:ea typeface="Calibri"/>
              <a:cs typeface="Calibri"/>
              <a:sym typeface="Calibri"/>
            </a:endParaRPr>
          </a:p>
          <a:p>
            <a:pPr indent="0" lvl="0" marL="0" rtl="0" algn="l">
              <a:lnSpc>
                <a:spcPct val="115000"/>
              </a:lnSpc>
              <a:spcBef>
                <a:spcPts val="1200"/>
              </a:spcBef>
              <a:spcAft>
                <a:spcPts val="0"/>
              </a:spcAft>
              <a:buNone/>
            </a:pPr>
            <a:r>
              <a:rPr lang="en" sz="1800">
                <a:solidFill>
                  <a:schemeClr val="dk1"/>
                </a:solidFill>
                <a:latin typeface="Calibri"/>
                <a:ea typeface="Calibri"/>
                <a:cs typeface="Calibri"/>
                <a:sym typeface="Calibri"/>
              </a:rPr>
              <a:t>N-Grams: </a:t>
            </a:r>
            <a:endParaRPr sz="1800">
              <a:solidFill>
                <a:schemeClr val="dk1"/>
              </a:solidFill>
              <a:latin typeface="Calibri"/>
              <a:ea typeface="Calibri"/>
              <a:cs typeface="Calibri"/>
              <a:sym typeface="Calibri"/>
            </a:endParaRPr>
          </a:p>
          <a:p>
            <a:pPr indent="0" lvl="0" marL="0" rtl="0" algn="l">
              <a:lnSpc>
                <a:spcPct val="115000"/>
              </a:lnSpc>
              <a:spcBef>
                <a:spcPts val="1200"/>
              </a:spcBef>
              <a:spcAft>
                <a:spcPts val="0"/>
              </a:spcAft>
              <a:buNone/>
            </a:pPr>
            <a:r>
              <a:t/>
            </a:r>
            <a:endParaRPr sz="1800">
              <a:solidFill>
                <a:schemeClr val="dk1"/>
              </a:solidFill>
              <a:latin typeface="Calibri"/>
              <a:ea typeface="Calibri"/>
              <a:cs typeface="Calibri"/>
              <a:sym typeface="Calibri"/>
            </a:endParaRPr>
          </a:p>
          <a:p>
            <a:pPr indent="0" lvl="0" marL="0" rtl="0" algn="l">
              <a:lnSpc>
                <a:spcPct val="115000"/>
              </a:lnSpc>
              <a:spcBef>
                <a:spcPts val="1200"/>
              </a:spcBef>
              <a:spcAft>
                <a:spcPts val="0"/>
              </a:spcAft>
              <a:buNone/>
            </a:pPr>
            <a:r>
              <a:rPr lang="en" sz="1800">
                <a:solidFill>
                  <a:schemeClr val="dk1"/>
                </a:solidFill>
                <a:latin typeface="Calibri"/>
                <a:ea typeface="Calibri"/>
                <a:cs typeface="Calibri"/>
                <a:sym typeface="Calibri"/>
              </a:rPr>
              <a:t>Attention Mechanism:</a:t>
            </a:r>
            <a:endParaRPr sz="1800">
              <a:solidFill>
                <a:schemeClr val="dk1"/>
              </a:solidFill>
              <a:latin typeface="Calibri"/>
              <a:ea typeface="Calibri"/>
              <a:cs typeface="Calibri"/>
              <a:sym typeface="Calibri"/>
            </a:endParaRPr>
          </a:p>
          <a:p>
            <a:pPr indent="0" lvl="0" marL="0" rtl="0" algn="l">
              <a:lnSpc>
                <a:spcPct val="115000"/>
              </a:lnSpc>
              <a:spcBef>
                <a:spcPts val="1200"/>
              </a:spcBef>
              <a:spcAft>
                <a:spcPts val="0"/>
              </a:spcAft>
              <a:buNone/>
            </a:pPr>
            <a:r>
              <a:t/>
            </a:r>
            <a:endParaRPr sz="1800">
              <a:solidFill>
                <a:schemeClr val="dk1"/>
              </a:solidFill>
              <a:latin typeface="Calibri"/>
              <a:ea typeface="Calibri"/>
              <a:cs typeface="Calibri"/>
              <a:sym typeface="Calibri"/>
            </a:endParaRPr>
          </a:p>
          <a:p>
            <a:pPr indent="0" lvl="0" marL="0" rtl="0" algn="l">
              <a:lnSpc>
                <a:spcPct val="115000"/>
              </a:lnSpc>
              <a:spcBef>
                <a:spcPts val="1200"/>
              </a:spcBef>
              <a:spcAft>
                <a:spcPts val="0"/>
              </a:spcAft>
              <a:buNone/>
            </a:pPr>
            <a:r>
              <a:rPr lang="en" sz="1800">
                <a:solidFill>
                  <a:schemeClr val="dk1"/>
                </a:solidFill>
                <a:latin typeface="Calibri"/>
                <a:ea typeface="Calibri"/>
                <a:cs typeface="Calibri"/>
                <a:sym typeface="Calibri"/>
              </a:rPr>
              <a:t>Transformers: </a:t>
            </a:r>
            <a:endParaRPr sz="1800">
              <a:solidFill>
                <a:schemeClr val="dk1"/>
              </a:solidFill>
              <a:latin typeface="Calibri"/>
              <a:ea typeface="Calibri"/>
              <a:cs typeface="Calibri"/>
              <a:sym typeface="Calibri"/>
            </a:endParaRPr>
          </a:p>
          <a:p>
            <a:pPr indent="0" lvl="0" marL="0" rtl="0" algn="l">
              <a:lnSpc>
                <a:spcPct val="115000"/>
              </a:lnSpc>
              <a:spcBef>
                <a:spcPts val="1200"/>
              </a:spcBef>
              <a:spcAft>
                <a:spcPts val="0"/>
              </a:spcAft>
              <a:buNone/>
            </a:pPr>
            <a:r>
              <a:t/>
            </a:r>
            <a:endParaRPr sz="1800">
              <a:solidFill>
                <a:schemeClr val="dk1"/>
              </a:solidFill>
              <a:latin typeface="Calibri"/>
              <a:ea typeface="Calibri"/>
              <a:cs typeface="Calibri"/>
              <a:sym typeface="Calibri"/>
            </a:endParaRPr>
          </a:p>
          <a:p>
            <a:pPr indent="0" lvl="0" marL="0" rtl="0" algn="l">
              <a:lnSpc>
                <a:spcPct val="115000"/>
              </a:lnSpc>
              <a:spcBef>
                <a:spcPts val="1200"/>
              </a:spcBef>
              <a:spcAft>
                <a:spcPts val="0"/>
              </a:spcAft>
              <a:buNone/>
            </a:pPr>
            <a:r>
              <a:rPr lang="en" sz="1800">
                <a:solidFill>
                  <a:schemeClr val="dk1"/>
                </a:solidFill>
                <a:latin typeface="Calibri"/>
                <a:ea typeface="Calibri"/>
                <a:cs typeface="Calibri"/>
                <a:sym typeface="Calibri"/>
              </a:rPr>
              <a:t>BERT: </a:t>
            </a:r>
            <a:endParaRPr sz="1800">
              <a:solidFill>
                <a:schemeClr val="dk1"/>
              </a:solidFill>
              <a:latin typeface="Calibri"/>
              <a:ea typeface="Calibri"/>
              <a:cs typeface="Calibri"/>
              <a:sym typeface="Calibri"/>
            </a:endParaRPr>
          </a:p>
          <a:p>
            <a:pPr indent="0" lvl="0" marL="0" rtl="0" algn="l">
              <a:lnSpc>
                <a:spcPct val="115000"/>
              </a:lnSpc>
              <a:spcBef>
                <a:spcPts val="1200"/>
              </a:spcBef>
              <a:spcAft>
                <a:spcPts val="0"/>
              </a:spcAft>
              <a:buNone/>
            </a:pPr>
            <a:r>
              <a:t/>
            </a:r>
            <a:endParaRPr sz="1800">
              <a:solidFill>
                <a:schemeClr val="dk1"/>
              </a:solidFill>
              <a:latin typeface="Calibri"/>
              <a:ea typeface="Calibri"/>
              <a:cs typeface="Calibri"/>
              <a:sym typeface="Calibri"/>
            </a:endParaRPr>
          </a:p>
          <a:p>
            <a:pPr indent="0" lvl="0" marL="0" rtl="0" algn="l">
              <a:lnSpc>
                <a:spcPct val="115000"/>
              </a:lnSpc>
              <a:spcBef>
                <a:spcPts val="1200"/>
              </a:spcBef>
              <a:spcAft>
                <a:spcPts val="0"/>
              </a:spcAft>
              <a:buNone/>
            </a:pPr>
            <a:r>
              <a:rPr lang="en" sz="1800">
                <a:solidFill>
                  <a:schemeClr val="dk1"/>
                </a:solidFill>
                <a:latin typeface="Calibri"/>
                <a:ea typeface="Calibri"/>
                <a:cs typeface="Calibri"/>
                <a:sym typeface="Calibri"/>
              </a:rPr>
              <a:t>T5: </a:t>
            </a:r>
            <a:endParaRPr sz="1800">
              <a:solidFill>
                <a:schemeClr val="dk1"/>
              </a:solidFill>
              <a:latin typeface="Calibri"/>
              <a:ea typeface="Calibri"/>
              <a:cs typeface="Calibri"/>
              <a:sym typeface="Calibri"/>
            </a:endParaRPr>
          </a:p>
          <a:p>
            <a:pPr indent="0" lvl="0" marL="0" rtl="0" algn="l">
              <a:lnSpc>
                <a:spcPct val="115000"/>
              </a:lnSpc>
              <a:spcBef>
                <a:spcPts val="1200"/>
              </a:spcBef>
              <a:spcAft>
                <a:spcPts val="0"/>
              </a:spcAft>
              <a:buNone/>
            </a:pPr>
            <a:r>
              <a:t/>
            </a:r>
            <a:endParaRPr sz="1800">
              <a:solidFill>
                <a:schemeClr val="dk1"/>
              </a:solidFill>
              <a:latin typeface="Calibri"/>
              <a:ea typeface="Calibri"/>
              <a:cs typeface="Calibri"/>
              <a:sym typeface="Calibri"/>
            </a:endParaRPr>
          </a:p>
          <a:p>
            <a:pPr indent="0" lvl="0" marL="0" rtl="0" algn="l">
              <a:lnSpc>
                <a:spcPct val="115000"/>
              </a:lnSpc>
              <a:spcBef>
                <a:spcPts val="1200"/>
              </a:spcBef>
              <a:spcAft>
                <a:spcPts val="1200"/>
              </a:spcAft>
              <a:buNone/>
            </a:pPr>
            <a:r>
              <a:t/>
            </a:r>
            <a:endParaRPr sz="1800">
              <a:solidFill>
                <a:schemeClr val="dk1"/>
              </a:solidFill>
              <a:latin typeface="Calibri"/>
              <a:ea typeface="Calibri"/>
              <a:cs typeface="Calibri"/>
              <a:sym typeface="Calibri"/>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26c420ca3ed_0_9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26c420ca3ed_0_9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t/>
            </a:r>
            <a:endParaRPr sz="1800">
              <a:solidFill>
                <a:schemeClr val="dk1"/>
              </a:solidFill>
              <a:latin typeface="Calibri"/>
              <a:ea typeface="Calibri"/>
              <a:cs typeface="Calibri"/>
              <a:sym typeface="Calibri"/>
            </a:endParaRPr>
          </a:p>
          <a:p>
            <a:pPr indent="0" lvl="0" marL="0" rtl="0" algn="l">
              <a:lnSpc>
                <a:spcPct val="115000"/>
              </a:lnSpc>
              <a:spcBef>
                <a:spcPts val="1200"/>
              </a:spcBef>
              <a:spcAft>
                <a:spcPts val="0"/>
              </a:spcAft>
              <a:buNone/>
            </a:pPr>
            <a:r>
              <a:t/>
            </a:r>
            <a:endParaRPr sz="1800">
              <a:solidFill>
                <a:schemeClr val="dk1"/>
              </a:solidFill>
              <a:latin typeface="Calibri"/>
              <a:ea typeface="Calibri"/>
              <a:cs typeface="Calibri"/>
              <a:sym typeface="Calibri"/>
            </a:endParaRPr>
          </a:p>
          <a:p>
            <a:pPr indent="0" lvl="0" marL="0" rtl="0" algn="l">
              <a:lnSpc>
                <a:spcPct val="115000"/>
              </a:lnSpc>
              <a:spcBef>
                <a:spcPts val="1200"/>
              </a:spcBef>
              <a:spcAft>
                <a:spcPts val="0"/>
              </a:spcAft>
              <a:buNone/>
            </a:pPr>
            <a:r>
              <a:t/>
            </a:r>
            <a:endParaRPr sz="1800">
              <a:solidFill>
                <a:schemeClr val="dk1"/>
              </a:solidFill>
              <a:latin typeface="Calibri"/>
              <a:ea typeface="Calibri"/>
              <a:cs typeface="Calibri"/>
              <a:sym typeface="Calibri"/>
            </a:endParaRPr>
          </a:p>
          <a:p>
            <a:pPr indent="0" lvl="0" marL="0" rtl="0" algn="l">
              <a:lnSpc>
                <a:spcPct val="115000"/>
              </a:lnSpc>
              <a:spcBef>
                <a:spcPts val="1200"/>
              </a:spcBef>
              <a:spcAft>
                <a:spcPts val="0"/>
              </a:spcAft>
              <a:buNone/>
            </a:pPr>
            <a:r>
              <a:rPr lang="en" sz="1800">
                <a:solidFill>
                  <a:schemeClr val="dk1"/>
                </a:solidFill>
                <a:latin typeface="Calibri"/>
                <a:ea typeface="Calibri"/>
                <a:cs typeface="Calibri"/>
                <a:sym typeface="Calibri"/>
              </a:rPr>
              <a:t>N-Grams: </a:t>
            </a:r>
            <a:endParaRPr sz="1800">
              <a:solidFill>
                <a:schemeClr val="dk1"/>
              </a:solidFill>
              <a:latin typeface="Calibri"/>
              <a:ea typeface="Calibri"/>
              <a:cs typeface="Calibri"/>
              <a:sym typeface="Calibri"/>
            </a:endParaRPr>
          </a:p>
          <a:p>
            <a:pPr indent="0" lvl="0" marL="0" rtl="0" algn="l">
              <a:lnSpc>
                <a:spcPct val="115000"/>
              </a:lnSpc>
              <a:spcBef>
                <a:spcPts val="1200"/>
              </a:spcBef>
              <a:spcAft>
                <a:spcPts val="0"/>
              </a:spcAft>
              <a:buNone/>
            </a:pPr>
            <a:r>
              <a:t/>
            </a:r>
            <a:endParaRPr sz="1800">
              <a:solidFill>
                <a:schemeClr val="dk1"/>
              </a:solidFill>
              <a:latin typeface="Calibri"/>
              <a:ea typeface="Calibri"/>
              <a:cs typeface="Calibri"/>
              <a:sym typeface="Calibri"/>
            </a:endParaRPr>
          </a:p>
          <a:p>
            <a:pPr indent="0" lvl="0" marL="0" rtl="0" algn="l">
              <a:lnSpc>
                <a:spcPct val="115000"/>
              </a:lnSpc>
              <a:spcBef>
                <a:spcPts val="1200"/>
              </a:spcBef>
              <a:spcAft>
                <a:spcPts val="0"/>
              </a:spcAft>
              <a:buNone/>
            </a:pPr>
            <a:r>
              <a:rPr lang="en" sz="1800">
                <a:solidFill>
                  <a:schemeClr val="dk1"/>
                </a:solidFill>
                <a:latin typeface="Calibri"/>
                <a:ea typeface="Calibri"/>
                <a:cs typeface="Calibri"/>
                <a:sym typeface="Calibri"/>
              </a:rPr>
              <a:t>Attention Mechanism:</a:t>
            </a:r>
            <a:endParaRPr sz="1800">
              <a:solidFill>
                <a:schemeClr val="dk1"/>
              </a:solidFill>
              <a:latin typeface="Calibri"/>
              <a:ea typeface="Calibri"/>
              <a:cs typeface="Calibri"/>
              <a:sym typeface="Calibri"/>
            </a:endParaRPr>
          </a:p>
          <a:p>
            <a:pPr indent="0" lvl="0" marL="0" rtl="0" algn="l">
              <a:lnSpc>
                <a:spcPct val="115000"/>
              </a:lnSpc>
              <a:spcBef>
                <a:spcPts val="1200"/>
              </a:spcBef>
              <a:spcAft>
                <a:spcPts val="0"/>
              </a:spcAft>
              <a:buNone/>
            </a:pPr>
            <a:r>
              <a:t/>
            </a:r>
            <a:endParaRPr sz="1800">
              <a:solidFill>
                <a:schemeClr val="dk1"/>
              </a:solidFill>
              <a:latin typeface="Calibri"/>
              <a:ea typeface="Calibri"/>
              <a:cs typeface="Calibri"/>
              <a:sym typeface="Calibri"/>
            </a:endParaRPr>
          </a:p>
          <a:p>
            <a:pPr indent="0" lvl="0" marL="0" rtl="0" algn="l">
              <a:lnSpc>
                <a:spcPct val="115000"/>
              </a:lnSpc>
              <a:spcBef>
                <a:spcPts val="1200"/>
              </a:spcBef>
              <a:spcAft>
                <a:spcPts val="0"/>
              </a:spcAft>
              <a:buNone/>
            </a:pPr>
            <a:r>
              <a:rPr lang="en" sz="1800">
                <a:solidFill>
                  <a:schemeClr val="dk1"/>
                </a:solidFill>
                <a:latin typeface="Calibri"/>
                <a:ea typeface="Calibri"/>
                <a:cs typeface="Calibri"/>
                <a:sym typeface="Calibri"/>
              </a:rPr>
              <a:t>Transformers: </a:t>
            </a:r>
            <a:endParaRPr sz="1800">
              <a:solidFill>
                <a:schemeClr val="dk1"/>
              </a:solidFill>
              <a:latin typeface="Calibri"/>
              <a:ea typeface="Calibri"/>
              <a:cs typeface="Calibri"/>
              <a:sym typeface="Calibri"/>
            </a:endParaRPr>
          </a:p>
          <a:p>
            <a:pPr indent="0" lvl="0" marL="0" rtl="0" algn="l">
              <a:lnSpc>
                <a:spcPct val="115000"/>
              </a:lnSpc>
              <a:spcBef>
                <a:spcPts val="1200"/>
              </a:spcBef>
              <a:spcAft>
                <a:spcPts val="0"/>
              </a:spcAft>
              <a:buNone/>
            </a:pPr>
            <a:r>
              <a:t/>
            </a:r>
            <a:endParaRPr sz="1800">
              <a:solidFill>
                <a:schemeClr val="dk1"/>
              </a:solidFill>
              <a:latin typeface="Calibri"/>
              <a:ea typeface="Calibri"/>
              <a:cs typeface="Calibri"/>
              <a:sym typeface="Calibri"/>
            </a:endParaRPr>
          </a:p>
          <a:p>
            <a:pPr indent="0" lvl="0" marL="0" rtl="0" algn="l">
              <a:lnSpc>
                <a:spcPct val="115000"/>
              </a:lnSpc>
              <a:spcBef>
                <a:spcPts val="1200"/>
              </a:spcBef>
              <a:spcAft>
                <a:spcPts val="0"/>
              </a:spcAft>
              <a:buNone/>
            </a:pPr>
            <a:r>
              <a:rPr lang="en" sz="1800">
                <a:solidFill>
                  <a:schemeClr val="dk1"/>
                </a:solidFill>
                <a:latin typeface="Calibri"/>
                <a:ea typeface="Calibri"/>
                <a:cs typeface="Calibri"/>
                <a:sym typeface="Calibri"/>
              </a:rPr>
              <a:t>BERT: </a:t>
            </a:r>
            <a:endParaRPr sz="1800">
              <a:solidFill>
                <a:schemeClr val="dk1"/>
              </a:solidFill>
              <a:latin typeface="Calibri"/>
              <a:ea typeface="Calibri"/>
              <a:cs typeface="Calibri"/>
              <a:sym typeface="Calibri"/>
            </a:endParaRPr>
          </a:p>
          <a:p>
            <a:pPr indent="0" lvl="0" marL="0" rtl="0" algn="l">
              <a:lnSpc>
                <a:spcPct val="115000"/>
              </a:lnSpc>
              <a:spcBef>
                <a:spcPts val="1200"/>
              </a:spcBef>
              <a:spcAft>
                <a:spcPts val="0"/>
              </a:spcAft>
              <a:buNone/>
            </a:pPr>
            <a:r>
              <a:t/>
            </a:r>
            <a:endParaRPr sz="1800">
              <a:solidFill>
                <a:schemeClr val="dk1"/>
              </a:solidFill>
              <a:latin typeface="Calibri"/>
              <a:ea typeface="Calibri"/>
              <a:cs typeface="Calibri"/>
              <a:sym typeface="Calibri"/>
            </a:endParaRPr>
          </a:p>
          <a:p>
            <a:pPr indent="0" lvl="0" marL="0" rtl="0" algn="l">
              <a:lnSpc>
                <a:spcPct val="115000"/>
              </a:lnSpc>
              <a:spcBef>
                <a:spcPts val="1200"/>
              </a:spcBef>
              <a:spcAft>
                <a:spcPts val="0"/>
              </a:spcAft>
              <a:buNone/>
            </a:pPr>
            <a:r>
              <a:rPr lang="en" sz="1800">
                <a:solidFill>
                  <a:schemeClr val="dk1"/>
                </a:solidFill>
                <a:latin typeface="Calibri"/>
                <a:ea typeface="Calibri"/>
                <a:cs typeface="Calibri"/>
                <a:sym typeface="Calibri"/>
              </a:rPr>
              <a:t>T5: </a:t>
            </a:r>
            <a:endParaRPr sz="1800">
              <a:solidFill>
                <a:schemeClr val="dk1"/>
              </a:solidFill>
              <a:latin typeface="Calibri"/>
              <a:ea typeface="Calibri"/>
              <a:cs typeface="Calibri"/>
              <a:sym typeface="Calibri"/>
            </a:endParaRPr>
          </a:p>
          <a:p>
            <a:pPr indent="0" lvl="0" marL="0" rtl="0" algn="l">
              <a:lnSpc>
                <a:spcPct val="115000"/>
              </a:lnSpc>
              <a:spcBef>
                <a:spcPts val="1200"/>
              </a:spcBef>
              <a:spcAft>
                <a:spcPts val="0"/>
              </a:spcAft>
              <a:buNone/>
            </a:pPr>
            <a:r>
              <a:t/>
            </a:r>
            <a:endParaRPr sz="1800">
              <a:solidFill>
                <a:schemeClr val="dk1"/>
              </a:solidFill>
              <a:latin typeface="Calibri"/>
              <a:ea typeface="Calibri"/>
              <a:cs typeface="Calibri"/>
              <a:sym typeface="Calibri"/>
            </a:endParaRPr>
          </a:p>
          <a:p>
            <a:pPr indent="0" lvl="0" marL="0" rtl="0" algn="l">
              <a:lnSpc>
                <a:spcPct val="115000"/>
              </a:lnSpc>
              <a:spcBef>
                <a:spcPts val="1200"/>
              </a:spcBef>
              <a:spcAft>
                <a:spcPts val="1200"/>
              </a:spcAft>
              <a:buNone/>
            </a:pPr>
            <a:r>
              <a:t/>
            </a:r>
            <a:endParaRPr sz="1800">
              <a:solidFill>
                <a:schemeClr val="dk1"/>
              </a:solidFill>
              <a:latin typeface="Calibri"/>
              <a:ea typeface="Calibri"/>
              <a:cs typeface="Calibri"/>
              <a:sym typeface="Calibri"/>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26c420ca3ed_0_1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26c420ca3ed_0_1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t/>
            </a:r>
            <a:endParaRPr sz="1800">
              <a:solidFill>
                <a:schemeClr val="dk1"/>
              </a:solidFill>
              <a:latin typeface="Calibri"/>
              <a:ea typeface="Calibri"/>
              <a:cs typeface="Calibri"/>
              <a:sym typeface="Calibri"/>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26c420ca3ed_0_10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26c420ca3ed_0_10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a:solidFill>
                  <a:schemeClr val="dk1"/>
                </a:solidFill>
              </a:rPr>
              <a:t>These weights can be computed either in parallel (such as in transformers) or sequentially (such as recurrent neural networks).</a:t>
            </a:r>
            <a:endParaRPr>
              <a:solidFill>
                <a:schemeClr val="dk1"/>
              </a:solidFill>
            </a:endParaRPr>
          </a:p>
          <a:p>
            <a:pPr indent="0" lvl="0" marL="0" rtl="0" algn="l">
              <a:lnSpc>
                <a:spcPct val="115000"/>
              </a:lnSpc>
              <a:spcBef>
                <a:spcPts val="1200"/>
              </a:spcBef>
              <a:spcAft>
                <a:spcPts val="0"/>
              </a:spcAft>
              <a:buNone/>
            </a:pPr>
            <a:r>
              <a:rPr lang="en">
                <a:solidFill>
                  <a:schemeClr val="dk1"/>
                </a:solidFill>
              </a:rPr>
              <a:t>Attention was developed to address the weaknesses of leveraging information from the hidden outputs of recurrent neural networks. Recurrent neural networks favor more recent information contained in words at the end of a sentence, while information earlier in the sentence is expected to be attenuated. Attention allows the calculation of the hidden representation of a token equal access to any part of a sentence directly, rather than only through the previous hidden state.   </a:t>
            </a:r>
            <a:endParaRPr>
              <a:solidFill>
                <a:schemeClr val="dk1"/>
              </a:solidFill>
            </a:endParaRPr>
          </a:p>
          <a:p>
            <a:pPr indent="0" lvl="0" marL="0" rtl="0" algn="l">
              <a:lnSpc>
                <a:spcPct val="115000"/>
              </a:lnSpc>
              <a:spcBef>
                <a:spcPts val="1200"/>
              </a:spcBef>
              <a:spcAft>
                <a:spcPts val="0"/>
              </a:spcAft>
              <a:buNone/>
            </a:pPr>
            <a:r>
              <a:t/>
            </a:r>
            <a:endParaRPr>
              <a:solidFill>
                <a:schemeClr val="dk1"/>
              </a:solidFill>
            </a:endParaRPr>
          </a:p>
          <a:p>
            <a:pPr indent="0" lvl="0" marL="0" rtl="0" algn="l">
              <a:lnSpc>
                <a:spcPct val="115000"/>
              </a:lnSpc>
              <a:spcBef>
                <a:spcPts val="1200"/>
              </a:spcBef>
              <a:spcAft>
                <a:spcPts val="0"/>
              </a:spcAft>
              <a:buNone/>
            </a:pPr>
            <a:r>
              <a:t/>
            </a:r>
            <a:endParaRPr>
              <a:solidFill>
                <a:schemeClr val="dk1"/>
              </a:solidFill>
            </a:endParaRPr>
          </a:p>
          <a:p>
            <a:pPr indent="0" lvl="0" marL="0" rtl="0" algn="l">
              <a:lnSpc>
                <a:spcPct val="115000"/>
              </a:lnSpc>
              <a:spcBef>
                <a:spcPts val="1200"/>
              </a:spcBef>
              <a:spcAft>
                <a:spcPts val="0"/>
              </a:spcAft>
              <a:buNone/>
            </a:pPr>
            <a:r>
              <a:t/>
            </a:r>
            <a:endParaRPr>
              <a:solidFill>
                <a:schemeClr val="dk1"/>
              </a:solidFill>
            </a:endParaRPr>
          </a:p>
          <a:p>
            <a:pPr indent="0" lvl="0" marL="0" rtl="0" algn="l">
              <a:lnSpc>
                <a:spcPct val="115000"/>
              </a:lnSpc>
              <a:spcBef>
                <a:spcPts val="1200"/>
              </a:spcBef>
              <a:spcAft>
                <a:spcPts val="0"/>
              </a:spcAft>
              <a:buNone/>
            </a:pPr>
            <a:r>
              <a:t/>
            </a:r>
            <a:endParaRPr sz="1800">
              <a:solidFill>
                <a:schemeClr val="dk1"/>
              </a:solidFill>
              <a:latin typeface="Calibri"/>
              <a:ea typeface="Calibri"/>
              <a:cs typeface="Calibri"/>
              <a:sym typeface="Calibri"/>
            </a:endParaRPr>
          </a:p>
          <a:p>
            <a:pPr indent="0" lvl="0" marL="0" rtl="0" algn="l">
              <a:lnSpc>
                <a:spcPct val="115000"/>
              </a:lnSpc>
              <a:spcBef>
                <a:spcPts val="1200"/>
              </a:spcBef>
              <a:spcAft>
                <a:spcPts val="0"/>
              </a:spcAft>
              <a:buNone/>
            </a:pPr>
            <a:r>
              <a:t/>
            </a:r>
            <a:endParaRPr sz="1800">
              <a:solidFill>
                <a:schemeClr val="dk1"/>
              </a:solidFill>
              <a:latin typeface="Calibri"/>
              <a:ea typeface="Calibri"/>
              <a:cs typeface="Calibri"/>
              <a:sym typeface="Calibri"/>
            </a:endParaRPr>
          </a:p>
          <a:p>
            <a:pPr indent="0" lvl="0" marL="0" rtl="0" algn="l">
              <a:lnSpc>
                <a:spcPct val="115000"/>
              </a:lnSpc>
              <a:spcBef>
                <a:spcPts val="1200"/>
              </a:spcBef>
              <a:spcAft>
                <a:spcPts val="0"/>
              </a:spcAft>
              <a:buNone/>
            </a:pPr>
            <a:r>
              <a:rPr lang="en" sz="1800">
                <a:solidFill>
                  <a:schemeClr val="dk1"/>
                </a:solidFill>
                <a:latin typeface="Calibri"/>
                <a:ea typeface="Calibri"/>
                <a:cs typeface="Calibri"/>
                <a:sym typeface="Calibri"/>
              </a:rPr>
              <a:t>N-Grams: </a:t>
            </a:r>
            <a:endParaRPr sz="1800">
              <a:solidFill>
                <a:schemeClr val="dk1"/>
              </a:solidFill>
              <a:latin typeface="Calibri"/>
              <a:ea typeface="Calibri"/>
              <a:cs typeface="Calibri"/>
              <a:sym typeface="Calibri"/>
            </a:endParaRPr>
          </a:p>
          <a:p>
            <a:pPr indent="0" lvl="0" marL="0" rtl="0" algn="l">
              <a:lnSpc>
                <a:spcPct val="115000"/>
              </a:lnSpc>
              <a:spcBef>
                <a:spcPts val="1200"/>
              </a:spcBef>
              <a:spcAft>
                <a:spcPts val="0"/>
              </a:spcAft>
              <a:buNone/>
            </a:pPr>
            <a:r>
              <a:t/>
            </a:r>
            <a:endParaRPr sz="1800">
              <a:solidFill>
                <a:schemeClr val="dk1"/>
              </a:solidFill>
              <a:latin typeface="Calibri"/>
              <a:ea typeface="Calibri"/>
              <a:cs typeface="Calibri"/>
              <a:sym typeface="Calibri"/>
            </a:endParaRPr>
          </a:p>
          <a:p>
            <a:pPr indent="0" lvl="0" marL="0" rtl="0" algn="l">
              <a:lnSpc>
                <a:spcPct val="115000"/>
              </a:lnSpc>
              <a:spcBef>
                <a:spcPts val="1200"/>
              </a:spcBef>
              <a:spcAft>
                <a:spcPts val="0"/>
              </a:spcAft>
              <a:buNone/>
            </a:pPr>
            <a:r>
              <a:rPr lang="en" sz="1800">
                <a:solidFill>
                  <a:schemeClr val="dk1"/>
                </a:solidFill>
                <a:latin typeface="Calibri"/>
                <a:ea typeface="Calibri"/>
                <a:cs typeface="Calibri"/>
                <a:sym typeface="Calibri"/>
              </a:rPr>
              <a:t>Attention Mechanism:</a:t>
            </a:r>
            <a:endParaRPr sz="1800">
              <a:solidFill>
                <a:schemeClr val="dk1"/>
              </a:solidFill>
              <a:latin typeface="Calibri"/>
              <a:ea typeface="Calibri"/>
              <a:cs typeface="Calibri"/>
              <a:sym typeface="Calibri"/>
            </a:endParaRPr>
          </a:p>
          <a:p>
            <a:pPr indent="0" lvl="0" marL="0" rtl="0" algn="l">
              <a:lnSpc>
                <a:spcPct val="115000"/>
              </a:lnSpc>
              <a:spcBef>
                <a:spcPts val="1200"/>
              </a:spcBef>
              <a:spcAft>
                <a:spcPts val="0"/>
              </a:spcAft>
              <a:buNone/>
            </a:pPr>
            <a:r>
              <a:t/>
            </a:r>
            <a:endParaRPr sz="1800">
              <a:solidFill>
                <a:schemeClr val="dk1"/>
              </a:solidFill>
              <a:latin typeface="Calibri"/>
              <a:ea typeface="Calibri"/>
              <a:cs typeface="Calibri"/>
              <a:sym typeface="Calibri"/>
            </a:endParaRPr>
          </a:p>
          <a:p>
            <a:pPr indent="0" lvl="0" marL="0" rtl="0" algn="l">
              <a:lnSpc>
                <a:spcPct val="115000"/>
              </a:lnSpc>
              <a:spcBef>
                <a:spcPts val="1200"/>
              </a:spcBef>
              <a:spcAft>
                <a:spcPts val="0"/>
              </a:spcAft>
              <a:buNone/>
            </a:pPr>
            <a:r>
              <a:rPr lang="en" sz="1800">
                <a:solidFill>
                  <a:schemeClr val="dk1"/>
                </a:solidFill>
                <a:latin typeface="Calibri"/>
                <a:ea typeface="Calibri"/>
                <a:cs typeface="Calibri"/>
                <a:sym typeface="Calibri"/>
              </a:rPr>
              <a:t>Transformers: </a:t>
            </a:r>
            <a:endParaRPr sz="1800">
              <a:solidFill>
                <a:schemeClr val="dk1"/>
              </a:solidFill>
              <a:latin typeface="Calibri"/>
              <a:ea typeface="Calibri"/>
              <a:cs typeface="Calibri"/>
              <a:sym typeface="Calibri"/>
            </a:endParaRPr>
          </a:p>
          <a:p>
            <a:pPr indent="0" lvl="0" marL="0" rtl="0" algn="l">
              <a:lnSpc>
                <a:spcPct val="115000"/>
              </a:lnSpc>
              <a:spcBef>
                <a:spcPts val="1200"/>
              </a:spcBef>
              <a:spcAft>
                <a:spcPts val="0"/>
              </a:spcAft>
              <a:buNone/>
            </a:pPr>
            <a:r>
              <a:t/>
            </a:r>
            <a:endParaRPr sz="1800">
              <a:solidFill>
                <a:schemeClr val="dk1"/>
              </a:solidFill>
              <a:latin typeface="Calibri"/>
              <a:ea typeface="Calibri"/>
              <a:cs typeface="Calibri"/>
              <a:sym typeface="Calibri"/>
            </a:endParaRPr>
          </a:p>
          <a:p>
            <a:pPr indent="0" lvl="0" marL="0" rtl="0" algn="l">
              <a:lnSpc>
                <a:spcPct val="115000"/>
              </a:lnSpc>
              <a:spcBef>
                <a:spcPts val="1200"/>
              </a:spcBef>
              <a:spcAft>
                <a:spcPts val="0"/>
              </a:spcAft>
              <a:buNone/>
            </a:pPr>
            <a:r>
              <a:rPr lang="en" sz="1800">
                <a:solidFill>
                  <a:schemeClr val="dk1"/>
                </a:solidFill>
                <a:latin typeface="Calibri"/>
                <a:ea typeface="Calibri"/>
                <a:cs typeface="Calibri"/>
                <a:sym typeface="Calibri"/>
              </a:rPr>
              <a:t>BERT: </a:t>
            </a:r>
            <a:endParaRPr sz="1800">
              <a:solidFill>
                <a:schemeClr val="dk1"/>
              </a:solidFill>
              <a:latin typeface="Calibri"/>
              <a:ea typeface="Calibri"/>
              <a:cs typeface="Calibri"/>
              <a:sym typeface="Calibri"/>
            </a:endParaRPr>
          </a:p>
          <a:p>
            <a:pPr indent="0" lvl="0" marL="0" rtl="0" algn="l">
              <a:lnSpc>
                <a:spcPct val="115000"/>
              </a:lnSpc>
              <a:spcBef>
                <a:spcPts val="1200"/>
              </a:spcBef>
              <a:spcAft>
                <a:spcPts val="0"/>
              </a:spcAft>
              <a:buNone/>
            </a:pPr>
            <a:r>
              <a:t/>
            </a:r>
            <a:endParaRPr sz="1800">
              <a:solidFill>
                <a:schemeClr val="dk1"/>
              </a:solidFill>
              <a:latin typeface="Calibri"/>
              <a:ea typeface="Calibri"/>
              <a:cs typeface="Calibri"/>
              <a:sym typeface="Calibri"/>
            </a:endParaRPr>
          </a:p>
          <a:p>
            <a:pPr indent="0" lvl="0" marL="0" rtl="0" algn="l">
              <a:lnSpc>
                <a:spcPct val="115000"/>
              </a:lnSpc>
              <a:spcBef>
                <a:spcPts val="1200"/>
              </a:spcBef>
              <a:spcAft>
                <a:spcPts val="0"/>
              </a:spcAft>
              <a:buNone/>
            </a:pPr>
            <a:r>
              <a:rPr lang="en" sz="1800">
                <a:solidFill>
                  <a:schemeClr val="dk1"/>
                </a:solidFill>
                <a:latin typeface="Calibri"/>
                <a:ea typeface="Calibri"/>
                <a:cs typeface="Calibri"/>
                <a:sym typeface="Calibri"/>
              </a:rPr>
              <a:t>T5: </a:t>
            </a:r>
            <a:endParaRPr sz="1800">
              <a:solidFill>
                <a:schemeClr val="dk1"/>
              </a:solidFill>
              <a:latin typeface="Calibri"/>
              <a:ea typeface="Calibri"/>
              <a:cs typeface="Calibri"/>
              <a:sym typeface="Calibri"/>
            </a:endParaRPr>
          </a:p>
          <a:p>
            <a:pPr indent="0" lvl="0" marL="0" rtl="0" algn="l">
              <a:lnSpc>
                <a:spcPct val="115000"/>
              </a:lnSpc>
              <a:spcBef>
                <a:spcPts val="1200"/>
              </a:spcBef>
              <a:spcAft>
                <a:spcPts val="0"/>
              </a:spcAft>
              <a:buNone/>
            </a:pPr>
            <a:r>
              <a:t/>
            </a:r>
            <a:endParaRPr sz="1800">
              <a:solidFill>
                <a:schemeClr val="dk1"/>
              </a:solidFill>
              <a:latin typeface="Calibri"/>
              <a:ea typeface="Calibri"/>
              <a:cs typeface="Calibri"/>
              <a:sym typeface="Calibri"/>
            </a:endParaRPr>
          </a:p>
          <a:p>
            <a:pPr indent="0" lvl="0" marL="0" rtl="0" algn="l">
              <a:lnSpc>
                <a:spcPct val="115000"/>
              </a:lnSpc>
              <a:spcBef>
                <a:spcPts val="1200"/>
              </a:spcBef>
              <a:spcAft>
                <a:spcPts val="1200"/>
              </a:spcAft>
              <a:buNone/>
            </a:pPr>
            <a:r>
              <a:t/>
            </a:r>
            <a:endParaRPr sz="1800">
              <a:solidFill>
                <a:schemeClr val="dk1"/>
              </a:solidFill>
              <a:latin typeface="Calibri"/>
              <a:ea typeface="Calibri"/>
              <a:cs typeface="Calibri"/>
              <a:sym typeface="Calibri"/>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26c420ca3ed_0_1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26c420ca3ed_0_1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sz="1800">
                <a:solidFill>
                  <a:schemeClr val="dk1"/>
                </a:solidFill>
                <a:latin typeface="Calibri"/>
                <a:ea typeface="Calibri"/>
                <a:cs typeface="Calibri"/>
                <a:sym typeface="Calibri"/>
              </a:rPr>
              <a:t>Word2Vec: </a:t>
            </a:r>
            <a:endParaRPr sz="1800">
              <a:solidFill>
                <a:schemeClr val="dk1"/>
              </a:solidFill>
              <a:latin typeface="Calibri"/>
              <a:ea typeface="Calibri"/>
              <a:cs typeface="Calibri"/>
              <a:sym typeface="Calibri"/>
            </a:endParaRPr>
          </a:p>
          <a:p>
            <a:pPr indent="0" lvl="0" marL="0" rtl="0" algn="l">
              <a:lnSpc>
                <a:spcPct val="115000"/>
              </a:lnSpc>
              <a:spcBef>
                <a:spcPts val="1200"/>
              </a:spcBef>
              <a:spcAft>
                <a:spcPts val="0"/>
              </a:spcAft>
              <a:buNone/>
            </a:pPr>
            <a:r>
              <a:t/>
            </a:r>
            <a:endParaRPr sz="1800">
              <a:solidFill>
                <a:schemeClr val="dk1"/>
              </a:solidFill>
              <a:latin typeface="Calibri"/>
              <a:ea typeface="Calibri"/>
              <a:cs typeface="Calibri"/>
              <a:sym typeface="Calibri"/>
            </a:endParaRPr>
          </a:p>
          <a:p>
            <a:pPr indent="0" lvl="0" marL="0" rtl="0" algn="l">
              <a:lnSpc>
                <a:spcPct val="115000"/>
              </a:lnSpc>
              <a:spcBef>
                <a:spcPts val="1200"/>
              </a:spcBef>
              <a:spcAft>
                <a:spcPts val="0"/>
              </a:spcAft>
              <a:buNone/>
            </a:pPr>
            <a:r>
              <a:t/>
            </a:r>
            <a:endParaRPr sz="1800">
              <a:solidFill>
                <a:schemeClr val="dk1"/>
              </a:solidFill>
              <a:latin typeface="Calibri"/>
              <a:ea typeface="Calibri"/>
              <a:cs typeface="Calibri"/>
              <a:sym typeface="Calibri"/>
            </a:endParaRPr>
          </a:p>
          <a:p>
            <a:pPr indent="0" lvl="0" marL="0" rtl="0" algn="l">
              <a:lnSpc>
                <a:spcPct val="115000"/>
              </a:lnSpc>
              <a:spcBef>
                <a:spcPts val="1200"/>
              </a:spcBef>
              <a:spcAft>
                <a:spcPts val="0"/>
              </a:spcAft>
              <a:buNone/>
            </a:pPr>
            <a:r>
              <a:rPr lang="en" sz="1800">
                <a:solidFill>
                  <a:schemeClr val="dk1"/>
                </a:solidFill>
                <a:latin typeface="Calibri"/>
                <a:ea typeface="Calibri"/>
                <a:cs typeface="Calibri"/>
                <a:sym typeface="Calibri"/>
              </a:rPr>
              <a:t>N-Grams: </a:t>
            </a:r>
            <a:endParaRPr sz="1800">
              <a:solidFill>
                <a:schemeClr val="dk1"/>
              </a:solidFill>
              <a:latin typeface="Calibri"/>
              <a:ea typeface="Calibri"/>
              <a:cs typeface="Calibri"/>
              <a:sym typeface="Calibri"/>
            </a:endParaRPr>
          </a:p>
          <a:p>
            <a:pPr indent="0" lvl="0" marL="0" rtl="0" algn="l">
              <a:lnSpc>
                <a:spcPct val="115000"/>
              </a:lnSpc>
              <a:spcBef>
                <a:spcPts val="1200"/>
              </a:spcBef>
              <a:spcAft>
                <a:spcPts val="0"/>
              </a:spcAft>
              <a:buNone/>
            </a:pPr>
            <a:r>
              <a:t/>
            </a:r>
            <a:endParaRPr sz="1800">
              <a:solidFill>
                <a:schemeClr val="dk1"/>
              </a:solidFill>
              <a:latin typeface="Calibri"/>
              <a:ea typeface="Calibri"/>
              <a:cs typeface="Calibri"/>
              <a:sym typeface="Calibri"/>
            </a:endParaRPr>
          </a:p>
          <a:p>
            <a:pPr indent="0" lvl="0" marL="0" rtl="0" algn="l">
              <a:lnSpc>
                <a:spcPct val="115000"/>
              </a:lnSpc>
              <a:spcBef>
                <a:spcPts val="1200"/>
              </a:spcBef>
              <a:spcAft>
                <a:spcPts val="0"/>
              </a:spcAft>
              <a:buNone/>
            </a:pPr>
            <a:r>
              <a:rPr lang="en" sz="1800">
                <a:solidFill>
                  <a:schemeClr val="dk1"/>
                </a:solidFill>
                <a:latin typeface="Calibri"/>
                <a:ea typeface="Calibri"/>
                <a:cs typeface="Calibri"/>
                <a:sym typeface="Calibri"/>
              </a:rPr>
              <a:t>Attention Mechanism:</a:t>
            </a:r>
            <a:endParaRPr sz="1800">
              <a:solidFill>
                <a:schemeClr val="dk1"/>
              </a:solidFill>
              <a:latin typeface="Calibri"/>
              <a:ea typeface="Calibri"/>
              <a:cs typeface="Calibri"/>
              <a:sym typeface="Calibri"/>
            </a:endParaRPr>
          </a:p>
          <a:p>
            <a:pPr indent="0" lvl="0" marL="0" rtl="0" algn="l">
              <a:lnSpc>
                <a:spcPct val="115000"/>
              </a:lnSpc>
              <a:spcBef>
                <a:spcPts val="1200"/>
              </a:spcBef>
              <a:spcAft>
                <a:spcPts val="0"/>
              </a:spcAft>
              <a:buNone/>
            </a:pPr>
            <a:r>
              <a:t/>
            </a:r>
            <a:endParaRPr sz="1800">
              <a:solidFill>
                <a:schemeClr val="dk1"/>
              </a:solidFill>
              <a:latin typeface="Calibri"/>
              <a:ea typeface="Calibri"/>
              <a:cs typeface="Calibri"/>
              <a:sym typeface="Calibri"/>
            </a:endParaRPr>
          </a:p>
          <a:p>
            <a:pPr indent="0" lvl="0" marL="0" rtl="0" algn="l">
              <a:lnSpc>
                <a:spcPct val="115000"/>
              </a:lnSpc>
              <a:spcBef>
                <a:spcPts val="1200"/>
              </a:spcBef>
              <a:spcAft>
                <a:spcPts val="0"/>
              </a:spcAft>
              <a:buNone/>
            </a:pPr>
            <a:r>
              <a:rPr lang="en" sz="1800">
                <a:solidFill>
                  <a:schemeClr val="dk1"/>
                </a:solidFill>
                <a:latin typeface="Calibri"/>
                <a:ea typeface="Calibri"/>
                <a:cs typeface="Calibri"/>
                <a:sym typeface="Calibri"/>
              </a:rPr>
              <a:t>Transformers: </a:t>
            </a:r>
            <a:endParaRPr sz="1800">
              <a:solidFill>
                <a:schemeClr val="dk1"/>
              </a:solidFill>
              <a:latin typeface="Calibri"/>
              <a:ea typeface="Calibri"/>
              <a:cs typeface="Calibri"/>
              <a:sym typeface="Calibri"/>
            </a:endParaRPr>
          </a:p>
          <a:p>
            <a:pPr indent="0" lvl="0" marL="0" rtl="0" algn="l">
              <a:lnSpc>
                <a:spcPct val="115000"/>
              </a:lnSpc>
              <a:spcBef>
                <a:spcPts val="1200"/>
              </a:spcBef>
              <a:spcAft>
                <a:spcPts val="0"/>
              </a:spcAft>
              <a:buNone/>
            </a:pPr>
            <a:r>
              <a:t/>
            </a:r>
            <a:endParaRPr sz="1800">
              <a:solidFill>
                <a:schemeClr val="dk1"/>
              </a:solidFill>
              <a:latin typeface="Calibri"/>
              <a:ea typeface="Calibri"/>
              <a:cs typeface="Calibri"/>
              <a:sym typeface="Calibri"/>
            </a:endParaRPr>
          </a:p>
          <a:p>
            <a:pPr indent="0" lvl="0" marL="0" rtl="0" algn="l">
              <a:lnSpc>
                <a:spcPct val="115000"/>
              </a:lnSpc>
              <a:spcBef>
                <a:spcPts val="1200"/>
              </a:spcBef>
              <a:spcAft>
                <a:spcPts val="0"/>
              </a:spcAft>
              <a:buNone/>
            </a:pPr>
            <a:r>
              <a:rPr lang="en" sz="1800">
                <a:solidFill>
                  <a:schemeClr val="dk1"/>
                </a:solidFill>
                <a:latin typeface="Calibri"/>
                <a:ea typeface="Calibri"/>
                <a:cs typeface="Calibri"/>
                <a:sym typeface="Calibri"/>
              </a:rPr>
              <a:t>BERT: </a:t>
            </a:r>
            <a:endParaRPr sz="1800">
              <a:solidFill>
                <a:schemeClr val="dk1"/>
              </a:solidFill>
              <a:latin typeface="Calibri"/>
              <a:ea typeface="Calibri"/>
              <a:cs typeface="Calibri"/>
              <a:sym typeface="Calibri"/>
            </a:endParaRPr>
          </a:p>
          <a:p>
            <a:pPr indent="0" lvl="0" marL="0" rtl="0" algn="l">
              <a:lnSpc>
                <a:spcPct val="115000"/>
              </a:lnSpc>
              <a:spcBef>
                <a:spcPts val="1200"/>
              </a:spcBef>
              <a:spcAft>
                <a:spcPts val="0"/>
              </a:spcAft>
              <a:buNone/>
            </a:pPr>
            <a:r>
              <a:t/>
            </a:r>
            <a:endParaRPr sz="1800">
              <a:solidFill>
                <a:schemeClr val="dk1"/>
              </a:solidFill>
              <a:latin typeface="Calibri"/>
              <a:ea typeface="Calibri"/>
              <a:cs typeface="Calibri"/>
              <a:sym typeface="Calibri"/>
            </a:endParaRPr>
          </a:p>
          <a:p>
            <a:pPr indent="0" lvl="0" marL="0" rtl="0" algn="l">
              <a:lnSpc>
                <a:spcPct val="115000"/>
              </a:lnSpc>
              <a:spcBef>
                <a:spcPts val="1200"/>
              </a:spcBef>
              <a:spcAft>
                <a:spcPts val="0"/>
              </a:spcAft>
              <a:buNone/>
            </a:pPr>
            <a:r>
              <a:rPr lang="en" sz="1800">
                <a:solidFill>
                  <a:schemeClr val="dk1"/>
                </a:solidFill>
                <a:latin typeface="Calibri"/>
                <a:ea typeface="Calibri"/>
                <a:cs typeface="Calibri"/>
                <a:sym typeface="Calibri"/>
              </a:rPr>
              <a:t>T5: </a:t>
            </a:r>
            <a:endParaRPr sz="1800">
              <a:solidFill>
                <a:schemeClr val="dk1"/>
              </a:solidFill>
              <a:latin typeface="Calibri"/>
              <a:ea typeface="Calibri"/>
              <a:cs typeface="Calibri"/>
              <a:sym typeface="Calibri"/>
            </a:endParaRPr>
          </a:p>
          <a:p>
            <a:pPr indent="0" lvl="0" marL="0" rtl="0" algn="l">
              <a:lnSpc>
                <a:spcPct val="115000"/>
              </a:lnSpc>
              <a:spcBef>
                <a:spcPts val="1200"/>
              </a:spcBef>
              <a:spcAft>
                <a:spcPts val="0"/>
              </a:spcAft>
              <a:buNone/>
            </a:pPr>
            <a:r>
              <a:t/>
            </a:r>
            <a:endParaRPr sz="1800">
              <a:solidFill>
                <a:schemeClr val="dk1"/>
              </a:solidFill>
              <a:latin typeface="Calibri"/>
              <a:ea typeface="Calibri"/>
              <a:cs typeface="Calibri"/>
              <a:sym typeface="Calibri"/>
            </a:endParaRPr>
          </a:p>
          <a:p>
            <a:pPr indent="0" lvl="0" marL="0" rtl="0" algn="l">
              <a:lnSpc>
                <a:spcPct val="115000"/>
              </a:lnSpc>
              <a:spcBef>
                <a:spcPts val="1200"/>
              </a:spcBef>
              <a:spcAft>
                <a:spcPts val="1200"/>
              </a:spcAft>
              <a:buNone/>
            </a:pPr>
            <a:r>
              <a:t/>
            </a:r>
            <a:endParaRPr sz="1800">
              <a:solidFill>
                <a:schemeClr val="dk1"/>
              </a:solidFill>
              <a:latin typeface="Calibri"/>
              <a:ea typeface="Calibri"/>
              <a:cs typeface="Calibri"/>
              <a:sym typeface="Calibri"/>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2c4e250f8f0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2c4e250f8f0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26c420ca3ed_0_11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26c420ca3ed_0_1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t/>
            </a:r>
            <a:endParaRPr sz="1800">
              <a:solidFill>
                <a:schemeClr val="dk1"/>
              </a:solidFill>
              <a:latin typeface="Calibri"/>
              <a:ea typeface="Calibri"/>
              <a:cs typeface="Calibri"/>
              <a:sym typeface="Calibri"/>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26c420ca3ed_0_4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26c420ca3ed_0_4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t/>
            </a:r>
            <a:endParaRPr sz="1800">
              <a:solidFill>
                <a:schemeClr val="dk1"/>
              </a:solidFill>
              <a:latin typeface="Calibri"/>
              <a:ea typeface="Calibri"/>
              <a:cs typeface="Calibri"/>
              <a:sym typeface="Calibri"/>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26c420ca3ed_0_13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26c420ca3ed_0_13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t/>
            </a:r>
            <a:endParaRPr sz="1800">
              <a:solidFill>
                <a:schemeClr val="dk1"/>
              </a:solidFill>
              <a:latin typeface="Calibri"/>
              <a:ea typeface="Calibri"/>
              <a:cs typeface="Calibri"/>
              <a:sym typeface="Calibri"/>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26c420ca3ed_0_1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0" name="Google Shape;390;g26c420ca3ed_0_1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t/>
            </a:r>
            <a:endParaRPr sz="1800">
              <a:solidFill>
                <a:schemeClr val="dk1"/>
              </a:solidFill>
              <a:latin typeface="Calibri"/>
              <a:ea typeface="Calibri"/>
              <a:cs typeface="Calibri"/>
              <a:sym typeface="Calibri"/>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26c420ca3ed_0_12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9" name="Google Shape;399;g26c420ca3ed_0_12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t/>
            </a:r>
            <a:endParaRPr sz="1800">
              <a:solidFill>
                <a:schemeClr val="dk1"/>
              </a:solidFill>
              <a:latin typeface="Calibri"/>
              <a:ea typeface="Calibri"/>
              <a:cs typeface="Calibri"/>
              <a:sym typeface="Calibri"/>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26c420ca3ed_0_13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8" name="Google Shape;408;g26c420ca3ed_0_13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t/>
            </a:r>
            <a:endParaRPr sz="1800">
              <a:solidFill>
                <a:schemeClr val="dk1"/>
              </a:solidFill>
              <a:latin typeface="Calibri"/>
              <a:ea typeface="Calibri"/>
              <a:cs typeface="Calibri"/>
              <a:sym typeface="Calibri"/>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g26c420ca3ed_0_13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7" name="Google Shape;417;g26c420ca3ed_0_13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t/>
            </a:r>
            <a:endParaRPr sz="1800">
              <a:solidFill>
                <a:schemeClr val="dk1"/>
              </a:solidFill>
              <a:latin typeface="Calibri"/>
              <a:ea typeface="Calibri"/>
              <a:cs typeface="Calibri"/>
              <a:sym typeface="Calibri"/>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g26c420ca3ed_0_13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6" name="Google Shape;426;g26c420ca3ed_0_13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t/>
            </a:r>
            <a:endParaRPr sz="1800">
              <a:solidFill>
                <a:schemeClr val="dk1"/>
              </a:solidFill>
              <a:latin typeface="Calibri"/>
              <a:ea typeface="Calibri"/>
              <a:cs typeface="Calibri"/>
              <a:sym typeface="Calibri"/>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g26c420ca3ed_0_13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5" name="Google Shape;435;g26c420ca3ed_0_13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t/>
            </a:r>
            <a:endParaRPr sz="1800">
              <a:solidFill>
                <a:schemeClr val="dk1"/>
              </a:solidFill>
              <a:latin typeface="Calibri"/>
              <a:ea typeface="Calibri"/>
              <a:cs typeface="Calibri"/>
              <a:sym typeface="Calibri"/>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g26c420ca3ed_0_13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4" name="Google Shape;444;g26c420ca3ed_0_13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t/>
            </a:r>
            <a:endParaRPr sz="1800">
              <a:solidFill>
                <a:schemeClr val="dk1"/>
              </a:solidFill>
              <a:latin typeface="Calibri"/>
              <a:ea typeface="Calibri"/>
              <a:cs typeface="Calibri"/>
              <a:sym typeface="Calibri"/>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26c420ca3ed_0_9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26c420ca3ed_0_9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g26c420ca3ed_0_13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3" name="Google Shape;453;g26c420ca3ed_0_13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t/>
            </a:r>
            <a:endParaRPr sz="1800">
              <a:solidFill>
                <a:schemeClr val="dk1"/>
              </a:solidFill>
              <a:latin typeface="Calibri"/>
              <a:ea typeface="Calibri"/>
              <a:cs typeface="Calibri"/>
              <a:sym typeface="Calibri"/>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g26c420ca3ed_0_13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2" name="Google Shape;462;g26c420ca3ed_0_13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t/>
            </a:r>
            <a:endParaRPr sz="1800">
              <a:solidFill>
                <a:schemeClr val="dk1"/>
              </a:solidFill>
              <a:latin typeface="Calibri"/>
              <a:ea typeface="Calibri"/>
              <a:cs typeface="Calibri"/>
              <a:sym typeface="Calibri"/>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g26c420ca3ed_0_13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1" name="Google Shape;471;g26c420ca3ed_0_13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t/>
            </a:r>
            <a:endParaRPr sz="1800">
              <a:solidFill>
                <a:schemeClr val="dk1"/>
              </a:solidFill>
              <a:latin typeface="Calibri"/>
              <a:ea typeface="Calibri"/>
              <a:cs typeface="Calibri"/>
              <a:sym typeface="Calibri"/>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g26c420ca3ed_0_13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0" name="Google Shape;480;g26c420ca3ed_0_13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t/>
            </a:r>
            <a:endParaRPr sz="1800">
              <a:solidFill>
                <a:schemeClr val="dk1"/>
              </a:solidFill>
              <a:latin typeface="Calibri"/>
              <a:ea typeface="Calibri"/>
              <a:cs typeface="Calibri"/>
              <a:sym typeface="Calibri"/>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g26c420ca3ed_0_12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8" name="Google Shape;488;g26c420ca3ed_0_12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t/>
            </a:r>
            <a:endParaRPr sz="1800">
              <a:solidFill>
                <a:schemeClr val="dk1"/>
              </a:solidFill>
              <a:latin typeface="Calibri"/>
              <a:ea typeface="Calibri"/>
              <a:cs typeface="Calibri"/>
              <a:sym typeface="Calibri"/>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g26c420ca3ed_0_1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9" name="Google Shape;499;g26c420ca3ed_0_1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t/>
            </a:r>
            <a:endParaRPr sz="1800">
              <a:solidFill>
                <a:schemeClr val="dk1"/>
              </a:solidFill>
              <a:latin typeface="Calibri"/>
              <a:ea typeface="Calibri"/>
              <a:cs typeface="Calibri"/>
              <a:sym typeface="Calibri"/>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 name="Shape 505"/>
        <p:cNvGrpSpPr/>
        <p:nvPr/>
      </p:nvGrpSpPr>
      <p:grpSpPr>
        <a:xfrm>
          <a:off x="0" y="0"/>
          <a:ext cx="0" cy="0"/>
          <a:chOff x="0" y="0"/>
          <a:chExt cx="0" cy="0"/>
        </a:xfrm>
      </p:grpSpPr>
      <p:sp>
        <p:nvSpPr>
          <p:cNvPr id="506" name="Google Shape;506;g26c420ca3ed_0_1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7" name="Google Shape;507;g26c420ca3ed_0_1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t/>
            </a:r>
            <a:endParaRPr sz="1800">
              <a:solidFill>
                <a:schemeClr val="dk1"/>
              </a:solidFill>
              <a:latin typeface="Calibri"/>
              <a:ea typeface="Calibri"/>
              <a:cs typeface="Calibri"/>
              <a:sym typeface="Calibri"/>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g26c420ca3ed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6" name="Google Shape;516;g26c420ca3ed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 name="Shape 521"/>
        <p:cNvGrpSpPr/>
        <p:nvPr/>
      </p:nvGrpSpPr>
      <p:grpSpPr>
        <a:xfrm>
          <a:off x="0" y="0"/>
          <a:ext cx="0" cy="0"/>
          <a:chOff x="0" y="0"/>
          <a:chExt cx="0" cy="0"/>
        </a:xfrm>
      </p:grpSpPr>
      <p:sp>
        <p:nvSpPr>
          <p:cNvPr id="522" name="Google Shape;522;g26c420ca3ed_0_5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3" name="Google Shape;523;g26c420ca3ed_0_5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 name="Shape 529"/>
        <p:cNvGrpSpPr/>
        <p:nvPr/>
      </p:nvGrpSpPr>
      <p:grpSpPr>
        <a:xfrm>
          <a:off x="0" y="0"/>
          <a:ext cx="0" cy="0"/>
          <a:chOff x="0" y="0"/>
          <a:chExt cx="0" cy="0"/>
        </a:xfrm>
      </p:grpSpPr>
      <p:sp>
        <p:nvSpPr>
          <p:cNvPr id="530" name="Google Shape;530;g2c67fecec9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1" name="Google Shape;531;g2c67fecec9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2cc4729aca7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2cc4729aca7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 name="Shape 538"/>
        <p:cNvGrpSpPr/>
        <p:nvPr/>
      </p:nvGrpSpPr>
      <p:grpSpPr>
        <a:xfrm>
          <a:off x="0" y="0"/>
          <a:ext cx="0" cy="0"/>
          <a:chOff x="0" y="0"/>
          <a:chExt cx="0" cy="0"/>
        </a:xfrm>
      </p:grpSpPr>
      <p:sp>
        <p:nvSpPr>
          <p:cNvPr id="539" name="Google Shape;539;g2c67fecec96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0" name="Google Shape;540;g2c67fecec96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 name="Shape 545"/>
        <p:cNvGrpSpPr/>
        <p:nvPr/>
      </p:nvGrpSpPr>
      <p:grpSpPr>
        <a:xfrm>
          <a:off x="0" y="0"/>
          <a:ext cx="0" cy="0"/>
          <a:chOff x="0" y="0"/>
          <a:chExt cx="0" cy="0"/>
        </a:xfrm>
      </p:grpSpPr>
      <p:sp>
        <p:nvSpPr>
          <p:cNvPr id="546" name="Google Shape;546;g2c67fecec96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7" name="Google Shape;547;g2c67fecec96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4" name="Shape 554"/>
        <p:cNvGrpSpPr/>
        <p:nvPr/>
      </p:nvGrpSpPr>
      <p:grpSpPr>
        <a:xfrm>
          <a:off x="0" y="0"/>
          <a:ext cx="0" cy="0"/>
          <a:chOff x="0" y="0"/>
          <a:chExt cx="0" cy="0"/>
        </a:xfrm>
      </p:grpSpPr>
      <p:sp>
        <p:nvSpPr>
          <p:cNvPr id="555" name="Google Shape;555;g2c67fecec96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6" name="Google Shape;556;g2c67fecec96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 name="Shape 561"/>
        <p:cNvGrpSpPr/>
        <p:nvPr/>
      </p:nvGrpSpPr>
      <p:grpSpPr>
        <a:xfrm>
          <a:off x="0" y="0"/>
          <a:ext cx="0" cy="0"/>
          <a:chOff x="0" y="0"/>
          <a:chExt cx="0" cy="0"/>
        </a:xfrm>
      </p:grpSpPr>
      <p:sp>
        <p:nvSpPr>
          <p:cNvPr id="562" name="Google Shape;562;g2c67fecec96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3" name="Google Shape;563;g2c67fecec96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8" name="Shape 568"/>
        <p:cNvGrpSpPr/>
        <p:nvPr/>
      </p:nvGrpSpPr>
      <p:grpSpPr>
        <a:xfrm>
          <a:off x="0" y="0"/>
          <a:ext cx="0" cy="0"/>
          <a:chOff x="0" y="0"/>
          <a:chExt cx="0" cy="0"/>
        </a:xfrm>
      </p:grpSpPr>
      <p:sp>
        <p:nvSpPr>
          <p:cNvPr id="569" name="Google Shape;569;g2c67fecec96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0" name="Google Shape;570;g2c67fecec96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7" name="Shape 577"/>
        <p:cNvGrpSpPr/>
        <p:nvPr/>
      </p:nvGrpSpPr>
      <p:grpSpPr>
        <a:xfrm>
          <a:off x="0" y="0"/>
          <a:ext cx="0" cy="0"/>
          <a:chOff x="0" y="0"/>
          <a:chExt cx="0" cy="0"/>
        </a:xfrm>
      </p:grpSpPr>
      <p:sp>
        <p:nvSpPr>
          <p:cNvPr id="578" name="Google Shape;578;g2c67fecec96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9" name="Google Shape;579;g2c67fecec96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5" name="Shape 585"/>
        <p:cNvGrpSpPr/>
        <p:nvPr/>
      </p:nvGrpSpPr>
      <p:grpSpPr>
        <a:xfrm>
          <a:off x="0" y="0"/>
          <a:ext cx="0" cy="0"/>
          <a:chOff x="0" y="0"/>
          <a:chExt cx="0" cy="0"/>
        </a:xfrm>
      </p:grpSpPr>
      <p:sp>
        <p:nvSpPr>
          <p:cNvPr id="586" name="Google Shape;586;g2c67fecec96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7" name="Google Shape;587;g2c67fecec96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4" name="Shape 594"/>
        <p:cNvGrpSpPr/>
        <p:nvPr/>
      </p:nvGrpSpPr>
      <p:grpSpPr>
        <a:xfrm>
          <a:off x="0" y="0"/>
          <a:ext cx="0" cy="0"/>
          <a:chOff x="0" y="0"/>
          <a:chExt cx="0" cy="0"/>
        </a:xfrm>
      </p:grpSpPr>
      <p:sp>
        <p:nvSpPr>
          <p:cNvPr id="595" name="Google Shape;595;g26c420ca3ed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6" name="Google Shape;596;g26c420ca3ed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Foundation models encompass a broader range of architectures and techniques used in NLP, while LLMs represent a specific application or focus within this broader context. In other words, all LLMs are foundation models, but not all foundation models are LLMs. LLMs leverage the general language understanding learned by foundation models to excel at text generation tasks specifically.</a:t>
            </a:r>
            <a:endParaRPr>
              <a:solidFill>
                <a:schemeClr val="dk1"/>
              </a:solidFill>
            </a:endParaRPr>
          </a:p>
          <a:p>
            <a:pPr indent="0" lvl="0" marL="0" rtl="0" algn="l">
              <a:spcBef>
                <a:spcPts val="0"/>
              </a:spcBef>
              <a:spcAft>
                <a:spcPts val="0"/>
              </a:spcAft>
              <a:buNone/>
            </a:pPr>
            <a:r>
              <a:rPr lang="en">
                <a:solidFill>
                  <a:schemeClr val="dk1"/>
                </a:solidFill>
              </a:rPr>
              <a:t>-----------</a:t>
            </a:r>
            <a:endParaRPr>
              <a:solidFill>
                <a:schemeClr val="dk1"/>
              </a:solidFill>
            </a:endParaRPr>
          </a:p>
          <a:p>
            <a:pPr indent="0" lvl="0" marL="0" rtl="0" algn="l">
              <a:spcBef>
                <a:spcPts val="0"/>
              </a:spcBef>
              <a:spcAft>
                <a:spcPts val="0"/>
              </a:spcAft>
              <a:buNone/>
            </a:pPr>
            <a:r>
              <a:rPr lang="en">
                <a:solidFill>
                  <a:schemeClr val="dk1"/>
                </a:solidFill>
              </a:rPr>
              <a:t>Rather than develop artificial intelligence (AI) from scratch, data scientists use a foundation model as a starting point to develop ML models that power new applications more quickly and cost-effectively. The term </a:t>
            </a:r>
            <a:r>
              <a:rPr i="1" lang="en">
                <a:solidFill>
                  <a:schemeClr val="dk1"/>
                </a:solidFill>
              </a:rPr>
              <a:t>foundation model</a:t>
            </a:r>
            <a:r>
              <a:rPr lang="en">
                <a:solidFill>
                  <a:schemeClr val="dk1"/>
                </a:solidFill>
              </a:rPr>
              <a:t> was coined by researchers to describe ML models trained on a broad spectrum of generalized and unlabeled data and capable of performing a wide variety of general tasks such as understanding language, generating text and images, and conversing in natural language. The size and general-purpose nature of FMs make them different from traditional ML models, which typically perform specific tasks, like analyzing text for sentiment, classifying images, and forecasting trends. You can use foundation models as base models for developing more specialized downstream applications. </a:t>
            </a:r>
            <a:endParaRPr>
              <a:solidFill>
                <a:schemeClr val="dk1"/>
              </a:solidFill>
            </a:endParaRPr>
          </a:p>
          <a:p>
            <a:pPr indent="0" lvl="0" marL="0" rtl="0" algn="l">
              <a:spcBef>
                <a:spcPts val="0"/>
              </a:spcBef>
              <a:spcAft>
                <a:spcPts val="0"/>
              </a:spcAft>
              <a:buNone/>
            </a:pPr>
            <a:r>
              <a:rPr lang="en">
                <a:solidFill>
                  <a:schemeClr val="dk1"/>
                </a:solidFill>
              </a:rPr>
              <a:t>----------</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Broad Representation Learning</a:t>
            </a:r>
            <a:r>
              <a:rPr lang="en">
                <a:solidFill>
                  <a:schemeClr val="dk1"/>
                </a:solidFill>
              </a:rPr>
              <a:t>: Foundation models are trained on diverse and extensive datasets, such as large text corpora, to learn general representations of language and context. This enables them to capture a wide range of linguistic patterns, semantic relationships, and domain knowledge.</a:t>
            </a:r>
            <a:endParaRPr>
              <a:solidFill>
                <a:schemeClr val="dk1"/>
              </a:solidFill>
            </a:endParaRPr>
          </a:p>
          <a:p>
            <a:pPr indent="0" lvl="0" marL="0" rtl="0" algn="l">
              <a:spcBef>
                <a:spcPts val="0"/>
              </a:spcBef>
              <a:spcAft>
                <a:spcPts val="0"/>
              </a:spcAft>
              <a:buNone/>
            </a:pPr>
            <a:r>
              <a:t/>
            </a:r>
            <a:endParaRPr b="1">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Transfer Learning</a:t>
            </a:r>
            <a:r>
              <a:rPr lang="en">
                <a:solidFill>
                  <a:schemeClr val="dk1"/>
                </a:solidFill>
              </a:rPr>
              <a:t>: Foundation models are designed to facilitate transfer learning, where knowledge learned from pre-training on a large dataset is transferred to downstream tasks with minimal task-specific data. This transfer learning paradigm allows for more efficient and effective training on specific tasks.</a:t>
            </a:r>
            <a:endParaRPr>
              <a:solidFill>
                <a:schemeClr val="dk1"/>
              </a:solidFill>
            </a:endParaRPr>
          </a:p>
          <a:p>
            <a:pPr indent="0" lvl="0" marL="0" rtl="0" algn="l">
              <a:spcBef>
                <a:spcPts val="0"/>
              </a:spcBef>
              <a:spcAft>
                <a:spcPts val="0"/>
              </a:spcAft>
              <a:buNone/>
            </a:pPr>
            <a:r>
              <a:t/>
            </a:r>
            <a:endParaRPr b="1">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Scalability</a:t>
            </a:r>
            <a:r>
              <a:rPr lang="en">
                <a:solidFill>
                  <a:schemeClr val="dk1"/>
                </a:solidFill>
              </a:rPr>
              <a:t>: Foundation models are typically large-scale neural network architectures with millions or even billions of parameters. These models require significant computational resources for training but can capture complex patterns and relationships in the input data.</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
              <a:t>----------</a:t>
            </a:r>
            <a:endParaRPr/>
          </a:p>
          <a:p>
            <a:pPr indent="0" lvl="0" marL="0" rtl="0" algn="l">
              <a:spcBef>
                <a:spcPts val="0"/>
              </a:spcBef>
              <a:spcAft>
                <a:spcPts val="0"/>
              </a:spcAft>
              <a:buNone/>
            </a:pPr>
            <a:r>
              <a:rPr lang="en">
                <a:solidFill>
                  <a:schemeClr val="dk1"/>
                </a:solidFill>
              </a:rPr>
              <a:t>we’ve managed to build AI systems that can learn from thousands, or millions, of examples to help us better understand our world, or find new solutions to difficult problems. These large-scale models have led to systems that can understand when we talk or write, such as the natural-language processing and understanding programs we use every day, from digital assistants to speech-to-text programs. Other systems, trained on things like the entire work of famous artists, or every chemistry textbook in existence, have allowed us to build generative models that can create new works of art based on those styles, or new compound ideas based on the history of chemical research.</a:t>
            </a:r>
            <a:endParaRPr>
              <a:solidFill>
                <a:schemeClr val="dk1"/>
              </a:solidFill>
            </a:endParaRPr>
          </a:p>
          <a:p>
            <a:pPr indent="0" lvl="0" marL="0" rtl="0" algn="l">
              <a:spcBef>
                <a:spcPts val="0"/>
              </a:spcBef>
              <a:spcAft>
                <a:spcPts val="0"/>
              </a:spcAft>
              <a:buNone/>
            </a:pPr>
            <a:r>
              <a:rPr lang="en">
                <a:solidFill>
                  <a:schemeClr val="dk1"/>
                </a:solidFill>
              </a:rPr>
              <a:t>----------</a:t>
            </a:r>
            <a:endParaRPr>
              <a:solidFill>
                <a:schemeClr val="dk1"/>
              </a:solidFill>
            </a:endParaRPr>
          </a:p>
          <a:p>
            <a:pPr indent="0" lvl="0" marL="0" rtl="0" algn="l">
              <a:spcBef>
                <a:spcPts val="0"/>
              </a:spcBef>
              <a:spcAft>
                <a:spcPts val="0"/>
              </a:spcAft>
              <a:buNone/>
            </a:pPr>
            <a:r>
              <a:rPr lang="en">
                <a:solidFill>
                  <a:schemeClr val="dk1"/>
                </a:solidFill>
              </a:rPr>
              <a:t>For each new application, you need to ensure that there’s a large, well-labelled dataset for the specific task you want to tackle. If a dataset didn’t exist, you’d have to have people spend hundreds or thousands of hours finding and labelling appropriate images, text, or graphs for the dataset. Then the AI model has to learn to recognize everything in the dataset, and then it can be applied to the use case you have, from recognizing language to generating new molecules for drug discovery. And training one large natural-language processing model, for example, has roughly the same carbon footprint as running five cars over their lifetime.</a:t>
            </a:r>
            <a:endParaRPr>
              <a:solidFill>
                <a:schemeClr val="dk1"/>
              </a:solidFill>
            </a:endParaRPr>
          </a:p>
          <a:p>
            <a:pPr indent="0" lvl="0" marL="0" rtl="0" algn="l">
              <a:spcBef>
                <a:spcPts val="0"/>
              </a:spcBef>
              <a:spcAft>
                <a:spcPts val="0"/>
              </a:spcAft>
              <a:buNone/>
            </a:pPr>
            <a:r>
              <a:rPr lang="en">
                <a:solidFill>
                  <a:schemeClr val="dk1"/>
                </a:solidFill>
              </a:rPr>
              <a:t>----------</a:t>
            </a:r>
            <a:endParaRPr>
              <a:solidFill>
                <a:schemeClr val="dk1"/>
              </a:solidFill>
            </a:endParaRPr>
          </a:p>
          <a:p>
            <a:pPr indent="0" lvl="0" marL="0" rtl="0" algn="l">
              <a:spcBef>
                <a:spcPts val="0"/>
              </a:spcBef>
              <a:spcAft>
                <a:spcPts val="0"/>
              </a:spcAft>
              <a:buNone/>
            </a:pPr>
            <a:r>
              <a:rPr lang="en">
                <a:solidFill>
                  <a:schemeClr val="dk1"/>
                </a:solidFill>
              </a:rPr>
              <a:t>The next wave in AI looks to replace the task-specific models (mentioned above) that have dominated the AI landscape to date. The future is models that are trained (self supervised training) on a broad set of unlabeled data that can be used for different tasks, with minimal fine-tuning. These are called </a:t>
            </a:r>
            <a:r>
              <a:rPr b="1" lang="en">
                <a:solidFill>
                  <a:schemeClr val="dk1"/>
                </a:solidFill>
              </a:rPr>
              <a:t>foundation models,</a:t>
            </a:r>
            <a:r>
              <a:rPr lang="en">
                <a:solidFill>
                  <a:schemeClr val="dk1"/>
                </a:solidFill>
              </a:rPr>
              <a:t> a term first popularized by the Stanford Institute for Human-Centered Artificial Intelligence. Early examples of models, like GPT-3, BERT, or DALL-E 2, have shown what’s possible. Input a short prompt, and the system generates an entire essay, or a complex image, based on your parameters, even if it wasn’t specifically trained on how to execute that exact argument or generate an image in that way.</a:t>
            </a:r>
            <a:endParaRPr>
              <a:solidFill>
                <a:schemeClr val="dk1"/>
              </a:solidFill>
            </a:endParaRPr>
          </a:p>
          <a:p>
            <a:pPr indent="0" lvl="0" marL="0" rtl="0" algn="l">
              <a:spcBef>
                <a:spcPts val="0"/>
              </a:spcBef>
              <a:spcAft>
                <a:spcPts val="0"/>
              </a:spcAft>
              <a:buNone/>
            </a:pPr>
            <a:r>
              <a:rPr lang="en">
                <a:solidFill>
                  <a:schemeClr val="dk1"/>
                </a:solidFill>
              </a:rPr>
              <a:t>----------</a:t>
            </a:r>
            <a:endParaRPr>
              <a:solidFill>
                <a:schemeClr val="dk1"/>
              </a:solidFill>
            </a:endParaRPr>
          </a:p>
          <a:p>
            <a:pPr indent="0" lvl="0" marL="0" rtl="0" algn="l">
              <a:spcBef>
                <a:spcPts val="0"/>
              </a:spcBef>
              <a:spcAft>
                <a:spcPts val="0"/>
              </a:spcAft>
              <a:buNone/>
            </a:pPr>
            <a:r>
              <a:rPr lang="en">
                <a:solidFill>
                  <a:schemeClr val="dk1"/>
                </a:solidFill>
              </a:rPr>
              <a:t>What makes these new systems foundation models is that they, as the name suggests, can be the foundation for many applications of the AI model. Using </a:t>
            </a:r>
            <a:r>
              <a:rPr b="1" lang="en">
                <a:solidFill>
                  <a:schemeClr val="dk1"/>
                </a:solidFill>
              </a:rPr>
              <a:t>self-supervised learning and transfer learning</a:t>
            </a:r>
            <a:r>
              <a:rPr lang="en">
                <a:solidFill>
                  <a:schemeClr val="dk1"/>
                </a:solidFill>
              </a:rPr>
              <a:t>, the model can apply information it’s learnt about one situation to another. While the amount of data is considerably more than the average person needs to transfer understanding from one task to another, the end result is relatively similar: You learn to drive on one car, for example, and without too much effort, you can drive most other cars — or even a truck or a bus.</a:t>
            </a:r>
            <a:endParaRPr>
              <a:solidFill>
                <a:schemeClr val="dk1"/>
              </a:solidFill>
            </a:endParaRPr>
          </a:p>
          <a:p>
            <a:pPr indent="0" lvl="0" marL="0" rtl="0" algn="l">
              <a:spcBef>
                <a:spcPts val="0"/>
              </a:spcBef>
              <a:spcAft>
                <a:spcPts val="0"/>
              </a:spcAft>
              <a:buNone/>
            </a:pPr>
            <a:r>
              <a:rPr lang="en">
                <a:solidFill>
                  <a:schemeClr val="dk1"/>
                </a:solidFill>
              </a:rPr>
              <a:t>----------</a:t>
            </a:r>
            <a:endParaRPr>
              <a:solidFill>
                <a:schemeClr val="dk1"/>
              </a:solidFill>
            </a:endParaRPr>
          </a:p>
          <a:p>
            <a:pPr indent="0" lvl="0" marL="0" rtl="0" algn="l">
              <a:spcBef>
                <a:spcPts val="0"/>
              </a:spcBef>
              <a:spcAft>
                <a:spcPts val="0"/>
              </a:spcAft>
              <a:buNone/>
            </a:pPr>
            <a:r>
              <a:rPr lang="en">
                <a:solidFill>
                  <a:schemeClr val="dk1"/>
                </a:solidFill>
              </a:rPr>
              <a:t>With a pre-trained foundation model, we can reduce labeled data requirements dramatically. First, we could fine-tune it domain-specific unlabeled corpus to create a domain-specific foundation model. Then, using a much smaller amount of labeled data, potentially just a thousand labeled examples, we can train a model for summarization. The domain-specific foundation model can be used for many tasks as opposed to the previous technologies that required building models from scratch in each use case.</a:t>
            </a:r>
            <a:endParaRPr>
              <a:solidFill>
                <a:schemeClr val="dk1"/>
              </a:solidFill>
            </a:endParaRPr>
          </a:p>
          <a:p>
            <a:pPr indent="0" lvl="0" marL="0" rtl="0" algn="l">
              <a:spcBef>
                <a:spcPts val="0"/>
              </a:spcBef>
              <a:spcAft>
                <a:spcPts val="0"/>
              </a:spcAft>
              <a:buNone/>
            </a:pPr>
            <a:r>
              <a:rPr lang="en">
                <a:solidFill>
                  <a:schemeClr val="dk1"/>
                </a:solidFill>
              </a:rPr>
              <a:t>----------</a:t>
            </a:r>
            <a:endParaRPr>
              <a:solidFill>
                <a:schemeClr val="dk1"/>
              </a:solidFill>
            </a:endParaRPr>
          </a:p>
          <a:p>
            <a:pPr indent="0" lvl="0" marL="0" rtl="0" algn="l">
              <a:spcBef>
                <a:spcPts val="0"/>
              </a:spcBef>
              <a:spcAft>
                <a:spcPts val="0"/>
              </a:spcAft>
              <a:buNone/>
            </a:pPr>
            <a:r>
              <a:rPr lang="en">
                <a:solidFill>
                  <a:schemeClr val="dk1"/>
                </a:solidFill>
              </a:rPr>
              <a:t>Some recent implementations are based on other architectures, such as recurrent neural network variants and Mamba (a state space model)</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1" name="Shape 601"/>
        <p:cNvGrpSpPr/>
        <p:nvPr/>
      </p:nvGrpSpPr>
      <p:grpSpPr>
        <a:xfrm>
          <a:off x="0" y="0"/>
          <a:ext cx="0" cy="0"/>
          <a:chOff x="0" y="0"/>
          <a:chExt cx="0" cy="0"/>
        </a:xfrm>
      </p:grpSpPr>
      <p:sp>
        <p:nvSpPr>
          <p:cNvPr id="602" name="Google Shape;602;g26c420ca3ed_0_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3" name="Google Shape;603;g26c420ca3ed_0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8" name="Shape 608"/>
        <p:cNvGrpSpPr/>
        <p:nvPr/>
      </p:nvGrpSpPr>
      <p:grpSpPr>
        <a:xfrm>
          <a:off x="0" y="0"/>
          <a:ext cx="0" cy="0"/>
          <a:chOff x="0" y="0"/>
          <a:chExt cx="0" cy="0"/>
        </a:xfrm>
      </p:grpSpPr>
      <p:sp>
        <p:nvSpPr>
          <p:cNvPr id="609" name="Google Shape;609;g26c420ca3ed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0" name="Google Shape;610;g26c420ca3ed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rPr>
              <a:t>BERT is an "encoder-only" transformer architecture.</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On a high level, BERT consists of three modules:</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embedding. This module converts an array of one-hot encoded tokens into an array of vectors representing the tokens.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a stack of encoders. These encoders are the Transformer encoders. They perform transformations over the array of representation vectors.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un-embedding. This module converts the final representation vectors into one-hot encoded tokens again.</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The un-embedding module is necessary for pretraining, but it is often unnecessary for downstream tasks. Instead, one would take the representation vectors output at the end of the stack of encoders, and use those as a vector representation of the text input, and train a smaller model on top of that.</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BERT uses WordPiece to convert each English word into an integer code. Its vocabulary has size 30,000. Any token not appearing in its vocabulary is replaced by [UNK] for "unknown". </a:t>
            </a:r>
            <a:endParaRPr>
              <a:solidFill>
                <a:schemeClr val="dk1"/>
              </a:solidFill>
            </a:endParaRPr>
          </a:p>
          <a:p>
            <a:pPr indent="0" lvl="0" marL="0" rtl="0" algn="l">
              <a:spcBef>
                <a:spcPts val="1200"/>
              </a:spcBef>
              <a:spcAft>
                <a:spcPts val="0"/>
              </a:spcAft>
              <a:buNone/>
            </a:pPr>
            <a:r>
              <a:rPr lang="en"/>
              <a: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26c420ca3ed_0_9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26c420ca3ed_0_9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5" name="Shape 615"/>
        <p:cNvGrpSpPr/>
        <p:nvPr/>
      </p:nvGrpSpPr>
      <p:grpSpPr>
        <a:xfrm>
          <a:off x="0" y="0"/>
          <a:ext cx="0" cy="0"/>
          <a:chOff x="0" y="0"/>
          <a:chExt cx="0" cy="0"/>
        </a:xfrm>
      </p:grpSpPr>
      <p:sp>
        <p:nvSpPr>
          <p:cNvPr id="616" name="Google Shape;616;g26c420ca3ed_0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7" name="Google Shape;617;g26c420ca3ed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3" name="Shape 623"/>
        <p:cNvGrpSpPr/>
        <p:nvPr/>
      </p:nvGrpSpPr>
      <p:grpSpPr>
        <a:xfrm>
          <a:off x="0" y="0"/>
          <a:ext cx="0" cy="0"/>
          <a:chOff x="0" y="0"/>
          <a:chExt cx="0" cy="0"/>
        </a:xfrm>
      </p:grpSpPr>
      <p:sp>
        <p:nvSpPr>
          <p:cNvPr id="624" name="Google Shape;624;g26c420ca3ed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5" name="Google Shape;625;g26c420ca3ed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0" name="Shape 630"/>
        <p:cNvGrpSpPr/>
        <p:nvPr/>
      </p:nvGrpSpPr>
      <p:grpSpPr>
        <a:xfrm>
          <a:off x="0" y="0"/>
          <a:ext cx="0" cy="0"/>
          <a:chOff x="0" y="0"/>
          <a:chExt cx="0" cy="0"/>
        </a:xfrm>
      </p:grpSpPr>
      <p:sp>
        <p:nvSpPr>
          <p:cNvPr id="631" name="Google Shape;631;g26c420ca3ed_0_2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2" name="Google Shape;632;g26c420ca3ed_0_2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8" name="Shape 638"/>
        <p:cNvGrpSpPr/>
        <p:nvPr/>
      </p:nvGrpSpPr>
      <p:grpSpPr>
        <a:xfrm>
          <a:off x="0" y="0"/>
          <a:ext cx="0" cy="0"/>
          <a:chOff x="0" y="0"/>
          <a:chExt cx="0" cy="0"/>
        </a:xfrm>
      </p:grpSpPr>
      <p:sp>
        <p:nvSpPr>
          <p:cNvPr id="639" name="Google Shape;639;g26c420ca3ed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0" name="Google Shape;640;g26c420ca3ed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5" name="Shape 645"/>
        <p:cNvGrpSpPr/>
        <p:nvPr/>
      </p:nvGrpSpPr>
      <p:grpSpPr>
        <a:xfrm>
          <a:off x="0" y="0"/>
          <a:ext cx="0" cy="0"/>
          <a:chOff x="0" y="0"/>
          <a:chExt cx="0" cy="0"/>
        </a:xfrm>
      </p:grpSpPr>
      <p:sp>
        <p:nvSpPr>
          <p:cNvPr id="646" name="Google Shape;646;g26c420ca3ed_0_2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7" name="Google Shape;647;g26c420ca3ed_0_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2" name="Shape 652"/>
        <p:cNvGrpSpPr/>
        <p:nvPr/>
      </p:nvGrpSpPr>
      <p:grpSpPr>
        <a:xfrm>
          <a:off x="0" y="0"/>
          <a:ext cx="0" cy="0"/>
          <a:chOff x="0" y="0"/>
          <a:chExt cx="0" cy="0"/>
        </a:xfrm>
      </p:grpSpPr>
      <p:sp>
        <p:nvSpPr>
          <p:cNvPr id="653" name="Google Shape;653;g2c67fecec96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4" name="Google Shape;654;g2c67fecec96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1" name="Shape 661"/>
        <p:cNvGrpSpPr/>
        <p:nvPr/>
      </p:nvGrpSpPr>
      <p:grpSpPr>
        <a:xfrm>
          <a:off x="0" y="0"/>
          <a:ext cx="0" cy="0"/>
          <a:chOff x="0" y="0"/>
          <a:chExt cx="0" cy="0"/>
        </a:xfrm>
      </p:grpSpPr>
      <p:sp>
        <p:nvSpPr>
          <p:cNvPr id="662" name="Google Shape;662;g2c67fecec96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3" name="Google Shape;663;g2c67fecec96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0" name="Shape 670"/>
        <p:cNvGrpSpPr/>
        <p:nvPr/>
      </p:nvGrpSpPr>
      <p:grpSpPr>
        <a:xfrm>
          <a:off x="0" y="0"/>
          <a:ext cx="0" cy="0"/>
          <a:chOff x="0" y="0"/>
          <a:chExt cx="0" cy="0"/>
        </a:xfrm>
      </p:grpSpPr>
      <p:sp>
        <p:nvSpPr>
          <p:cNvPr id="671" name="Google Shape;671;g2c67fecec96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2" name="Google Shape;672;g2c67fecec96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9" name="Shape 679"/>
        <p:cNvGrpSpPr/>
        <p:nvPr/>
      </p:nvGrpSpPr>
      <p:grpSpPr>
        <a:xfrm>
          <a:off x="0" y="0"/>
          <a:ext cx="0" cy="0"/>
          <a:chOff x="0" y="0"/>
          <a:chExt cx="0" cy="0"/>
        </a:xfrm>
      </p:grpSpPr>
      <p:sp>
        <p:nvSpPr>
          <p:cNvPr id="680" name="Google Shape;680;g26c420ca3ed_0_2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1" name="Google Shape;681;g26c420ca3ed_0_2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8" name="Shape 688"/>
        <p:cNvGrpSpPr/>
        <p:nvPr/>
      </p:nvGrpSpPr>
      <p:grpSpPr>
        <a:xfrm>
          <a:off x="0" y="0"/>
          <a:ext cx="0" cy="0"/>
          <a:chOff x="0" y="0"/>
          <a:chExt cx="0" cy="0"/>
        </a:xfrm>
      </p:grpSpPr>
      <p:sp>
        <p:nvSpPr>
          <p:cNvPr id="689" name="Google Shape;689;g26c420ca3ed_0_2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0" name="Google Shape;690;g26c420ca3ed_0_2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26c420ca3ed_0_9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26c420ca3ed_0_9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Answer: D</a:t>
            </a:r>
            <a:endParaRPr/>
          </a:p>
          <a:p>
            <a:pPr indent="0" lvl="0" marL="0" rtl="0" algn="l">
              <a:spcBef>
                <a:spcPts val="0"/>
              </a:spcBef>
              <a:spcAft>
                <a:spcPts val="0"/>
              </a:spcAft>
              <a:buNone/>
            </a:pPr>
            <a:r>
              <a:rPr lang="en"/>
              <a:t>Generative AI is a type of artificial intelligence (AI) that can create new content, such as text, images, audio, and video. It does this by learning from existing data and then using that knowledge to generate new and unique outputs.</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6" name="Shape 696"/>
        <p:cNvGrpSpPr/>
        <p:nvPr/>
      </p:nvGrpSpPr>
      <p:grpSpPr>
        <a:xfrm>
          <a:off x="0" y="0"/>
          <a:ext cx="0" cy="0"/>
          <a:chOff x="0" y="0"/>
          <a:chExt cx="0" cy="0"/>
        </a:xfrm>
      </p:grpSpPr>
      <p:sp>
        <p:nvSpPr>
          <p:cNvPr id="697" name="Google Shape;697;g26c420ca3ed_0_2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8" name="Google Shape;698;g26c420ca3ed_0_2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3" name="Shape 703"/>
        <p:cNvGrpSpPr/>
        <p:nvPr/>
      </p:nvGrpSpPr>
      <p:grpSpPr>
        <a:xfrm>
          <a:off x="0" y="0"/>
          <a:ext cx="0" cy="0"/>
          <a:chOff x="0" y="0"/>
          <a:chExt cx="0" cy="0"/>
        </a:xfrm>
      </p:grpSpPr>
      <p:sp>
        <p:nvSpPr>
          <p:cNvPr id="704" name="Google Shape;704;g26c420ca3ed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5" name="Google Shape;705;g26c420ca3ed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0" name="Shape 710"/>
        <p:cNvGrpSpPr/>
        <p:nvPr/>
      </p:nvGrpSpPr>
      <p:grpSpPr>
        <a:xfrm>
          <a:off x="0" y="0"/>
          <a:ext cx="0" cy="0"/>
          <a:chOff x="0" y="0"/>
          <a:chExt cx="0" cy="0"/>
        </a:xfrm>
      </p:grpSpPr>
      <p:sp>
        <p:nvSpPr>
          <p:cNvPr id="711" name="Google Shape;711;g2c67fecec96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2" name="Google Shape;712;g2c67fecec96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7" name="Shape 717"/>
        <p:cNvGrpSpPr/>
        <p:nvPr/>
      </p:nvGrpSpPr>
      <p:grpSpPr>
        <a:xfrm>
          <a:off x="0" y="0"/>
          <a:ext cx="0" cy="0"/>
          <a:chOff x="0" y="0"/>
          <a:chExt cx="0" cy="0"/>
        </a:xfrm>
      </p:grpSpPr>
      <p:sp>
        <p:nvSpPr>
          <p:cNvPr id="718" name="Google Shape;718;g26c420ca3ed_0_2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9" name="Google Shape;719;g26c420ca3ed_0_2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4" name="Shape 724"/>
        <p:cNvGrpSpPr/>
        <p:nvPr/>
      </p:nvGrpSpPr>
      <p:grpSpPr>
        <a:xfrm>
          <a:off x="0" y="0"/>
          <a:ext cx="0" cy="0"/>
          <a:chOff x="0" y="0"/>
          <a:chExt cx="0" cy="0"/>
        </a:xfrm>
      </p:grpSpPr>
      <p:sp>
        <p:nvSpPr>
          <p:cNvPr id="725" name="Google Shape;725;g26c420ca3ed_0_2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6" name="Google Shape;726;g26c420ca3ed_0_2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3" name="Shape 733"/>
        <p:cNvGrpSpPr/>
        <p:nvPr/>
      </p:nvGrpSpPr>
      <p:grpSpPr>
        <a:xfrm>
          <a:off x="0" y="0"/>
          <a:ext cx="0" cy="0"/>
          <a:chOff x="0" y="0"/>
          <a:chExt cx="0" cy="0"/>
        </a:xfrm>
      </p:grpSpPr>
      <p:sp>
        <p:nvSpPr>
          <p:cNvPr id="734" name="Google Shape;734;g26c420ca3ed_0_2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5" name="Google Shape;735;g26c420ca3ed_0_2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Dimensionality reduction: Techniques like Principal Component Analysis (PCA) and Singular Value Decomposition (SVD) exploit the low-rank structure of matrices to reduce the dimensionality of data while preserving important information.</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1" name="Shape 741"/>
        <p:cNvGrpSpPr/>
        <p:nvPr/>
      </p:nvGrpSpPr>
      <p:grpSpPr>
        <a:xfrm>
          <a:off x="0" y="0"/>
          <a:ext cx="0" cy="0"/>
          <a:chOff x="0" y="0"/>
          <a:chExt cx="0" cy="0"/>
        </a:xfrm>
      </p:grpSpPr>
      <p:sp>
        <p:nvSpPr>
          <p:cNvPr id="742" name="Google Shape;742;g26c420ca3ed_0_2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3" name="Google Shape;743;g26c420ca3ed_0_2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1" name="Shape 751"/>
        <p:cNvGrpSpPr/>
        <p:nvPr/>
      </p:nvGrpSpPr>
      <p:grpSpPr>
        <a:xfrm>
          <a:off x="0" y="0"/>
          <a:ext cx="0" cy="0"/>
          <a:chOff x="0" y="0"/>
          <a:chExt cx="0" cy="0"/>
        </a:xfrm>
      </p:grpSpPr>
      <p:sp>
        <p:nvSpPr>
          <p:cNvPr id="752" name="Google Shape;752;g26c420ca3ed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3" name="Google Shape;753;g26c420ca3ed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9" name="Shape 759"/>
        <p:cNvGrpSpPr/>
        <p:nvPr/>
      </p:nvGrpSpPr>
      <p:grpSpPr>
        <a:xfrm>
          <a:off x="0" y="0"/>
          <a:ext cx="0" cy="0"/>
          <a:chOff x="0" y="0"/>
          <a:chExt cx="0" cy="0"/>
        </a:xfrm>
      </p:grpSpPr>
      <p:sp>
        <p:nvSpPr>
          <p:cNvPr id="760" name="Google Shape;760;g26c420ca3ed_0_12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1" name="Google Shape;761;g26c420ca3ed_0_12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7" name="Shape 767"/>
        <p:cNvGrpSpPr/>
        <p:nvPr/>
      </p:nvGrpSpPr>
      <p:grpSpPr>
        <a:xfrm>
          <a:off x="0" y="0"/>
          <a:ext cx="0" cy="0"/>
          <a:chOff x="0" y="0"/>
          <a:chExt cx="0" cy="0"/>
        </a:xfrm>
      </p:grpSpPr>
      <p:sp>
        <p:nvSpPr>
          <p:cNvPr id="768" name="Google Shape;768;g26c420ca3ed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9" name="Google Shape;769;g26c420ca3ed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26c420ca3ed_0_9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26c420ca3ed_0_9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Answer: A</a:t>
            </a:r>
            <a:endParaRPr/>
          </a:p>
          <a:p>
            <a:pPr indent="0" lvl="0" marL="0" rtl="0" algn="l">
              <a:spcBef>
                <a:spcPts val="0"/>
              </a:spcBef>
              <a:spcAft>
                <a:spcPts val="0"/>
              </a:spcAft>
              <a:buNone/>
            </a:pPr>
            <a:r>
              <a:rPr lang="en"/>
              <a:t> A generative AI model could be trained on a dataset of images of cats and then used to generate new images of cats. A discriminative AI model could be trained on a dataset of images of cats and dogs and then used to classify new images as either cats or dogs.</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5" name="Shape 775"/>
        <p:cNvGrpSpPr/>
        <p:nvPr/>
      </p:nvGrpSpPr>
      <p:grpSpPr>
        <a:xfrm>
          <a:off x="0" y="0"/>
          <a:ext cx="0" cy="0"/>
          <a:chOff x="0" y="0"/>
          <a:chExt cx="0" cy="0"/>
        </a:xfrm>
      </p:grpSpPr>
      <p:sp>
        <p:nvSpPr>
          <p:cNvPr id="776" name="Google Shape;776;g26c420ca3ed_0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7" name="Google Shape;777;g26c420ca3ed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2" name="Shape 782"/>
        <p:cNvGrpSpPr/>
        <p:nvPr/>
      </p:nvGrpSpPr>
      <p:grpSpPr>
        <a:xfrm>
          <a:off x="0" y="0"/>
          <a:ext cx="0" cy="0"/>
          <a:chOff x="0" y="0"/>
          <a:chExt cx="0" cy="0"/>
        </a:xfrm>
      </p:grpSpPr>
      <p:sp>
        <p:nvSpPr>
          <p:cNvPr id="783" name="Google Shape;783;g26c420ca3ed_0_4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4" name="Google Shape;784;g26c420ca3ed_0_4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a:solidFill>
                  <a:schemeClr val="dk1"/>
                </a:solidFill>
              </a:rPr>
              <a:t>FP16 (Half Precision) and BF16 (Bfloat16) are two different floating-point formats used for representing numerical values in computing. While they have similarities, they also have distinct characteristics and use cases. Let's compare them:</a:t>
            </a:r>
            <a:endParaRPr>
              <a:solidFill>
                <a:schemeClr val="dk1"/>
              </a:solidFill>
            </a:endParaRPr>
          </a:p>
          <a:p>
            <a:pPr indent="-298450" lvl="0" marL="457200" rtl="0" algn="l">
              <a:lnSpc>
                <a:spcPct val="115000"/>
              </a:lnSpc>
              <a:spcBef>
                <a:spcPts val="1200"/>
              </a:spcBef>
              <a:spcAft>
                <a:spcPts val="0"/>
              </a:spcAft>
              <a:buClr>
                <a:schemeClr val="dk1"/>
              </a:buClr>
              <a:buSzPts val="1100"/>
              <a:buAutoNum type="arabicPeriod"/>
            </a:pPr>
            <a:r>
              <a:rPr b="1" lang="en">
                <a:solidFill>
                  <a:schemeClr val="dk1"/>
                </a:solidFill>
              </a:rPr>
              <a:t>Precision</a:t>
            </a:r>
            <a:r>
              <a:rPr lang="en">
                <a:solidFill>
                  <a:schemeClr val="dk1"/>
                </a:solidFill>
              </a:rPr>
              <a:t>:</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FP16: Half precision floating-point format, with 16 bits total (1 sign bit, 5 exponent bits, and 10 fraction bits).</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BF16: Bfloat16 format, with 16 bits total (1 sign bit, 8 exponent bits, and 7 fraction bits).</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a:solidFill>
                  <a:schemeClr val="dk1"/>
                </a:solidFill>
              </a:rPr>
              <a:t>Exponent Range</a:t>
            </a:r>
            <a:r>
              <a:rPr lang="en">
                <a:solidFill>
                  <a:schemeClr val="dk1"/>
                </a:solidFill>
              </a:rPr>
              <a:t>:</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FP16: Exponent range of approximately ±16.</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BF16: Exponent range of approximately ±64.</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a:solidFill>
                  <a:schemeClr val="dk1"/>
                </a:solidFill>
              </a:rPr>
              <a:t>Fraction Bits</a:t>
            </a:r>
            <a:r>
              <a:rPr lang="en">
                <a:solidFill>
                  <a:schemeClr val="dk1"/>
                </a:solidFill>
              </a:rPr>
              <a:t>:</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FP16: 10 fraction bits, providing fewer bits for representing the fractional part of the number.</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BF16: 7 fraction bits, providing more bits for representing the fractional part of the number.</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a:solidFill>
                  <a:schemeClr val="dk1"/>
                </a:solidFill>
              </a:rPr>
              <a:t>Range and Precision</a:t>
            </a:r>
            <a:r>
              <a:rPr lang="en">
                <a:solidFill>
                  <a:schemeClr val="dk1"/>
                </a:solidFill>
              </a:rPr>
              <a:t>:</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FP16: Offers less precision compared to single precision (32-bit) floating point format (FP32). It's suitable for tasks where memory/storage is a concern and sacrificing some precision is acceptable, such as deep learning inference on GPUs.</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BF16: Offers higher precision compared to FP16 while still being more memory-efficient than single precision (32-bit) floating point format (FP32). It's particularly useful in machine learning applications, especially deep learning training, where it provides better numerical stability and accuracy compared to FP16.</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a:solidFill>
                  <a:schemeClr val="dk1"/>
                </a:solidFill>
              </a:rPr>
              <a:t>Support and Hardware Implementation</a:t>
            </a:r>
            <a:r>
              <a:rPr lang="en">
                <a:solidFill>
                  <a:schemeClr val="dk1"/>
                </a:solidFill>
              </a:rPr>
              <a:t>:</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FP16: Widely supported in modern GPUs and some specialized hardware accelerators for deep learning.</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BF16: Gaining popularity in deep learning frameworks and hardware due to its improved numerical stability and compatibility with existing hardware infrastructure.</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a:solidFill>
                  <a:schemeClr val="dk1"/>
                </a:solidFill>
              </a:rPr>
              <a:t>Use Cases</a:t>
            </a:r>
            <a:r>
              <a:rPr lang="en">
                <a:solidFill>
                  <a:schemeClr val="dk1"/>
                </a:solidFill>
              </a:rPr>
              <a:t>:</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FP16: Often used in deep learning inference on GPUs, where memory and bandwidth constraints make it preferable over higher precision formats.</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BF16: Increasingly used in deep learning training and inference, especially in scenarios where better numerical stability and accuracy are required compared to FP16.</a:t>
            </a:r>
            <a:endParaRPr>
              <a:solidFill>
                <a:schemeClr val="dk1"/>
              </a:solidFill>
            </a:endParaRPr>
          </a:p>
          <a:p>
            <a:pPr indent="0" lvl="0" marL="0" rtl="0" algn="l">
              <a:lnSpc>
                <a:spcPct val="115000"/>
              </a:lnSpc>
              <a:spcBef>
                <a:spcPts val="1200"/>
              </a:spcBef>
              <a:spcAft>
                <a:spcPts val="0"/>
              </a:spcAft>
              <a:buNone/>
            </a:pPr>
            <a:r>
              <a:rPr lang="en">
                <a:solidFill>
                  <a:schemeClr val="dk1"/>
                </a:solidFill>
              </a:rPr>
              <a:t>In summary, while both FP16 and BF16 are 16-bit floating-point formats, they have differences in precision, exponent range, and use cases. FP16 is more commonly used in deep learning inference on GPUs due to its memory efficiency, while BF16 is gaining traction in deep learning training and inference for its improved numerical stability and accuracy.</a:t>
            </a:r>
            <a:endParaRPr>
              <a:solidFill>
                <a:schemeClr val="dk1"/>
              </a:solidFill>
            </a:endParaRPr>
          </a:p>
          <a:p>
            <a:pPr indent="0" lvl="0" marL="0" rtl="0" algn="l">
              <a:spcBef>
                <a:spcPts val="1200"/>
              </a:spcBef>
              <a:spcAft>
                <a:spcPts val="0"/>
              </a:spcAft>
              <a:buNone/>
            </a:pPr>
            <a:r>
              <a:t/>
            </a:r>
            <a:endParaRPr>
              <a:solidFill>
                <a:schemeClr val="dk1"/>
              </a:solidFill>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1" name="Shape 791"/>
        <p:cNvGrpSpPr/>
        <p:nvPr/>
      </p:nvGrpSpPr>
      <p:grpSpPr>
        <a:xfrm>
          <a:off x="0" y="0"/>
          <a:ext cx="0" cy="0"/>
          <a:chOff x="0" y="0"/>
          <a:chExt cx="0" cy="0"/>
        </a:xfrm>
      </p:grpSpPr>
      <p:sp>
        <p:nvSpPr>
          <p:cNvPr id="792" name="Google Shape;792;g26c420ca3ed_0_4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3" name="Google Shape;793;g26c420ca3ed_0_4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sz="1600">
                <a:solidFill>
                  <a:schemeClr val="dk1"/>
                </a:solidFill>
                <a:latin typeface="Calibri"/>
                <a:ea typeface="Calibri"/>
                <a:cs typeface="Calibri"/>
                <a:sym typeface="Calibri"/>
              </a:rPr>
              <a:t>Note the “distractor” documents may also be pulled into the model’s context even when they are not good sources for a well-reasoned answer.</a:t>
            </a:r>
            <a:endParaRPr sz="1600">
              <a:solidFill>
                <a:schemeClr val="dk1"/>
              </a:solidFill>
              <a:latin typeface="Calibri"/>
              <a:ea typeface="Calibri"/>
              <a:cs typeface="Calibri"/>
              <a:sym typeface="Calibri"/>
            </a:endParaRPr>
          </a:p>
          <a:p>
            <a:pPr indent="0" lvl="0" marL="0" rtl="0" algn="l">
              <a:lnSpc>
                <a:spcPct val="115000"/>
              </a:lnSpc>
              <a:spcBef>
                <a:spcPts val="1200"/>
              </a:spcBef>
              <a:spcAft>
                <a:spcPts val="0"/>
              </a:spcAft>
              <a:buNone/>
            </a:pPr>
            <a:r>
              <a:t/>
            </a:r>
            <a:endParaRPr sz="1600">
              <a:solidFill>
                <a:schemeClr val="dk1"/>
              </a:solidFill>
              <a:latin typeface="Calibri"/>
              <a:ea typeface="Calibri"/>
              <a:cs typeface="Calibri"/>
              <a:sym typeface="Calibri"/>
            </a:endParaRPr>
          </a:p>
          <a:p>
            <a:pPr indent="0" lvl="0" marL="0" rtl="0" algn="l">
              <a:spcBef>
                <a:spcPts val="1200"/>
              </a:spcBef>
              <a:spcAft>
                <a:spcPts val="0"/>
              </a:spcAft>
              <a:buNone/>
            </a:pPr>
            <a:r>
              <a:t/>
            </a:r>
            <a:endParaRPr>
              <a:solidFill>
                <a:schemeClr val="dk1"/>
              </a:solidFill>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8" name="Shape 798"/>
        <p:cNvGrpSpPr/>
        <p:nvPr/>
      </p:nvGrpSpPr>
      <p:grpSpPr>
        <a:xfrm>
          <a:off x="0" y="0"/>
          <a:ext cx="0" cy="0"/>
          <a:chOff x="0" y="0"/>
          <a:chExt cx="0" cy="0"/>
        </a:xfrm>
      </p:grpSpPr>
      <p:sp>
        <p:nvSpPr>
          <p:cNvPr id="799" name="Google Shape;799;g26c420ca3ed_0_4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0" name="Google Shape;800;g26c420ca3ed_0_4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7" name="Shape 807"/>
        <p:cNvGrpSpPr/>
        <p:nvPr/>
      </p:nvGrpSpPr>
      <p:grpSpPr>
        <a:xfrm>
          <a:off x="0" y="0"/>
          <a:ext cx="0" cy="0"/>
          <a:chOff x="0" y="0"/>
          <a:chExt cx="0" cy="0"/>
        </a:xfrm>
      </p:grpSpPr>
      <p:sp>
        <p:nvSpPr>
          <p:cNvPr id="808" name="Google Shape;808;g26c420ca3ed_0_9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9" name="Google Shape;809;g26c420ca3ed_0_9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7" name="Shape 817"/>
        <p:cNvGrpSpPr/>
        <p:nvPr/>
      </p:nvGrpSpPr>
      <p:grpSpPr>
        <a:xfrm>
          <a:off x="0" y="0"/>
          <a:ext cx="0" cy="0"/>
          <a:chOff x="0" y="0"/>
          <a:chExt cx="0" cy="0"/>
        </a:xfrm>
      </p:grpSpPr>
      <p:sp>
        <p:nvSpPr>
          <p:cNvPr id="818" name="Google Shape;818;g26c420ca3ed_0_9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9" name="Google Shape;819;g26c420ca3ed_0_9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4" name="Shape 824"/>
        <p:cNvGrpSpPr/>
        <p:nvPr/>
      </p:nvGrpSpPr>
      <p:grpSpPr>
        <a:xfrm>
          <a:off x="0" y="0"/>
          <a:ext cx="0" cy="0"/>
          <a:chOff x="0" y="0"/>
          <a:chExt cx="0" cy="0"/>
        </a:xfrm>
      </p:grpSpPr>
      <p:sp>
        <p:nvSpPr>
          <p:cNvPr id="825" name="Google Shape;825;g26c420ca3ed_0_7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6" name="Google Shape;826;g26c420ca3ed_0_7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Answer B. </a:t>
            </a:r>
            <a:endParaRPr/>
          </a:p>
          <a:p>
            <a:pPr indent="0" lvl="0" marL="0" rtl="0" algn="l">
              <a:spcBef>
                <a:spcPts val="0"/>
              </a:spcBef>
              <a:spcAft>
                <a:spcPts val="0"/>
              </a:spcAft>
              <a:buNone/>
            </a:pPr>
            <a:r>
              <a:rPr lang="en"/>
              <a:t>The input for working with LLMs is referred to as the prompt and the output from the LLM is referred to as the completion.</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1" name="Shape 831"/>
        <p:cNvGrpSpPr/>
        <p:nvPr/>
      </p:nvGrpSpPr>
      <p:grpSpPr>
        <a:xfrm>
          <a:off x="0" y="0"/>
          <a:ext cx="0" cy="0"/>
          <a:chOff x="0" y="0"/>
          <a:chExt cx="0" cy="0"/>
        </a:xfrm>
      </p:grpSpPr>
      <p:sp>
        <p:nvSpPr>
          <p:cNvPr id="832" name="Google Shape;832;g26c420ca3ed_0_7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3" name="Google Shape;833;g26c420ca3ed_0_7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Answer: D</a:t>
            </a:r>
            <a:endParaRPr/>
          </a:p>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8" name="Shape 838"/>
        <p:cNvGrpSpPr/>
        <p:nvPr/>
      </p:nvGrpSpPr>
      <p:grpSpPr>
        <a:xfrm>
          <a:off x="0" y="0"/>
          <a:ext cx="0" cy="0"/>
          <a:chOff x="0" y="0"/>
          <a:chExt cx="0" cy="0"/>
        </a:xfrm>
      </p:grpSpPr>
      <p:sp>
        <p:nvSpPr>
          <p:cNvPr id="839" name="Google Shape;839;g26c420ca3ed_0_7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0" name="Google Shape;840;g26c420ca3ed_0_7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Answer: C</a:t>
            </a:r>
            <a:endParaRPr/>
          </a:p>
          <a:p>
            <a:pPr indent="0" lvl="0" marL="0" rtl="0" algn="l">
              <a:spcBef>
                <a:spcPts val="0"/>
              </a:spcBef>
              <a:spcAft>
                <a:spcPts val="0"/>
              </a:spcAft>
              <a:buNone/>
            </a:pPr>
            <a:r>
              <a:rPr lang="en"/>
              <a:t>Self-attention is a key component in models like Transformers, where it enables the model to attend to different words in the input sequence to capture their relationships and dependencies.</a:t>
            </a:r>
            <a:endParaRPr/>
          </a:p>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5" name="Shape 845"/>
        <p:cNvGrpSpPr/>
        <p:nvPr/>
      </p:nvGrpSpPr>
      <p:grpSpPr>
        <a:xfrm>
          <a:off x="0" y="0"/>
          <a:ext cx="0" cy="0"/>
          <a:chOff x="0" y="0"/>
          <a:chExt cx="0" cy="0"/>
        </a:xfrm>
      </p:grpSpPr>
      <p:sp>
        <p:nvSpPr>
          <p:cNvPr id="846" name="Google Shape;846;g26c420ca3ed_0_8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7" name="Google Shape;847;g26c420ca3ed_0_8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Answer: </a:t>
            </a:r>
            <a:endParaRPr/>
          </a:p>
          <a:p>
            <a:pPr indent="0" lvl="0" marL="0" rtl="0" algn="l">
              <a:spcBef>
                <a:spcPts val="0"/>
              </a:spcBef>
              <a:spcAft>
                <a:spcPts val="0"/>
              </a:spcAft>
              <a:buNone/>
            </a:pPr>
            <a:r>
              <a:rPr lang="en"/>
              <a:t>A: </a:t>
            </a:r>
            <a:r>
              <a:rPr lang="en" sz="1400">
                <a:solidFill>
                  <a:schemeClr val="dk1"/>
                </a:solidFill>
                <a:latin typeface="Calibri"/>
                <a:ea typeface="Calibri"/>
                <a:cs typeface="Calibri"/>
                <a:sym typeface="Calibri"/>
              </a:rPr>
              <a:t>Selecting a candidate model and potentially pre-training a custom model are important stages in the generative AI model lifecycle.</a:t>
            </a:r>
            <a:endParaRPr sz="1400">
              <a:solidFill>
                <a:schemeClr val="dk1"/>
              </a:solidFill>
              <a:latin typeface="Calibri"/>
              <a:ea typeface="Calibri"/>
              <a:cs typeface="Calibri"/>
              <a:sym typeface="Calibri"/>
            </a:endParaRPr>
          </a:p>
          <a:p>
            <a:pPr indent="0" lvl="0" marL="0" rtl="0" algn="l">
              <a:spcBef>
                <a:spcPts val="0"/>
              </a:spcBef>
              <a:spcAft>
                <a:spcPts val="0"/>
              </a:spcAft>
              <a:buNone/>
            </a:pPr>
            <a:r>
              <a:t/>
            </a:r>
            <a:endParaRPr/>
          </a:p>
          <a:p>
            <a:pPr indent="0" lvl="0" marL="0" rtl="0" algn="l">
              <a:spcBef>
                <a:spcPts val="0"/>
              </a:spcBef>
              <a:spcAft>
                <a:spcPts val="0"/>
              </a:spcAft>
              <a:buNone/>
            </a:pPr>
            <a:r>
              <a:rPr lang="en"/>
              <a:t>B: </a:t>
            </a:r>
            <a:r>
              <a:rPr lang="en" sz="1400">
                <a:solidFill>
                  <a:schemeClr val="dk1"/>
                </a:solidFill>
                <a:latin typeface="Calibri"/>
                <a:ea typeface="Calibri"/>
                <a:cs typeface="Calibri"/>
                <a:sym typeface="Calibri"/>
              </a:rPr>
              <a:t>Once we have a model performing to our needs, we can deploy it into the infrastructure and integrate it with the application.</a:t>
            </a:r>
            <a:endParaRPr sz="1400">
              <a:solidFill>
                <a:schemeClr val="dk1"/>
              </a:solidFill>
              <a:latin typeface="Calibri"/>
              <a:ea typeface="Calibri"/>
              <a:cs typeface="Calibri"/>
              <a:sym typeface="Calibri"/>
            </a:endParaRPr>
          </a:p>
          <a:p>
            <a:pPr indent="0" lvl="0" marL="0" rtl="0" algn="l">
              <a:spcBef>
                <a:spcPts val="0"/>
              </a:spcBef>
              <a:spcAft>
                <a:spcPts val="0"/>
              </a:spcAft>
              <a:buNone/>
            </a:pPr>
            <a:r>
              <a:t/>
            </a:r>
            <a:endParaRPr sz="1400">
              <a:solidFill>
                <a:schemeClr val="dk1"/>
              </a:solidFill>
              <a:latin typeface="Calibri"/>
              <a:ea typeface="Calibri"/>
              <a:cs typeface="Calibri"/>
              <a:sym typeface="Calibri"/>
            </a:endParaRPr>
          </a:p>
          <a:p>
            <a:pPr indent="0" lvl="0" marL="0" rtl="0" algn="l">
              <a:spcBef>
                <a:spcPts val="0"/>
              </a:spcBef>
              <a:spcAft>
                <a:spcPts val="0"/>
              </a:spcAft>
              <a:buNone/>
            </a:pPr>
            <a:r>
              <a:rPr lang="en"/>
              <a:t>C: </a:t>
            </a:r>
            <a:r>
              <a:rPr lang="en" sz="1400">
                <a:solidFill>
                  <a:schemeClr val="dk1"/>
                </a:solidFill>
                <a:latin typeface="Calibri"/>
                <a:ea typeface="Calibri"/>
                <a:cs typeface="Calibri"/>
                <a:sym typeface="Calibri"/>
              </a:rPr>
              <a:t>It is likely we will have to manipulate the model in some way to align it with the specific needs of the project.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E: </a:t>
            </a:r>
            <a:r>
              <a:rPr lang="en" sz="1400">
                <a:solidFill>
                  <a:schemeClr val="dk1"/>
                </a:solidFill>
                <a:latin typeface="Calibri"/>
                <a:ea typeface="Calibri"/>
                <a:cs typeface="Calibri"/>
                <a:sym typeface="Calibri"/>
              </a:rPr>
              <a:t>It is crucial to define the problem being solved and identify relevant datasets instrumental to the project.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hyperlink" Target="https://www.deeplearning.ai/courses/generative-ai-with-llms/" TargetMode="Externa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0.xml"/><Relationship Id="rId3" Type="http://schemas.openxmlformats.org/officeDocument/2006/relationships/hyperlink" Target="https://www.deeplearning.ai/courses/generative-ai-with-llms/" TargetMode="Externa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1.xml"/><Relationship Id="rId3" Type="http://schemas.openxmlformats.org/officeDocument/2006/relationships/hyperlink" Target="https://www.deeplearning.ai/courses/generative-ai-with-llms/" TargetMode="Externa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2.xml"/><Relationship Id="rId3" Type="http://schemas.openxmlformats.org/officeDocument/2006/relationships/hyperlink" Target="https://www.deeplearning.ai/courses/generative-ai-with-llms/" TargetMode="Externa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3.xml"/><Relationship Id="rId3" Type="http://schemas.openxmlformats.org/officeDocument/2006/relationships/hyperlink" Target="https://www.deeplearning.ai/courses/generative-ai-with-llms/" TargetMode="Externa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4.xml"/><Relationship Id="rId3" Type="http://schemas.openxmlformats.org/officeDocument/2006/relationships/hyperlink" Target="https://www.deeplearning.ai/courses/generative-ai-with-llms/" TargetMode="Externa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5.xml"/><Relationship Id="rId3" Type="http://schemas.openxmlformats.org/officeDocument/2006/relationships/hyperlink" Target="https://www.deeplearning.ai/courses/generative-ai-with-llms/" TargetMode="Externa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6.xml"/><Relationship Id="rId3" Type="http://schemas.openxmlformats.org/officeDocument/2006/relationships/hyperlink" Target="https://www.deeplearning.ai/courses/generative-ai-with-llms/" TargetMode="Externa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7.xml"/><Relationship Id="rId3" Type="http://schemas.openxmlformats.org/officeDocument/2006/relationships/hyperlink" Target="https://www.deeplearning.ai/courses/generative-ai-with-llms/" TargetMode="Externa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8.xml"/><Relationship Id="rId3" Type="http://schemas.openxmlformats.org/officeDocument/2006/relationships/hyperlink" Target="https://www.deeplearning.ai/courses/generative-ai-with-llms/" TargetMode="Externa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9.xml"/><Relationship Id="rId3" Type="http://schemas.openxmlformats.org/officeDocument/2006/relationships/hyperlink" Target="https://www.deeplearning.ai/courses/generative-ai-with-llms/"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hyperlink" Target="https://www.deeplearning.ai/courses/generative-ai-with-llms/" TargetMode="Externa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0.xml"/><Relationship Id="rId3" Type="http://schemas.openxmlformats.org/officeDocument/2006/relationships/hyperlink" Target="https://www.deeplearning.ai/courses/generative-ai-with-llms/" TargetMode="Externa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1.xml"/><Relationship Id="rId3" Type="http://schemas.openxmlformats.org/officeDocument/2006/relationships/hyperlink" Target="https://www.deeplearning.ai/courses/generative-ai-with-llms/" TargetMode="Externa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2.xml"/><Relationship Id="rId3" Type="http://schemas.openxmlformats.org/officeDocument/2006/relationships/hyperlink" Target="https://www.deeplearning.ai/courses/generative-ai-with-llms/" TargetMode="Externa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3.xml"/><Relationship Id="rId3" Type="http://schemas.openxmlformats.org/officeDocument/2006/relationships/hyperlink" Target="https://www.deeplearning.ai/courses/generative-ai-with-llms/" TargetMode="Externa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4.xml"/><Relationship Id="rId3" Type="http://schemas.openxmlformats.org/officeDocument/2006/relationships/hyperlink" Target="https://www.deeplearning.ai/courses/generative-ai-with-llms/" TargetMode="Externa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5.xml"/><Relationship Id="rId3" Type="http://schemas.openxmlformats.org/officeDocument/2006/relationships/hyperlink" Target="https://www.deeplearning.ai/courses/generative-ai-with-llms/" TargetMode="Externa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8.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hyperlink" Target="https://www.deeplearning.ai/courses/generative-ai-with-llms/" TargetMode="Externa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png"/><Relationship Id="rId4" Type="http://schemas.openxmlformats.org/officeDocument/2006/relationships/hyperlink" Target="https://medium.com/data-science-365/overview-of-a-neural-networks-learning-process-61690a502fa"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3.png"/><Relationship Id="rId4" Type="http://schemas.openxmlformats.org/officeDocument/2006/relationships/image" Target="../media/image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1.png"/><Relationship Id="rId4" Type="http://schemas.openxmlformats.org/officeDocument/2006/relationships/hyperlink" Target="https://www.researchgate.net/figure/Computation-wise-comparison-of-RNN-LSTM-and-GRU-nodes_fig4_342316332"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6.png"/><Relationship Id="rId4" Type="http://schemas.openxmlformats.org/officeDocument/2006/relationships/hyperlink" Target="https://www.oreilly.com/library/view/applied-natural-language/9781492062561/ch04.html"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8.png"/><Relationship Id="rId4" Type="http://schemas.openxmlformats.org/officeDocument/2006/relationships/image" Target="../media/image12.png"/><Relationship Id="rId5" Type="http://schemas.openxmlformats.org/officeDocument/2006/relationships/hyperlink" Target="https://www.youtube.com/watch?v=OxCpWwDCDFQ"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10.png"/><Relationship Id="rId4" Type="http://schemas.openxmlformats.org/officeDocument/2006/relationships/image" Target="../media/image13.png"/><Relationship Id="rId5" Type="http://schemas.openxmlformats.org/officeDocument/2006/relationships/hyperlink" Target="https://www.youtube.com/watch?v=qaWMOYf4ri8&amp;t=2333s"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15.png"/><Relationship Id="rId4" Type="http://schemas.openxmlformats.org/officeDocument/2006/relationships/image" Target="../media/image17.png"/><Relationship Id="rId5" Type="http://schemas.openxmlformats.org/officeDocument/2006/relationships/image" Target="../media/image16.png"/><Relationship Id="rId6" Type="http://schemas.openxmlformats.org/officeDocument/2006/relationships/hyperlink" Target="https://www.youtube.com/watch?v=OxCpWwDCDFQ"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23.png"/><Relationship Id="rId4" Type="http://schemas.openxmlformats.org/officeDocument/2006/relationships/image" Target="../media/image14.png"/><Relationship Id="rId5" Type="http://schemas.openxmlformats.org/officeDocument/2006/relationships/hyperlink" Target="https://www.youtube.com/watch?v=OxCpWwDCDFQ"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18.png"/><Relationship Id="rId4" Type="http://schemas.openxmlformats.org/officeDocument/2006/relationships/hyperlink" Target="https://www.youtube.com/watch?v=OxCpWwDCDFQ"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19.png"/><Relationship Id="rId4" Type="http://schemas.openxmlformats.org/officeDocument/2006/relationships/hyperlink" Target="https://www.youtube.com/watch?v=OxCpWwDCDFQ"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20.png"/><Relationship Id="rId4" Type="http://schemas.openxmlformats.org/officeDocument/2006/relationships/image" Target="../media/image21.png"/><Relationship Id="rId5" Type="http://schemas.openxmlformats.org/officeDocument/2006/relationships/hyperlink" Target="https://www.youtube.com/watch?v=UPtG_38Oq8o"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22.png"/><Relationship Id="rId4" Type="http://schemas.openxmlformats.org/officeDocument/2006/relationships/hyperlink" Target="https://www.youtube.com/watch?v=UPtG_38Oq8o"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24.png"/><Relationship Id="rId4" Type="http://schemas.openxmlformats.org/officeDocument/2006/relationships/image" Target="../media/image26.png"/><Relationship Id="rId5" Type="http://schemas.openxmlformats.org/officeDocument/2006/relationships/hyperlink" Target="https://www.youtube.com/watch?v=UPtG_38Oq8o"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25.png"/><Relationship Id="rId4" Type="http://schemas.openxmlformats.org/officeDocument/2006/relationships/hyperlink" Target="https://www.youtube.com/watch?v=OxCpWwDCDFQ&amp;t=1s"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41.png"/><Relationship Id="rId4" Type="http://schemas.openxmlformats.org/officeDocument/2006/relationships/hyperlink" Target="https://www.youtube.com/watch?v=OxCpWwDCDFQ&amp;t=1s"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46.png"/><Relationship Id="rId4" Type="http://schemas.openxmlformats.org/officeDocument/2006/relationships/hyperlink" Target="https://www.youtube.com/watch?v=OxCpWwDCDFQ&amp;t=1s"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hyperlink" Target="https://www.linkedin.com/in/vikrampsingh/" TargetMode="External"/><Relationship Id="rId4" Type="http://schemas.openxmlformats.org/officeDocument/2006/relationships/hyperlink" Target="https://www.linkedin.com/in/vikrampsingh/" TargetMode="External"/><Relationship Id="rId5" Type="http://schemas.openxmlformats.org/officeDocument/2006/relationships/hyperlink" Target="https://www.zestifai.com" TargetMode="External"/><Relationship Id="rId6" Type="http://schemas.openxmlformats.org/officeDocument/2006/relationships/hyperlink" Target="https://www.zestifai.com"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30.png"/><Relationship Id="rId4" Type="http://schemas.openxmlformats.org/officeDocument/2006/relationships/hyperlink" Target="https://www.youtube.com/watch?v=OxCpWwDCDFQ&amp;t=1s"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28.png"/><Relationship Id="rId4" Type="http://schemas.openxmlformats.org/officeDocument/2006/relationships/image" Target="../media/image27.png"/><Relationship Id="rId5" Type="http://schemas.openxmlformats.org/officeDocument/2006/relationships/hyperlink" Target="https://www.youtube.com/watch?v=OxCpWwDCDFQ&amp;t=1s"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2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31.png"/><Relationship Id="rId4" Type="http://schemas.openxmlformats.org/officeDocument/2006/relationships/hyperlink" Target="https://www.youtube.com/watch?v=qaWMOYf4ri8&amp;t=2337s"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35.png"/><Relationship Id="rId4" Type="http://schemas.openxmlformats.org/officeDocument/2006/relationships/hyperlink" Target="https://www.coursera.org/learn/transformer-models-and-bert-modelb"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32.png"/><Relationship Id="rId4" Type="http://schemas.openxmlformats.org/officeDocument/2006/relationships/hyperlink" Target="https://www.coursera.org/learn/transformer-models-and-bert-modelb"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33.png"/><Relationship Id="rId4" Type="http://schemas.openxmlformats.org/officeDocument/2006/relationships/hyperlink" Target="https://www.coursera.org/learn/transformer-models-and-bert-modelb"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34.png"/><Relationship Id="rId4" Type="http://schemas.openxmlformats.org/officeDocument/2006/relationships/hyperlink" Target="https://www.coursera.org/learn/transformer-models-and-bert-modelb" TargetMode="Externa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37.png"/><Relationship Id="rId4" Type="http://schemas.openxmlformats.org/officeDocument/2006/relationships/hyperlink" Target="https://www.coursera.org/learn/transformer-models-and-bert-modelb"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37.png"/><Relationship Id="rId4" Type="http://schemas.openxmlformats.org/officeDocument/2006/relationships/hyperlink" Target="https://www.coursera.org/learn/transformer-models-and-bert-modelb"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42.png"/><Relationship Id="rId4" Type="http://schemas.openxmlformats.org/officeDocument/2006/relationships/hyperlink" Target="https://www.coursera.org/learn/transformer-models-and-bert-modelb"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39.png"/><Relationship Id="rId4" Type="http://schemas.openxmlformats.org/officeDocument/2006/relationships/hyperlink" Target="https://www.coursera.org/learn/transformer-models-and-bert-modelb" TargetMode="Externa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45.png"/><Relationship Id="rId4" Type="http://schemas.openxmlformats.org/officeDocument/2006/relationships/hyperlink" Target="https://www.coursera.org/learn/transformer-models-and-bert-modelb" TargetMode="Externa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40.png"/><Relationship Id="rId4" Type="http://schemas.openxmlformats.org/officeDocument/2006/relationships/image" Target="../media/image44.png"/><Relationship Id="rId5" Type="http://schemas.openxmlformats.org/officeDocument/2006/relationships/image" Target="../media/image36.png"/><Relationship Id="rId6" Type="http://schemas.openxmlformats.org/officeDocument/2006/relationships/image" Target="../media/image38.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51.png"/><Relationship Id="rId4" Type="http://schemas.openxmlformats.org/officeDocument/2006/relationships/hyperlink" Target="https://www.youtube.com/watch?v=qaWMOYf4ri8&amp;t=2337s" TargetMode="Externa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48.png"/><Relationship Id="rId4" Type="http://schemas.openxmlformats.org/officeDocument/2006/relationships/image" Target="../media/image43.png"/><Relationship Id="rId5" Type="http://schemas.openxmlformats.org/officeDocument/2006/relationships/hyperlink" Target="https://www.youtube.com/watch?v=qaWMOYf4ri8&amp;t=2337s" TargetMode="Externa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47.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49.png"/><Relationship Id="rId4" Type="http://schemas.openxmlformats.org/officeDocument/2006/relationships/hyperlink" Target="https://www.deeplearning.ai/courses/generative-ai-with-llms/"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hyperlink" Target="https://www.deeplearning.ai/courses/generative-ai-with-llms/" TargetMode="External"/><Relationship Id="rId4" Type="http://schemas.openxmlformats.org/officeDocument/2006/relationships/hyperlink" Target="https://www.coursera.org/learn/transformer-models-and-bert-modelb" TargetMode="External"/><Relationship Id="rId9" Type="http://schemas.openxmlformats.org/officeDocument/2006/relationships/hyperlink" Target="https://arxiv.org/abs/2402.17764" TargetMode="External"/><Relationship Id="rId5" Type="http://schemas.openxmlformats.org/officeDocument/2006/relationships/hyperlink" Target="https://www.coursera.org/projects/finetuning-large-language-models-project" TargetMode="External"/><Relationship Id="rId6" Type="http://schemas.openxmlformats.org/officeDocument/2006/relationships/hyperlink" Target="https://www.youtube.com/@SerranoAcademy" TargetMode="External"/><Relationship Id="rId7" Type="http://schemas.openxmlformats.org/officeDocument/2006/relationships/hyperlink" Target="https://arxiv.org/abs/1706.03762" TargetMode="External"/><Relationship Id="rId8" Type="http://schemas.openxmlformats.org/officeDocument/2006/relationships/hyperlink" Target="https://arxiv.org/abs/2106.09685" TargetMode="Externa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50.png"/><Relationship Id="rId4" Type="http://schemas.openxmlformats.org/officeDocument/2006/relationships/hyperlink" Target="https://www.deeplearning.ai/courses/generative-ai-with-llms/" TargetMode="Externa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image" Target="../media/image54.png"/><Relationship Id="rId4" Type="http://schemas.openxmlformats.org/officeDocument/2006/relationships/hyperlink" Target="https://www.deeplearning.ai/courses/generative-ai-with-llms/" TargetMode="Externa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image" Target="../media/image52.png"/><Relationship Id="rId4" Type="http://schemas.openxmlformats.org/officeDocument/2006/relationships/hyperlink" Target="https://www.deeplearning.ai/courses/generative-ai-with-llms/" TargetMode="Externa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 Id="rId3" Type="http://schemas.openxmlformats.org/officeDocument/2006/relationships/image" Target="../media/image53.png"/><Relationship Id="rId4" Type="http://schemas.openxmlformats.org/officeDocument/2006/relationships/hyperlink" Target="https://www.deeplearning.ai/courses/generative-ai-with-llms/" TargetMode="Externa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 Id="rId3" Type="http://schemas.openxmlformats.org/officeDocument/2006/relationships/image" Target="../media/image66.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 Id="rId3" Type="http://schemas.openxmlformats.org/officeDocument/2006/relationships/image" Target="../media/image55.png"/><Relationship Id="rId4" Type="http://schemas.openxmlformats.org/officeDocument/2006/relationships/hyperlink" Target="https://www.deeplearning.ai/courses/generative-ai-with-llms/" TargetMode="Externa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 Id="rId3" Type="http://schemas.openxmlformats.org/officeDocument/2006/relationships/image" Target="../media/image56.png"/><Relationship Id="rId4" Type="http://schemas.openxmlformats.org/officeDocument/2006/relationships/hyperlink" Target="https://www.deeplearning.ai/courses/generative-ai-with-llms/" TargetMode="Externa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 Id="rId3" Type="http://schemas.openxmlformats.org/officeDocument/2006/relationships/image" Target="../media/image57.png"/><Relationship Id="rId4" Type="http://schemas.openxmlformats.org/officeDocument/2006/relationships/hyperlink" Target="https://www.deeplearning.ai/courses/generative-ai-with-llms/" TargetMode="Externa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xml"/><Relationship Id="rId3" Type="http://schemas.openxmlformats.org/officeDocument/2006/relationships/image" Target="../media/image67.png"/><Relationship Id="rId4" Type="http://schemas.openxmlformats.org/officeDocument/2006/relationships/hyperlink" Target="https://www.coursera.org/projects/finetuning-large-language-models-project" TargetMode="Externa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hyperlink" Target="https://www.deeplearning.ai/courses/generative-ai-with-llms/" TargetMode="Externa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4.xml"/><Relationship Id="rId3" Type="http://schemas.openxmlformats.org/officeDocument/2006/relationships/image" Target="../media/image58.png"/><Relationship Id="rId4" Type="http://schemas.openxmlformats.org/officeDocument/2006/relationships/hyperlink" Target="https://towardsdatascience.com/understanding-lora-low-rank-adaptation-for-finetuning-large-models-936bce1a07c6" TargetMode="Externa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5.xml"/><Relationship Id="rId3" Type="http://schemas.openxmlformats.org/officeDocument/2006/relationships/hyperlink" Target="https://towardsdatascience.com/understanding-lora-low-rank-adaptation-for-finetuning-large-models-936bce1a07c6" TargetMode="Externa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6.xml"/><Relationship Id="rId3" Type="http://schemas.openxmlformats.org/officeDocument/2006/relationships/image" Target="../media/image59.png"/><Relationship Id="rId4" Type="http://schemas.openxmlformats.org/officeDocument/2006/relationships/hyperlink" Target="https://towardsdatascience.com/understanding-lora-low-rank-adaptation-for-finetuning-large-models-936bce1a07c6" TargetMode="Externa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8.xml"/><Relationship Id="rId3" Type="http://schemas.openxmlformats.org/officeDocument/2006/relationships/image" Target="../media/image64.png"/><Relationship Id="rId4" Type="http://schemas.openxmlformats.org/officeDocument/2006/relationships/hyperlink" Target="https://gradientflow.substack.com/p/best-practices-in-retrieval-augmented" TargetMode="Externa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9.xml"/><Relationship Id="rId3" Type="http://schemas.openxmlformats.org/officeDocument/2006/relationships/image" Target="../media/image60.png"/><Relationship Id="rId4" Type="http://schemas.openxmlformats.org/officeDocument/2006/relationships/hyperlink" Target="https://www.deeplearning.ai/courses/generative-ai-with-llms/"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hyperlink" Target="https://www.deeplearning.ai/courses/generative-ai-with-llms/" TargetMode="Externa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1.xml"/><Relationship Id="rId3" Type="http://schemas.openxmlformats.org/officeDocument/2006/relationships/image" Target="../media/image61.png"/><Relationship Id="rId4" Type="http://schemas.openxmlformats.org/officeDocument/2006/relationships/hyperlink" Target="https://arxiv.org/abs/2402.17764" TargetMode="Externa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3.xml"/><Relationship Id="rId3" Type="http://schemas.openxmlformats.org/officeDocument/2006/relationships/image" Target="../media/image62.png"/><Relationship Id="rId4" Type="http://schemas.openxmlformats.org/officeDocument/2006/relationships/hyperlink" Target="https://arxiv.org/abs/2403.10131" TargetMode="Externa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4.xml"/><Relationship Id="rId3" Type="http://schemas.openxmlformats.org/officeDocument/2006/relationships/image" Target="../media/image65.png"/><Relationship Id="rId4" Type="http://schemas.openxmlformats.org/officeDocument/2006/relationships/image" Target="../media/image63.png"/><Relationship Id="rId5" Type="http://schemas.openxmlformats.org/officeDocument/2006/relationships/hyperlink" Target="https://developer.nvidia.com/project-gr00t" TargetMode="Externa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5.xml"/><Relationship Id="rId3" Type="http://schemas.openxmlformats.org/officeDocument/2006/relationships/hyperlink" Target="https://www.deeplearning.ai/courses/generative-ai-with-llms/" TargetMode="Externa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6.xml"/><Relationship Id="rId3" Type="http://schemas.openxmlformats.org/officeDocument/2006/relationships/hyperlink" Target="https://www.deeplearning.ai/courses/generative-ai-with-llms/" TargetMode="Externa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7.xml"/><Relationship Id="rId3" Type="http://schemas.openxmlformats.org/officeDocument/2006/relationships/hyperlink" Target="https://www.deeplearning.ai/courses/generative-ai-with-llms/" TargetMode="Externa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8.xml"/><Relationship Id="rId3" Type="http://schemas.openxmlformats.org/officeDocument/2006/relationships/hyperlink" Target="https://www.deeplearning.ai/courses/generative-ai-with-llms/" TargetMode="Externa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9.xml"/><Relationship Id="rId3" Type="http://schemas.openxmlformats.org/officeDocument/2006/relationships/hyperlink" Target="https://www.deeplearning.ai/courses/generative-ai-with-llms/"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Generative AI</a:t>
            </a:r>
            <a:endParaRPr/>
          </a:p>
          <a:p>
            <a:pPr indent="0" lvl="0" marL="0" rtl="0" algn="ctr">
              <a:spcBef>
                <a:spcPts val="0"/>
              </a:spcBef>
              <a:spcAft>
                <a:spcPts val="0"/>
              </a:spcAft>
              <a:buNone/>
            </a:pPr>
            <a:r>
              <a:rPr lang="en" sz="2400"/>
              <a:t>with </a:t>
            </a:r>
            <a:r>
              <a:rPr lang="en" sz="2400"/>
              <a:t>Large Language Models (LLMs)</a:t>
            </a:r>
            <a:endParaRPr sz="2400"/>
          </a:p>
        </p:txBody>
      </p:sp>
      <p:sp>
        <p:nvSpPr>
          <p:cNvPr id="55" name="Google Shape;55;p13"/>
          <p:cNvSpPr txBox="1"/>
          <p:nvPr>
            <p:ph idx="1" type="subTitle"/>
          </p:nvPr>
        </p:nvSpPr>
        <p:spPr>
          <a:xfrm>
            <a:off x="311700" y="3854050"/>
            <a:ext cx="8520600" cy="792600"/>
          </a:xfrm>
          <a:prstGeom prst="rect">
            <a:avLst/>
          </a:prstGeom>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400"/>
              <a:t>Organized by</a:t>
            </a:r>
            <a:endParaRPr sz="1400"/>
          </a:p>
          <a:p>
            <a:pPr indent="0" lvl="0" marL="0" rtl="0" algn="ctr">
              <a:spcBef>
                <a:spcPts val="0"/>
              </a:spcBef>
              <a:spcAft>
                <a:spcPts val="0"/>
              </a:spcAft>
              <a:buNone/>
            </a:pPr>
            <a:r>
              <a:rPr lang="en" sz="1400"/>
              <a:t>Department of Mathematics, CEG, Anna University</a:t>
            </a:r>
            <a:endParaRPr sz="1400"/>
          </a:p>
          <a:p>
            <a:pPr indent="0" lvl="0" marL="0" rtl="0" algn="ctr">
              <a:spcBef>
                <a:spcPts val="0"/>
              </a:spcBef>
              <a:spcAft>
                <a:spcPts val="0"/>
              </a:spcAft>
              <a:buNone/>
            </a:pPr>
            <a:r>
              <a:t/>
            </a:r>
            <a:endParaRPr sz="14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22"/>
          <p:cNvSpPr txBox="1"/>
          <p:nvPr>
            <p:ph idx="1" type="body"/>
          </p:nvPr>
        </p:nvSpPr>
        <p:spPr>
          <a:xfrm>
            <a:off x="311700" y="304100"/>
            <a:ext cx="8520600" cy="3891600"/>
          </a:xfrm>
          <a:prstGeom prst="rect">
            <a:avLst/>
          </a:prstGeom>
        </p:spPr>
        <p:txBody>
          <a:bodyPr anchorCtr="0" anchor="t" bIns="91425" lIns="91425" spcFirstLastPara="1" rIns="91425" wrap="square" tIns="91425">
            <a:normAutofit fontScale="70000" lnSpcReduction="20000"/>
          </a:bodyPr>
          <a:lstStyle/>
          <a:p>
            <a:pPr indent="0" lvl="0" marL="0" rtl="0" algn="l">
              <a:spcBef>
                <a:spcPts val="0"/>
              </a:spcBef>
              <a:spcAft>
                <a:spcPts val="0"/>
              </a:spcAft>
              <a:buNone/>
            </a:pPr>
            <a:r>
              <a:rPr b="1" lang="en" sz="2050">
                <a:solidFill>
                  <a:schemeClr val="dk1"/>
                </a:solidFill>
                <a:latin typeface="Calibri"/>
                <a:ea typeface="Calibri"/>
                <a:cs typeface="Calibri"/>
                <a:sym typeface="Calibri"/>
              </a:rPr>
              <a:t>Question 3: What are foundation models in Generative AI? </a:t>
            </a:r>
            <a:endParaRPr b="1" sz="2050">
              <a:solidFill>
                <a:schemeClr val="dk1"/>
              </a:solidFill>
              <a:latin typeface="Calibri"/>
              <a:ea typeface="Calibri"/>
              <a:cs typeface="Calibri"/>
              <a:sym typeface="Calibri"/>
            </a:endParaRPr>
          </a:p>
          <a:p>
            <a:pPr indent="-319722" lvl="0" marL="457200" rtl="0" algn="l">
              <a:spcBef>
                <a:spcPts val="1200"/>
              </a:spcBef>
              <a:spcAft>
                <a:spcPts val="0"/>
              </a:spcAft>
              <a:buClr>
                <a:schemeClr val="dk1"/>
              </a:buClr>
              <a:buSzPct val="100000"/>
              <a:buFont typeface="Calibri"/>
              <a:buAutoNum type="alphaUcPeriod"/>
            </a:pPr>
            <a:r>
              <a:rPr lang="en" sz="2050">
                <a:solidFill>
                  <a:schemeClr val="dk1"/>
                </a:solidFill>
                <a:latin typeface="Calibri"/>
                <a:ea typeface="Calibri"/>
                <a:cs typeface="Calibri"/>
                <a:sym typeface="Calibri"/>
              </a:rPr>
              <a:t>A foundation model is a small AI model pretrained on a small quantity of data that was "designed to be adapted” (or fine-tuned) to a wide range of downstream tasks, such as sentiment analysis, image captioning, and object recognition.</a:t>
            </a:r>
            <a:endParaRPr sz="2050">
              <a:solidFill>
                <a:schemeClr val="dk1"/>
              </a:solidFill>
              <a:latin typeface="Calibri"/>
              <a:ea typeface="Calibri"/>
              <a:cs typeface="Calibri"/>
              <a:sym typeface="Calibri"/>
            </a:endParaRPr>
          </a:p>
          <a:p>
            <a:pPr indent="-319722" lvl="0" marL="457200" rtl="0" algn="l">
              <a:spcBef>
                <a:spcPts val="0"/>
              </a:spcBef>
              <a:spcAft>
                <a:spcPts val="0"/>
              </a:spcAft>
              <a:buClr>
                <a:schemeClr val="dk1"/>
              </a:buClr>
              <a:buSzPct val="100000"/>
              <a:buFont typeface="Calibri"/>
              <a:buAutoNum type="alphaUcPeriod"/>
            </a:pPr>
            <a:r>
              <a:rPr lang="en" sz="2050">
                <a:solidFill>
                  <a:schemeClr val="dk1"/>
                </a:solidFill>
                <a:latin typeface="Calibri"/>
                <a:ea typeface="Calibri"/>
                <a:cs typeface="Calibri"/>
                <a:sym typeface="Calibri"/>
              </a:rPr>
              <a:t>A foundation model is a large AI model both post and pre-trained on a vast quantity of data that was "designed to be adapted” (or fine-tuned) to a wide range of downstream tasks, such as sentiment analysis, image captioning, and object recognition.</a:t>
            </a:r>
            <a:endParaRPr sz="2050">
              <a:solidFill>
                <a:schemeClr val="dk1"/>
              </a:solidFill>
              <a:latin typeface="Calibri"/>
              <a:ea typeface="Calibri"/>
              <a:cs typeface="Calibri"/>
              <a:sym typeface="Calibri"/>
            </a:endParaRPr>
          </a:p>
          <a:p>
            <a:pPr indent="-319722" lvl="0" marL="457200" rtl="0" algn="l">
              <a:spcBef>
                <a:spcPts val="0"/>
              </a:spcBef>
              <a:spcAft>
                <a:spcPts val="0"/>
              </a:spcAft>
              <a:buClr>
                <a:schemeClr val="dk1"/>
              </a:buClr>
              <a:buSzPct val="100000"/>
              <a:buFont typeface="Calibri"/>
              <a:buAutoNum type="alphaUcPeriod"/>
            </a:pPr>
            <a:r>
              <a:rPr lang="en" sz="2050">
                <a:solidFill>
                  <a:schemeClr val="dk1"/>
                </a:solidFill>
                <a:latin typeface="Calibri"/>
                <a:ea typeface="Calibri"/>
                <a:cs typeface="Calibri"/>
                <a:sym typeface="Calibri"/>
              </a:rPr>
              <a:t>A foundation model is a large AI model post-trained on a vast quantity of data that was "designed to be adapted” (or fine-tuned) to a wide range of downstream tasks, such as sentiment analysis, image captioning, and object recognition.</a:t>
            </a:r>
            <a:endParaRPr sz="2050">
              <a:solidFill>
                <a:schemeClr val="dk1"/>
              </a:solidFill>
              <a:latin typeface="Calibri"/>
              <a:ea typeface="Calibri"/>
              <a:cs typeface="Calibri"/>
              <a:sym typeface="Calibri"/>
            </a:endParaRPr>
          </a:p>
          <a:p>
            <a:pPr indent="-319722" lvl="0" marL="457200" rtl="0" algn="l">
              <a:spcBef>
                <a:spcPts val="0"/>
              </a:spcBef>
              <a:spcAft>
                <a:spcPts val="0"/>
              </a:spcAft>
              <a:buClr>
                <a:schemeClr val="dk1"/>
              </a:buClr>
              <a:buSzPct val="100000"/>
              <a:buFont typeface="Calibri"/>
              <a:buAutoNum type="alphaUcPeriod"/>
            </a:pPr>
            <a:r>
              <a:rPr lang="en" sz="2050">
                <a:solidFill>
                  <a:schemeClr val="dk1"/>
                </a:solidFill>
                <a:latin typeface="Calibri"/>
                <a:ea typeface="Calibri"/>
                <a:cs typeface="Calibri"/>
                <a:sym typeface="Calibri"/>
              </a:rPr>
              <a:t>A foundation model is a large AI model pretrained on a vast quantity of data that was "designed to be adapted” (or fine-tuned) to a wide range of upstream tasks, such as sentiment analysis, image captioning, and object recognition.</a:t>
            </a:r>
            <a:endParaRPr sz="2050">
              <a:solidFill>
                <a:schemeClr val="dk1"/>
              </a:solidFill>
              <a:latin typeface="Calibri"/>
              <a:ea typeface="Calibri"/>
              <a:cs typeface="Calibri"/>
              <a:sym typeface="Calibri"/>
            </a:endParaRPr>
          </a:p>
          <a:p>
            <a:pPr indent="-319722" lvl="0" marL="457200" rtl="0" algn="l">
              <a:spcBef>
                <a:spcPts val="0"/>
              </a:spcBef>
              <a:spcAft>
                <a:spcPts val="0"/>
              </a:spcAft>
              <a:buClr>
                <a:schemeClr val="dk1"/>
              </a:buClr>
              <a:buSzPct val="100000"/>
              <a:buFont typeface="Calibri"/>
              <a:buAutoNum type="alphaUcPeriod"/>
            </a:pPr>
            <a:r>
              <a:rPr lang="en" sz="2050">
                <a:solidFill>
                  <a:schemeClr val="dk1"/>
                </a:solidFill>
                <a:latin typeface="Calibri"/>
                <a:ea typeface="Calibri"/>
                <a:cs typeface="Calibri"/>
                <a:sym typeface="Calibri"/>
              </a:rPr>
              <a:t>A foundation model is a large AI model pretrained on a vast quantity of data that was "designed to be adapted” (or fine-tuned) to a wide range of downstream tasks, such as sentiment analysis, image captioning, and object recognition.</a:t>
            </a:r>
            <a:endParaRPr>
              <a:solidFill>
                <a:schemeClr val="dk1"/>
              </a:solidFill>
            </a:endParaRPr>
          </a:p>
        </p:txBody>
      </p:sp>
      <p:sp>
        <p:nvSpPr>
          <p:cNvPr id="116" name="Google Shape;116;p22"/>
          <p:cNvSpPr txBox="1"/>
          <p:nvPr>
            <p:ph idx="12" type="sldNum"/>
          </p:nvPr>
        </p:nvSpPr>
        <p:spPr>
          <a:xfrm>
            <a:off x="8595300" y="4779401"/>
            <a:ext cx="548700" cy="3483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en">
                <a:latin typeface="Calibri"/>
                <a:ea typeface="Calibri"/>
                <a:cs typeface="Calibri"/>
                <a:sym typeface="Calibri"/>
              </a:rPr>
              <a:t>‹#›</a:t>
            </a:fld>
            <a:endParaRPr>
              <a:latin typeface="Calibri"/>
              <a:ea typeface="Calibri"/>
              <a:cs typeface="Calibri"/>
              <a:sym typeface="Calibri"/>
            </a:endParaRPr>
          </a:p>
        </p:txBody>
      </p:sp>
      <p:sp>
        <p:nvSpPr>
          <p:cNvPr id="117" name="Google Shape;117;p22"/>
          <p:cNvSpPr txBox="1"/>
          <p:nvPr/>
        </p:nvSpPr>
        <p:spPr>
          <a:xfrm>
            <a:off x="311700" y="4260600"/>
            <a:ext cx="8520600" cy="29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2"/>
                </a:solidFill>
                <a:latin typeface="Calibri"/>
                <a:ea typeface="Calibri"/>
                <a:cs typeface="Calibri"/>
                <a:sym typeface="Calibri"/>
              </a:rPr>
              <a:t>Refer: </a:t>
            </a:r>
            <a:r>
              <a:rPr lang="en" sz="1000">
                <a:solidFill>
                  <a:schemeClr val="dk1"/>
                </a:solidFill>
                <a:latin typeface="Calibri"/>
                <a:ea typeface="Calibri"/>
                <a:cs typeface="Calibri"/>
                <a:sym typeface="Calibri"/>
              </a:rPr>
              <a:t>Generative AI with LLMs Course by DeepLearning.AI: </a:t>
            </a:r>
            <a:r>
              <a:rPr lang="en" sz="1000" u="sng">
                <a:solidFill>
                  <a:schemeClr val="accent5"/>
                </a:solidFill>
                <a:latin typeface="Calibri"/>
                <a:ea typeface="Calibri"/>
                <a:cs typeface="Calibri"/>
                <a:sym typeface="Calibri"/>
                <a:hlinkClick r:id="rId3">
                  <a:extLst>
                    <a:ext uri="{A12FA001-AC4F-418D-AE19-62706E023703}">
                      <ahyp:hlinkClr val="tx"/>
                    </a:ext>
                  </a:extLst>
                </a:hlinkClick>
              </a:rPr>
              <a:t>https://www.deeplearning.ai/courses/generative-ai-with-llms/</a:t>
            </a:r>
            <a:endParaRPr sz="1000">
              <a:solidFill>
                <a:schemeClr val="dk1"/>
              </a:solidFill>
              <a:latin typeface="Calibri"/>
              <a:ea typeface="Calibri"/>
              <a:cs typeface="Calibri"/>
              <a:sym typeface="Calibri"/>
            </a:endParaRPr>
          </a:p>
          <a:p>
            <a:pPr indent="0" lvl="0" marL="0" rtl="0" algn="l">
              <a:spcBef>
                <a:spcPts val="0"/>
              </a:spcBef>
              <a:spcAft>
                <a:spcPts val="0"/>
              </a:spcAft>
              <a:buNone/>
            </a:pPr>
            <a:r>
              <a:t/>
            </a:r>
            <a:endParaRPr sz="1800">
              <a:solidFill>
                <a:schemeClr val="dk2"/>
              </a:solidFill>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5" name="Shape 855"/>
        <p:cNvGrpSpPr/>
        <p:nvPr/>
      </p:nvGrpSpPr>
      <p:grpSpPr>
        <a:xfrm>
          <a:off x="0" y="0"/>
          <a:ext cx="0" cy="0"/>
          <a:chOff x="0" y="0"/>
          <a:chExt cx="0" cy="0"/>
        </a:xfrm>
      </p:grpSpPr>
      <p:sp>
        <p:nvSpPr>
          <p:cNvPr id="856" name="Google Shape;856;p112"/>
          <p:cNvSpPr txBox="1"/>
          <p:nvPr>
            <p:ph idx="1" type="body"/>
          </p:nvPr>
        </p:nvSpPr>
        <p:spPr>
          <a:xfrm>
            <a:off x="311700" y="304100"/>
            <a:ext cx="8520600" cy="3891600"/>
          </a:xfrm>
          <a:prstGeom prst="rect">
            <a:avLst/>
          </a:prstGeom>
        </p:spPr>
        <p:txBody>
          <a:bodyPr anchorCtr="0" anchor="t" bIns="91425" lIns="91425" spcFirstLastPara="1" rIns="91425" wrap="square" tIns="91425">
            <a:normAutofit/>
          </a:bodyPr>
          <a:lstStyle/>
          <a:p>
            <a:pPr indent="0" lvl="0" marL="0" rtl="0" algn="l">
              <a:spcBef>
                <a:spcPts val="1200"/>
              </a:spcBef>
              <a:spcAft>
                <a:spcPts val="0"/>
              </a:spcAft>
              <a:buNone/>
            </a:pPr>
            <a:r>
              <a:rPr b="1" lang="en" sz="1400">
                <a:solidFill>
                  <a:schemeClr val="dk1"/>
                </a:solidFill>
                <a:latin typeface="Calibri"/>
                <a:ea typeface="Calibri"/>
                <a:cs typeface="Calibri"/>
                <a:sym typeface="Calibri"/>
              </a:rPr>
              <a:t>Question 5: "RNNs are better than Transformers for generative AI Tasks." Is this true or false?</a:t>
            </a:r>
            <a:endParaRPr b="1" sz="1400">
              <a:solidFill>
                <a:schemeClr val="dk1"/>
              </a:solidFill>
              <a:latin typeface="Calibri"/>
              <a:ea typeface="Calibri"/>
              <a:cs typeface="Calibri"/>
              <a:sym typeface="Calibri"/>
            </a:endParaRPr>
          </a:p>
          <a:p>
            <a:pPr indent="-317500" lvl="0" marL="457200" rtl="0" algn="l">
              <a:spcBef>
                <a:spcPts val="1200"/>
              </a:spcBef>
              <a:spcAft>
                <a:spcPts val="0"/>
              </a:spcAft>
              <a:buSzPts val="1400"/>
              <a:buFont typeface="Calibri"/>
              <a:buAutoNum type="alphaUcPeriod"/>
            </a:pPr>
            <a:r>
              <a:rPr lang="en" sz="1400">
                <a:solidFill>
                  <a:schemeClr val="dk1"/>
                </a:solidFill>
                <a:latin typeface="Calibri"/>
                <a:ea typeface="Calibri"/>
                <a:cs typeface="Calibri"/>
                <a:sym typeface="Calibri"/>
              </a:rPr>
              <a:t>True</a:t>
            </a:r>
            <a:endParaRPr sz="1400">
              <a:solidFill>
                <a:schemeClr val="dk1"/>
              </a:solidFill>
              <a:latin typeface="Calibri"/>
              <a:ea typeface="Calibri"/>
              <a:cs typeface="Calibri"/>
              <a:sym typeface="Calibri"/>
            </a:endParaRPr>
          </a:p>
          <a:p>
            <a:pPr indent="-317500" lvl="0" marL="457200" rtl="0" algn="l">
              <a:spcBef>
                <a:spcPts val="0"/>
              </a:spcBef>
              <a:spcAft>
                <a:spcPts val="0"/>
              </a:spcAft>
              <a:buSzPts val="1400"/>
              <a:buFont typeface="Calibri"/>
              <a:buAutoNum type="alphaUcPeriod"/>
            </a:pPr>
            <a:r>
              <a:rPr lang="en" sz="1400">
                <a:solidFill>
                  <a:schemeClr val="dk1"/>
                </a:solidFill>
                <a:latin typeface="Calibri"/>
                <a:ea typeface="Calibri"/>
                <a:cs typeface="Calibri"/>
                <a:sym typeface="Calibri"/>
              </a:rPr>
              <a:t>False</a:t>
            </a:r>
            <a:endParaRPr sz="1400">
              <a:solidFill>
                <a:schemeClr val="dk1"/>
              </a:solidFill>
              <a:latin typeface="Calibri"/>
              <a:ea typeface="Calibri"/>
              <a:cs typeface="Calibri"/>
              <a:sym typeface="Calibri"/>
            </a:endParaRPr>
          </a:p>
          <a:p>
            <a:pPr indent="0" lvl="0" marL="0" rtl="0" algn="l">
              <a:spcBef>
                <a:spcPts val="1200"/>
              </a:spcBef>
              <a:spcAft>
                <a:spcPts val="1200"/>
              </a:spcAft>
              <a:buNone/>
            </a:pPr>
            <a:r>
              <a:t/>
            </a:r>
            <a:endParaRPr b="1" sz="1400">
              <a:solidFill>
                <a:schemeClr val="dk1"/>
              </a:solidFill>
              <a:latin typeface="Calibri"/>
              <a:ea typeface="Calibri"/>
              <a:cs typeface="Calibri"/>
              <a:sym typeface="Calibri"/>
            </a:endParaRPr>
          </a:p>
        </p:txBody>
      </p:sp>
      <p:sp>
        <p:nvSpPr>
          <p:cNvPr id="857" name="Google Shape;857;p112"/>
          <p:cNvSpPr txBox="1"/>
          <p:nvPr>
            <p:ph idx="12" type="sldNum"/>
          </p:nvPr>
        </p:nvSpPr>
        <p:spPr>
          <a:xfrm>
            <a:off x="8595300" y="4779401"/>
            <a:ext cx="548700" cy="3483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en">
                <a:latin typeface="Calibri"/>
                <a:ea typeface="Calibri"/>
                <a:cs typeface="Calibri"/>
                <a:sym typeface="Calibri"/>
              </a:rPr>
              <a:t>‹#›</a:t>
            </a:fld>
            <a:endParaRPr>
              <a:latin typeface="Calibri"/>
              <a:ea typeface="Calibri"/>
              <a:cs typeface="Calibri"/>
              <a:sym typeface="Calibri"/>
            </a:endParaRPr>
          </a:p>
        </p:txBody>
      </p:sp>
      <p:sp>
        <p:nvSpPr>
          <p:cNvPr id="858" name="Google Shape;858;p112"/>
          <p:cNvSpPr txBox="1"/>
          <p:nvPr/>
        </p:nvSpPr>
        <p:spPr>
          <a:xfrm>
            <a:off x="311700" y="4260600"/>
            <a:ext cx="8520600" cy="29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2"/>
                </a:solidFill>
                <a:latin typeface="Calibri"/>
                <a:ea typeface="Calibri"/>
                <a:cs typeface="Calibri"/>
                <a:sym typeface="Calibri"/>
              </a:rPr>
              <a:t>Refer: </a:t>
            </a:r>
            <a:r>
              <a:rPr lang="en" sz="1000">
                <a:solidFill>
                  <a:schemeClr val="dk1"/>
                </a:solidFill>
                <a:latin typeface="Calibri"/>
                <a:ea typeface="Calibri"/>
                <a:cs typeface="Calibri"/>
                <a:sym typeface="Calibri"/>
              </a:rPr>
              <a:t>Generative AI with LLMs Course by DeepLearning.AI: </a:t>
            </a:r>
            <a:r>
              <a:rPr lang="en" sz="1000" u="sng">
                <a:solidFill>
                  <a:schemeClr val="accent5"/>
                </a:solidFill>
                <a:latin typeface="Calibri"/>
                <a:ea typeface="Calibri"/>
                <a:cs typeface="Calibri"/>
                <a:sym typeface="Calibri"/>
                <a:hlinkClick r:id="rId3">
                  <a:extLst>
                    <a:ext uri="{A12FA001-AC4F-418D-AE19-62706E023703}">
                      <ahyp:hlinkClr val="tx"/>
                    </a:ext>
                  </a:extLst>
                </a:hlinkClick>
              </a:rPr>
              <a:t>https://www.deeplearning.ai/courses/generative-ai-with-llms/</a:t>
            </a:r>
            <a:endParaRPr sz="1000">
              <a:solidFill>
                <a:schemeClr val="dk1"/>
              </a:solidFill>
              <a:latin typeface="Calibri"/>
              <a:ea typeface="Calibri"/>
              <a:cs typeface="Calibri"/>
              <a:sym typeface="Calibri"/>
            </a:endParaRPr>
          </a:p>
          <a:p>
            <a:pPr indent="0" lvl="0" marL="0" rtl="0" algn="l">
              <a:spcBef>
                <a:spcPts val="0"/>
              </a:spcBef>
              <a:spcAft>
                <a:spcPts val="0"/>
              </a:spcAft>
              <a:buNone/>
            </a:pPr>
            <a:r>
              <a:t/>
            </a:r>
            <a:endParaRPr sz="1800">
              <a:solidFill>
                <a:schemeClr val="dk2"/>
              </a:solidFill>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2" name="Shape 862"/>
        <p:cNvGrpSpPr/>
        <p:nvPr/>
      </p:nvGrpSpPr>
      <p:grpSpPr>
        <a:xfrm>
          <a:off x="0" y="0"/>
          <a:ext cx="0" cy="0"/>
          <a:chOff x="0" y="0"/>
          <a:chExt cx="0" cy="0"/>
        </a:xfrm>
      </p:grpSpPr>
      <p:sp>
        <p:nvSpPr>
          <p:cNvPr id="863" name="Google Shape;863;p113"/>
          <p:cNvSpPr txBox="1"/>
          <p:nvPr>
            <p:ph idx="1" type="body"/>
          </p:nvPr>
        </p:nvSpPr>
        <p:spPr>
          <a:xfrm>
            <a:off x="311700" y="304100"/>
            <a:ext cx="8520600" cy="3891600"/>
          </a:xfrm>
          <a:prstGeom prst="rect">
            <a:avLst/>
          </a:prstGeom>
        </p:spPr>
        <p:txBody>
          <a:bodyPr anchorCtr="0" anchor="t" bIns="91425" lIns="91425" spcFirstLastPara="1" rIns="91425" wrap="square" tIns="91425">
            <a:normAutofit/>
          </a:bodyPr>
          <a:lstStyle/>
          <a:p>
            <a:pPr indent="0" lvl="0" marL="0" rtl="0" algn="l">
              <a:spcBef>
                <a:spcPts val="1200"/>
              </a:spcBef>
              <a:spcAft>
                <a:spcPts val="0"/>
              </a:spcAft>
              <a:buNone/>
            </a:pPr>
            <a:r>
              <a:rPr b="1" lang="en" sz="1400">
                <a:solidFill>
                  <a:schemeClr val="dk1"/>
                </a:solidFill>
                <a:latin typeface="Calibri"/>
                <a:ea typeface="Calibri"/>
                <a:cs typeface="Calibri"/>
                <a:sym typeface="Calibri"/>
              </a:rPr>
              <a:t>Question 6: Which transformer-based model architecture has the objective of guessing a masked token based on the previous sequence of tokens by building bidirectional representations of the input sequence.</a:t>
            </a:r>
            <a:endParaRPr b="1" sz="1400">
              <a:solidFill>
                <a:schemeClr val="dk1"/>
              </a:solidFill>
              <a:latin typeface="Calibri"/>
              <a:ea typeface="Calibri"/>
              <a:cs typeface="Calibri"/>
              <a:sym typeface="Calibri"/>
            </a:endParaRPr>
          </a:p>
          <a:p>
            <a:pPr indent="-317500" lvl="0" marL="457200" rtl="0" algn="l">
              <a:spcBef>
                <a:spcPts val="1200"/>
              </a:spcBef>
              <a:spcAft>
                <a:spcPts val="0"/>
              </a:spcAft>
              <a:buSzPts val="1400"/>
              <a:buFont typeface="Calibri"/>
              <a:buAutoNum type="alphaUcPeriod"/>
            </a:pPr>
            <a:r>
              <a:rPr lang="en" sz="1400">
                <a:solidFill>
                  <a:schemeClr val="dk1"/>
                </a:solidFill>
                <a:latin typeface="Calibri"/>
                <a:ea typeface="Calibri"/>
                <a:cs typeface="Calibri"/>
                <a:sym typeface="Calibri"/>
              </a:rPr>
              <a:t>Autoencoder</a:t>
            </a:r>
            <a:endParaRPr sz="1400">
              <a:solidFill>
                <a:schemeClr val="dk1"/>
              </a:solidFill>
              <a:latin typeface="Calibri"/>
              <a:ea typeface="Calibri"/>
              <a:cs typeface="Calibri"/>
              <a:sym typeface="Calibri"/>
            </a:endParaRPr>
          </a:p>
          <a:p>
            <a:pPr indent="-317500" lvl="0" marL="457200" rtl="0" algn="l">
              <a:spcBef>
                <a:spcPts val="0"/>
              </a:spcBef>
              <a:spcAft>
                <a:spcPts val="0"/>
              </a:spcAft>
              <a:buSzPts val="1400"/>
              <a:buFont typeface="Calibri"/>
              <a:buAutoNum type="alphaUcPeriod"/>
            </a:pPr>
            <a:r>
              <a:rPr lang="en" sz="1400">
                <a:solidFill>
                  <a:schemeClr val="dk1"/>
                </a:solidFill>
                <a:latin typeface="Calibri"/>
                <a:ea typeface="Calibri"/>
                <a:cs typeface="Calibri"/>
                <a:sym typeface="Calibri"/>
              </a:rPr>
              <a:t>Autoregressive</a:t>
            </a:r>
            <a:endParaRPr sz="1400">
              <a:solidFill>
                <a:schemeClr val="dk1"/>
              </a:solidFill>
              <a:latin typeface="Calibri"/>
              <a:ea typeface="Calibri"/>
              <a:cs typeface="Calibri"/>
              <a:sym typeface="Calibri"/>
            </a:endParaRPr>
          </a:p>
          <a:p>
            <a:pPr indent="-317500" lvl="0" marL="457200" rtl="0" algn="l">
              <a:spcBef>
                <a:spcPts val="0"/>
              </a:spcBef>
              <a:spcAft>
                <a:spcPts val="0"/>
              </a:spcAft>
              <a:buSzPts val="1400"/>
              <a:buFont typeface="Calibri"/>
              <a:buAutoNum type="alphaUcPeriod"/>
            </a:pPr>
            <a:r>
              <a:rPr lang="en" sz="1400">
                <a:solidFill>
                  <a:schemeClr val="dk1"/>
                </a:solidFill>
                <a:latin typeface="Calibri"/>
                <a:ea typeface="Calibri"/>
                <a:cs typeface="Calibri"/>
                <a:sym typeface="Calibri"/>
              </a:rPr>
              <a:t>Sequence-to-sequence</a:t>
            </a:r>
            <a:endParaRPr sz="1400">
              <a:solidFill>
                <a:schemeClr val="dk1"/>
              </a:solidFill>
              <a:latin typeface="Calibri"/>
              <a:ea typeface="Calibri"/>
              <a:cs typeface="Calibri"/>
              <a:sym typeface="Calibri"/>
            </a:endParaRPr>
          </a:p>
          <a:p>
            <a:pPr indent="0" lvl="0" marL="0" rtl="0" algn="l">
              <a:spcBef>
                <a:spcPts val="1200"/>
              </a:spcBef>
              <a:spcAft>
                <a:spcPts val="1200"/>
              </a:spcAft>
              <a:buNone/>
            </a:pPr>
            <a:r>
              <a:t/>
            </a:r>
            <a:endParaRPr b="1" sz="1400">
              <a:solidFill>
                <a:schemeClr val="dk1"/>
              </a:solidFill>
              <a:latin typeface="Calibri"/>
              <a:ea typeface="Calibri"/>
              <a:cs typeface="Calibri"/>
              <a:sym typeface="Calibri"/>
            </a:endParaRPr>
          </a:p>
        </p:txBody>
      </p:sp>
      <p:sp>
        <p:nvSpPr>
          <p:cNvPr id="864" name="Google Shape;864;p113"/>
          <p:cNvSpPr txBox="1"/>
          <p:nvPr>
            <p:ph idx="12" type="sldNum"/>
          </p:nvPr>
        </p:nvSpPr>
        <p:spPr>
          <a:xfrm>
            <a:off x="8595300" y="4779401"/>
            <a:ext cx="548700" cy="3483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en">
                <a:latin typeface="Calibri"/>
                <a:ea typeface="Calibri"/>
                <a:cs typeface="Calibri"/>
                <a:sym typeface="Calibri"/>
              </a:rPr>
              <a:t>‹#›</a:t>
            </a:fld>
            <a:endParaRPr>
              <a:latin typeface="Calibri"/>
              <a:ea typeface="Calibri"/>
              <a:cs typeface="Calibri"/>
              <a:sym typeface="Calibri"/>
            </a:endParaRPr>
          </a:p>
        </p:txBody>
      </p:sp>
      <p:sp>
        <p:nvSpPr>
          <p:cNvPr id="865" name="Google Shape;865;p113"/>
          <p:cNvSpPr txBox="1"/>
          <p:nvPr/>
        </p:nvSpPr>
        <p:spPr>
          <a:xfrm>
            <a:off x="311700" y="4260600"/>
            <a:ext cx="8520600" cy="29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2"/>
                </a:solidFill>
                <a:latin typeface="Calibri"/>
                <a:ea typeface="Calibri"/>
                <a:cs typeface="Calibri"/>
                <a:sym typeface="Calibri"/>
              </a:rPr>
              <a:t>Refer: </a:t>
            </a:r>
            <a:r>
              <a:rPr lang="en" sz="1000">
                <a:solidFill>
                  <a:schemeClr val="dk1"/>
                </a:solidFill>
                <a:latin typeface="Calibri"/>
                <a:ea typeface="Calibri"/>
                <a:cs typeface="Calibri"/>
                <a:sym typeface="Calibri"/>
              </a:rPr>
              <a:t>Generative AI with LLMs Course by DeepLearning.AI: </a:t>
            </a:r>
            <a:r>
              <a:rPr lang="en" sz="1000" u="sng">
                <a:solidFill>
                  <a:schemeClr val="accent5"/>
                </a:solidFill>
                <a:latin typeface="Calibri"/>
                <a:ea typeface="Calibri"/>
                <a:cs typeface="Calibri"/>
                <a:sym typeface="Calibri"/>
                <a:hlinkClick r:id="rId3">
                  <a:extLst>
                    <a:ext uri="{A12FA001-AC4F-418D-AE19-62706E023703}">
                      <ahyp:hlinkClr val="tx"/>
                    </a:ext>
                  </a:extLst>
                </a:hlinkClick>
              </a:rPr>
              <a:t>https://www.deeplearning.ai/courses/generative-ai-with-llms/</a:t>
            </a:r>
            <a:endParaRPr sz="1000">
              <a:solidFill>
                <a:schemeClr val="dk1"/>
              </a:solidFill>
              <a:latin typeface="Calibri"/>
              <a:ea typeface="Calibri"/>
              <a:cs typeface="Calibri"/>
              <a:sym typeface="Calibri"/>
            </a:endParaRPr>
          </a:p>
          <a:p>
            <a:pPr indent="0" lvl="0" marL="0" rtl="0" algn="l">
              <a:spcBef>
                <a:spcPts val="0"/>
              </a:spcBef>
              <a:spcAft>
                <a:spcPts val="0"/>
              </a:spcAft>
              <a:buNone/>
            </a:pPr>
            <a:r>
              <a:t/>
            </a:r>
            <a:endParaRPr sz="1800">
              <a:solidFill>
                <a:schemeClr val="dk2"/>
              </a:solidFill>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9" name="Shape 869"/>
        <p:cNvGrpSpPr/>
        <p:nvPr/>
      </p:nvGrpSpPr>
      <p:grpSpPr>
        <a:xfrm>
          <a:off x="0" y="0"/>
          <a:ext cx="0" cy="0"/>
          <a:chOff x="0" y="0"/>
          <a:chExt cx="0" cy="0"/>
        </a:xfrm>
      </p:grpSpPr>
      <p:sp>
        <p:nvSpPr>
          <p:cNvPr id="870" name="Google Shape;870;p114"/>
          <p:cNvSpPr txBox="1"/>
          <p:nvPr>
            <p:ph idx="1" type="body"/>
          </p:nvPr>
        </p:nvSpPr>
        <p:spPr>
          <a:xfrm>
            <a:off x="311700" y="304100"/>
            <a:ext cx="8520600" cy="3891600"/>
          </a:xfrm>
          <a:prstGeom prst="rect">
            <a:avLst/>
          </a:prstGeom>
        </p:spPr>
        <p:txBody>
          <a:bodyPr anchorCtr="0" anchor="t" bIns="91425" lIns="91425" spcFirstLastPara="1" rIns="91425" wrap="square" tIns="91425">
            <a:normAutofit/>
          </a:bodyPr>
          <a:lstStyle/>
          <a:p>
            <a:pPr indent="0" lvl="0" marL="0" rtl="0" algn="l">
              <a:spcBef>
                <a:spcPts val="1200"/>
              </a:spcBef>
              <a:spcAft>
                <a:spcPts val="0"/>
              </a:spcAft>
              <a:buNone/>
            </a:pPr>
            <a:r>
              <a:rPr b="1" lang="en" sz="1400">
                <a:solidFill>
                  <a:schemeClr val="dk1"/>
                </a:solidFill>
                <a:latin typeface="Calibri"/>
                <a:ea typeface="Calibri"/>
                <a:cs typeface="Calibri"/>
                <a:sym typeface="Calibri"/>
              </a:rPr>
              <a:t>Question 7: Which transformer-based model architecture is well-suited to the task of text translation?</a:t>
            </a:r>
            <a:endParaRPr b="1" sz="1400">
              <a:solidFill>
                <a:schemeClr val="dk1"/>
              </a:solidFill>
              <a:latin typeface="Calibri"/>
              <a:ea typeface="Calibri"/>
              <a:cs typeface="Calibri"/>
              <a:sym typeface="Calibri"/>
            </a:endParaRPr>
          </a:p>
          <a:p>
            <a:pPr indent="-317500" lvl="0" marL="457200" rtl="0" algn="l">
              <a:spcBef>
                <a:spcPts val="1200"/>
              </a:spcBef>
              <a:spcAft>
                <a:spcPts val="0"/>
              </a:spcAft>
              <a:buSzPts val="1400"/>
              <a:buFont typeface="Calibri"/>
              <a:buAutoNum type="alphaUcPeriod"/>
            </a:pPr>
            <a:r>
              <a:rPr lang="en" sz="1400">
                <a:solidFill>
                  <a:schemeClr val="dk1"/>
                </a:solidFill>
                <a:latin typeface="Calibri"/>
                <a:ea typeface="Calibri"/>
                <a:cs typeface="Calibri"/>
                <a:sym typeface="Calibri"/>
              </a:rPr>
              <a:t>Autoencoder</a:t>
            </a:r>
            <a:endParaRPr sz="1400">
              <a:solidFill>
                <a:schemeClr val="dk1"/>
              </a:solidFill>
              <a:latin typeface="Calibri"/>
              <a:ea typeface="Calibri"/>
              <a:cs typeface="Calibri"/>
              <a:sym typeface="Calibri"/>
            </a:endParaRPr>
          </a:p>
          <a:p>
            <a:pPr indent="-317500" lvl="0" marL="457200" rtl="0" algn="l">
              <a:spcBef>
                <a:spcPts val="0"/>
              </a:spcBef>
              <a:spcAft>
                <a:spcPts val="0"/>
              </a:spcAft>
              <a:buSzPts val="1400"/>
              <a:buFont typeface="Calibri"/>
              <a:buAutoNum type="alphaUcPeriod"/>
            </a:pPr>
            <a:r>
              <a:rPr lang="en" sz="1400">
                <a:solidFill>
                  <a:schemeClr val="dk1"/>
                </a:solidFill>
                <a:latin typeface="Calibri"/>
                <a:ea typeface="Calibri"/>
                <a:cs typeface="Calibri"/>
                <a:sym typeface="Calibri"/>
              </a:rPr>
              <a:t>Sequence-to-sequence</a:t>
            </a:r>
            <a:endParaRPr sz="1400">
              <a:solidFill>
                <a:schemeClr val="dk1"/>
              </a:solidFill>
              <a:latin typeface="Calibri"/>
              <a:ea typeface="Calibri"/>
              <a:cs typeface="Calibri"/>
              <a:sym typeface="Calibri"/>
            </a:endParaRPr>
          </a:p>
          <a:p>
            <a:pPr indent="-317500" lvl="0" marL="457200" rtl="0" algn="l">
              <a:spcBef>
                <a:spcPts val="0"/>
              </a:spcBef>
              <a:spcAft>
                <a:spcPts val="0"/>
              </a:spcAft>
              <a:buSzPts val="1400"/>
              <a:buFont typeface="Calibri"/>
              <a:buAutoNum type="alphaUcPeriod"/>
            </a:pPr>
            <a:r>
              <a:rPr lang="en" sz="1400">
                <a:solidFill>
                  <a:schemeClr val="dk1"/>
                </a:solidFill>
                <a:latin typeface="Calibri"/>
                <a:ea typeface="Calibri"/>
                <a:cs typeface="Calibri"/>
                <a:sym typeface="Calibri"/>
              </a:rPr>
              <a:t>Autoregressive</a:t>
            </a:r>
            <a:endParaRPr sz="1400">
              <a:solidFill>
                <a:schemeClr val="dk1"/>
              </a:solidFill>
              <a:latin typeface="Calibri"/>
              <a:ea typeface="Calibri"/>
              <a:cs typeface="Calibri"/>
              <a:sym typeface="Calibri"/>
            </a:endParaRPr>
          </a:p>
          <a:p>
            <a:pPr indent="0" lvl="0" marL="0" rtl="0" algn="l">
              <a:spcBef>
                <a:spcPts val="1200"/>
              </a:spcBef>
              <a:spcAft>
                <a:spcPts val="1200"/>
              </a:spcAft>
              <a:buNone/>
            </a:pPr>
            <a:r>
              <a:t/>
            </a:r>
            <a:endParaRPr b="1" sz="1400">
              <a:solidFill>
                <a:schemeClr val="dk1"/>
              </a:solidFill>
              <a:latin typeface="Calibri"/>
              <a:ea typeface="Calibri"/>
              <a:cs typeface="Calibri"/>
              <a:sym typeface="Calibri"/>
            </a:endParaRPr>
          </a:p>
        </p:txBody>
      </p:sp>
      <p:sp>
        <p:nvSpPr>
          <p:cNvPr id="871" name="Google Shape;871;p114"/>
          <p:cNvSpPr txBox="1"/>
          <p:nvPr>
            <p:ph idx="12" type="sldNum"/>
          </p:nvPr>
        </p:nvSpPr>
        <p:spPr>
          <a:xfrm>
            <a:off x="8595300" y="4779401"/>
            <a:ext cx="548700" cy="3483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en">
                <a:latin typeface="Calibri"/>
                <a:ea typeface="Calibri"/>
                <a:cs typeface="Calibri"/>
                <a:sym typeface="Calibri"/>
              </a:rPr>
              <a:t>‹#›</a:t>
            </a:fld>
            <a:endParaRPr>
              <a:latin typeface="Calibri"/>
              <a:ea typeface="Calibri"/>
              <a:cs typeface="Calibri"/>
              <a:sym typeface="Calibri"/>
            </a:endParaRPr>
          </a:p>
        </p:txBody>
      </p:sp>
      <p:sp>
        <p:nvSpPr>
          <p:cNvPr id="872" name="Google Shape;872;p114"/>
          <p:cNvSpPr txBox="1"/>
          <p:nvPr/>
        </p:nvSpPr>
        <p:spPr>
          <a:xfrm>
            <a:off x="311700" y="4260600"/>
            <a:ext cx="8520600" cy="29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2"/>
                </a:solidFill>
                <a:latin typeface="Calibri"/>
                <a:ea typeface="Calibri"/>
                <a:cs typeface="Calibri"/>
                <a:sym typeface="Calibri"/>
              </a:rPr>
              <a:t>Refer: </a:t>
            </a:r>
            <a:r>
              <a:rPr lang="en" sz="1000">
                <a:solidFill>
                  <a:schemeClr val="dk1"/>
                </a:solidFill>
                <a:latin typeface="Calibri"/>
                <a:ea typeface="Calibri"/>
                <a:cs typeface="Calibri"/>
                <a:sym typeface="Calibri"/>
              </a:rPr>
              <a:t>Generative AI with LLMs Course by DeepLearning.AI: </a:t>
            </a:r>
            <a:r>
              <a:rPr lang="en" sz="1000" u="sng">
                <a:solidFill>
                  <a:schemeClr val="accent5"/>
                </a:solidFill>
                <a:latin typeface="Calibri"/>
                <a:ea typeface="Calibri"/>
                <a:cs typeface="Calibri"/>
                <a:sym typeface="Calibri"/>
                <a:hlinkClick r:id="rId3">
                  <a:extLst>
                    <a:ext uri="{A12FA001-AC4F-418D-AE19-62706E023703}">
                      <ahyp:hlinkClr val="tx"/>
                    </a:ext>
                  </a:extLst>
                </a:hlinkClick>
              </a:rPr>
              <a:t>https://www.deeplearning.ai/courses/generative-ai-with-llms/</a:t>
            </a:r>
            <a:endParaRPr sz="1000">
              <a:solidFill>
                <a:schemeClr val="dk1"/>
              </a:solidFill>
              <a:latin typeface="Calibri"/>
              <a:ea typeface="Calibri"/>
              <a:cs typeface="Calibri"/>
              <a:sym typeface="Calibri"/>
            </a:endParaRPr>
          </a:p>
          <a:p>
            <a:pPr indent="0" lvl="0" marL="0" rtl="0" algn="l">
              <a:spcBef>
                <a:spcPts val="0"/>
              </a:spcBef>
              <a:spcAft>
                <a:spcPts val="0"/>
              </a:spcAft>
              <a:buNone/>
            </a:pPr>
            <a:r>
              <a:t/>
            </a:r>
            <a:endParaRPr sz="1800">
              <a:solidFill>
                <a:schemeClr val="dk2"/>
              </a:solidFill>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6" name="Shape 876"/>
        <p:cNvGrpSpPr/>
        <p:nvPr/>
      </p:nvGrpSpPr>
      <p:grpSpPr>
        <a:xfrm>
          <a:off x="0" y="0"/>
          <a:ext cx="0" cy="0"/>
          <a:chOff x="0" y="0"/>
          <a:chExt cx="0" cy="0"/>
        </a:xfrm>
      </p:grpSpPr>
      <p:sp>
        <p:nvSpPr>
          <p:cNvPr id="877" name="Google Shape;877;p115"/>
          <p:cNvSpPr txBox="1"/>
          <p:nvPr>
            <p:ph idx="1" type="body"/>
          </p:nvPr>
        </p:nvSpPr>
        <p:spPr>
          <a:xfrm>
            <a:off x="311700" y="304100"/>
            <a:ext cx="8520600" cy="3891600"/>
          </a:xfrm>
          <a:prstGeom prst="rect">
            <a:avLst/>
          </a:prstGeom>
        </p:spPr>
        <p:txBody>
          <a:bodyPr anchorCtr="0" anchor="t" bIns="91425" lIns="91425" spcFirstLastPara="1" rIns="91425" wrap="square" tIns="91425">
            <a:normAutofit/>
          </a:bodyPr>
          <a:lstStyle/>
          <a:p>
            <a:pPr indent="0" lvl="0" marL="0" rtl="0" algn="l">
              <a:spcBef>
                <a:spcPts val="1200"/>
              </a:spcBef>
              <a:spcAft>
                <a:spcPts val="0"/>
              </a:spcAft>
              <a:buNone/>
            </a:pPr>
            <a:r>
              <a:rPr b="1" lang="en" sz="1400">
                <a:solidFill>
                  <a:schemeClr val="dk1"/>
                </a:solidFill>
                <a:latin typeface="Calibri"/>
                <a:ea typeface="Calibri"/>
                <a:cs typeface="Calibri"/>
                <a:sym typeface="Calibri"/>
              </a:rPr>
              <a:t>Question 8: Scaling laws for pre-training large language models consider several aspects to maximize performance of a model within a set of constraints and available scaling choices. Select all alternatives that should be considered for scaling when performing model pre-training?</a:t>
            </a:r>
            <a:endParaRPr b="1" sz="1400">
              <a:solidFill>
                <a:schemeClr val="dk1"/>
              </a:solidFill>
              <a:latin typeface="Calibri"/>
              <a:ea typeface="Calibri"/>
              <a:cs typeface="Calibri"/>
              <a:sym typeface="Calibri"/>
            </a:endParaRPr>
          </a:p>
          <a:p>
            <a:pPr indent="-317500" lvl="0" marL="457200" rtl="0" algn="l">
              <a:spcBef>
                <a:spcPts val="1200"/>
              </a:spcBef>
              <a:spcAft>
                <a:spcPts val="0"/>
              </a:spcAft>
              <a:buClr>
                <a:srgbClr val="37352F"/>
              </a:buClr>
              <a:buSzPts val="1400"/>
              <a:buFont typeface="Calibri"/>
              <a:buAutoNum type="alphaUcPeriod"/>
            </a:pPr>
            <a:r>
              <a:rPr lang="en" sz="1400">
                <a:solidFill>
                  <a:srgbClr val="37352F"/>
                </a:solidFill>
                <a:latin typeface="Calibri"/>
                <a:ea typeface="Calibri"/>
                <a:cs typeface="Calibri"/>
                <a:sym typeface="Calibri"/>
              </a:rPr>
              <a:t>Compute budget: Compute constraints</a:t>
            </a:r>
            <a:endParaRPr sz="1400">
              <a:solidFill>
                <a:srgbClr val="37352F"/>
              </a:solidFill>
              <a:latin typeface="Calibri"/>
              <a:ea typeface="Calibri"/>
              <a:cs typeface="Calibri"/>
              <a:sym typeface="Calibri"/>
            </a:endParaRPr>
          </a:p>
          <a:p>
            <a:pPr indent="-317500" lvl="0" marL="457200" rtl="0" algn="l">
              <a:spcBef>
                <a:spcPts val="0"/>
              </a:spcBef>
              <a:spcAft>
                <a:spcPts val="0"/>
              </a:spcAft>
              <a:buClr>
                <a:srgbClr val="37352F"/>
              </a:buClr>
              <a:buSzPts val="1400"/>
              <a:buFont typeface="Calibri"/>
              <a:buAutoNum type="alphaUcPeriod"/>
            </a:pPr>
            <a:r>
              <a:rPr lang="en" sz="1400">
                <a:solidFill>
                  <a:srgbClr val="37352F"/>
                </a:solidFill>
                <a:latin typeface="Calibri"/>
                <a:ea typeface="Calibri"/>
                <a:cs typeface="Calibri"/>
                <a:sym typeface="Calibri"/>
              </a:rPr>
              <a:t>Dataset size: Number of tokens</a:t>
            </a:r>
            <a:endParaRPr sz="1400">
              <a:solidFill>
                <a:srgbClr val="37352F"/>
              </a:solidFill>
              <a:latin typeface="Calibri"/>
              <a:ea typeface="Calibri"/>
              <a:cs typeface="Calibri"/>
              <a:sym typeface="Calibri"/>
            </a:endParaRPr>
          </a:p>
          <a:p>
            <a:pPr indent="-317500" lvl="0" marL="457200" rtl="0" algn="l">
              <a:spcBef>
                <a:spcPts val="0"/>
              </a:spcBef>
              <a:spcAft>
                <a:spcPts val="0"/>
              </a:spcAft>
              <a:buClr>
                <a:srgbClr val="37352F"/>
              </a:buClr>
              <a:buSzPts val="1400"/>
              <a:buFont typeface="Calibri"/>
              <a:buAutoNum type="alphaUcPeriod"/>
            </a:pPr>
            <a:r>
              <a:rPr lang="en" sz="1400">
                <a:solidFill>
                  <a:srgbClr val="37352F"/>
                </a:solidFill>
                <a:latin typeface="Calibri"/>
                <a:ea typeface="Calibri"/>
                <a:cs typeface="Calibri"/>
                <a:sym typeface="Calibri"/>
              </a:rPr>
              <a:t>Batch size: Number of samples per iteration</a:t>
            </a:r>
            <a:endParaRPr sz="1400">
              <a:solidFill>
                <a:srgbClr val="37352F"/>
              </a:solidFill>
              <a:latin typeface="Calibri"/>
              <a:ea typeface="Calibri"/>
              <a:cs typeface="Calibri"/>
              <a:sym typeface="Calibri"/>
            </a:endParaRPr>
          </a:p>
          <a:p>
            <a:pPr indent="-317500" lvl="0" marL="457200" rtl="0" algn="l">
              <a:spcBef>
                <a:spcPts val="0"/>
              </a:spcBef>
              <a:spcAft>
                <a:spcPts val="0"/>
              </a:spcAft>
              <a:buClr>
                <a:srgbClr val="37352F"/>
              </a:buClr>
              <a:buSzPts val="1400"/>
              <a:buFont typeface="Calibri"/>
              <a:buAutoNum type="alphaUcPeriod"/>
            </a:pPr>
            <a:r>
              <a:rPr lang="en" sz="1400">
                <a:solidFill>
                  <a:srgbClr val="37352F"/>
                </a:solidFill>
                <a:latin typeface="Calibri"/>
                <a:ea typeface="Calibri"/>
                <a:cs typeface="Calibri"/>
                <a:sym typeface="Calibri"/>
              </a:rPr>
              <a:t>Model size: Number of parameters</a:t>
            </a:r>
            <a:endParaRPr sz="1400">
              <a:solidFill>
                <a:srgbClr val="37352F"/>
              </a:solidFill>
              <a:latin typeface="Calibri"/>
              <a:ea typeface="Calibri"/>
              <a:cs typeface="Calibri"/>
              <a:sym typeface="Calibri"/>
            </a:endParaRPr>
          </a:p>
          <a:p>
            <a:pPr indent="0" lvl="0" marL="0" rtl="0" algn="l">
              <a:spcBef>
                <a:spcPts val="1200"/>
              </a:spcBef>
              <a:spcAft>
                <a:spcPts val="1200"/>
              </a:spcAft>
              <a:buNone/>
            </a:pPr>
            <a:r>
              <a:t/>
            </a:r>
            <a:endParaRPr b="1" sz="1400">
              <a:solidFill>
                <a:schemeClr val="dk1"/>
              </a:solidFill>
              <a:latin typeface="Calibri"/>
              <a:ea typeface="Calibri"/>
              <a:cs typeface="Calibri"/>
              <a:sym typeface="Calibri"/>
            </a:endParaRPr>
          </a:p>
        </p:txBody>
      </p:sp>
      <p:sp>
        <p:nvSpPr>
          <p:cNvPr id="878" name="Google Shape;878;p115"/>
          <p:cNvSpPr txBox="1"/>
          <p:nvPr>
            <p:ph idx="12" type="sldNum"/>
          </p:nvPr>
        </p:nvSpPr>
        <p:spPr>
          <a:xfrm>
            <a:off x="8595300" y="4779401"/>
            <a:ext cx="548700" cy="3483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en">
                <a:latin typeface="Calibri"/>
                <a:ea typeface="Calibri"/>
                <a:cs typeface="Calibri"/>
                <a:sym typeface="Calibri"/>
              </a:rPr>
              <a:t>‹#›</a:t>
            </a:fld>
            <a:endParaRPr>
              <a:latin typeface="Calibri"/>
              <a:ea typeface="Calibri"/>
              <a:cs typeface="Calibri"/>
              <a:sym typeface="Calibri"/>
            </a:endParaRPr>
          </a:p>
        </p:txBody>
      </p:sp>
      <p:sp>
        <p:nvSpPr>
          <p:cNvPr id="879" name="Google Shape;879;p115"/>
          <p:cNvSpPr txBox="1"/>
          <p:nvPr/>
        </p:nvSpPr>
        <p:spPr>
          <a:xfrm>
            <a:off x="311700" y="4260600"/>
            <a:ext cx="8520600" cy="29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2"/>
                </a:solidFill>
                <a:latin typeface="Calibri"/>
                <a:ea typeface="Calibri"/>
                <a:cs typeface="Calibri"/>
                <a:sym typeface="Calibri"/>
              </a:rPr>
              <a:t>Refer: </a:t>
            </a:r>
            <a:r>
              <a:rPr lang="en" sz="1000">
                <a:solidFill>
                  <a:schemeClr val="dk1"/>
                </a:solidFill>
                <a:latin typeface="Calibri"/>
                <a:ea typeface="Calibri"/>
                <a:cs typeface="Calibri"/>
                <a:sym typeface="Calibri"/>
              </a:rPr>
              <a:t>Generative AI with LLMs Course by DeepLearning.AI: </a:t>
            </a:r>
            <a:r>
              <a:rPr lang="en" sz="1000" u="sng">
                <a:solidFill>
                  <a:schemeClr val="accent5"/>
                </a:solidFill>
                <a:latin typeface="Calibri"/>
                <a:ea typeface="Calibri"/>
                <a:cs typeface="Calibri"/>
                <a:sym typeface="Calibri"/>
                <a:hlinkClick r:id="rId3">
                  <a:extLst>
                    <a:ext uri="{A12FA001-AC4F-418D-AE19-62706E023703}">
                      <ahyp:hlinkClr val="tx"/>
                    </a:ext>
                  </a:extLst>
                </a:hlinkClick>
              </a:rPr>
              <a:t>https://www.deeplearning.ai/courses/generative-ai-with-llms/</a:t>
            </a:r>
            <a:endParaRPr sz="1000">
              <a:solidFill>
                <a:schemeClr val="dk1"/>
              </a:solidFill>
              <a:latin typeface="Calibri"/>
              <a:ea typeface="Calibri"/>
              <a:cs typeface="Calibri"/>
              <a:sym typeface="Calibri"/>
            </a:endParaRPr>
          </a:p>
          <a:p>
            <a:pPr indent="0" lvl="0" marL="0" rtl="0" algn="l">
              <a:spcBef>
                <a:spcPts val="0"/>
              </a:spcBef>
              <a:spcAft>
                <a:spcPts val="0"/>
              </a:spcAft>
              <a:buNone/>
            </a:pPr>
            <a:r>
              <a:t/>
            </a:r>
            <a:endParaRPr sz="1800">
              <a:solidFill>
                <a:schemeClr val="dk2"/>
              </a:solidFill>
            </a:endParaRP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3" name="Shape 883"/>
        <p:cNvGrpSpPr/>
        <p:nvPr/>
      </p:nvGrpSpPr>
      <p:grpSpPr>
        <a:xfrm>
          <a:off x="0" y="0"/>
          <a:ext cx="0" cy="0"/>
          <a:chOff x="0" y="0"/>
          <a:chExt cx="0" cy="0"/>
        </a:xfrm>
      </p:grpSpPr>
      <p:sp>
        <p:nvSpPr>
          <p:cNvPr id="884" name="Google Shape;884;p116"/>
          <p:cNvSpPr txBox="1"/>
          <p:nvPr>
            <p:ph idx="1" type="body"/>
          </p:nvPr>
        </p:nvSpPr>
        <p:spPr>
          <a:xfrm>
            <a:off x="311700" y="304100"/>
            <a:ext cx="8520600" cy="3891600"/>
          </a:xfrm>
          <a:prstGeom prst="rect">
            <a:avLst/>
          </a:prstGeom>
        </p:spPr>
        <p:txBody>
          <a:bodyPr anchorCtr="0" anchor="t" bIns="91425" lIns="91425" spcFirstLastPara="1" rIns="91425" wrap="square" tIns="91425">
            <a:normAutofit/>
          </a:bodyPr>
          <a:lstStyle/>
          <a:p>
            <a:pPr indent="0" lvl="0" marL="0" rtl="0" algn="l">
              <a:spcBef>
                <a:spcPts val="1200"/>
              </a:spcBef>
              <a:spcAft>
                <a:spcPts val="0"/>
              </a:spcAft>
              <a:buNone/>
            </a:pPr>
            <a:r>
              <a:rPr b="1" lang="en" sz="1400">
                <a:solidFill>
                  <a:schemeClr val="dk1"/>
                </a:solidFill>
                <a:latin typeface="Calibri"/>
                <a:ea typeface="Calibri"/>
                <a:cs typeface="Calibri"/>
                <a:sym typeface="Calibri"/>
              </a:rPr>
              <a:t>Question 9: Fill in the blanks: __________ involves using many prompt-completion examples as the labeled training dataset to continue training the model by updating its weights.  This is different from _________ where you provide prompt-completion examples during inference.</a:t>
            </a:r>
            <a:endParaRPr b="1" sz="1400">
              <a:solidFill>
                <a:schemeClr val="dk1"/>
              </a:solidFill>
              <a:latin typeface="Calibri"/>
              <a:ea typeface="Calibri"/>
              <a:cs typeface="Calibri"/>
              <a:sym typeface="Calibri"/>
            </a:endParaRPr>
          </a:p>
          <a:p>
            <a:pPr indent="-317500" lvl="0" marL="457200" rtl="0" algn="l">
              <a:spcBef>
                <a:spcPts val="1200"/>
              </a:spcBef>
              <a:spcAft>
                <a:spcPts val="0"/>
              </a:spcAft>
              <a:buClr>
                <a:srgbClr val="37352F"/>
              </a:buClr>
              <a:buSzPts val="1400"/>
              <a:buFont typeface="Calibri"/>
              <a:buAutoNum type="alphaUcPeriod"/>
            </a:pPr>
            <a:r>
              <a:rPr lang="en" sz="1400">
                <a:solidFill>
                  <a:srgbClr val="37352F"/>
                </a:solidFill>
                <a:latin typeface="Calibri"/>
                <a:ea typeface="Calibri"/>
                <a:cs typeface="Calibri"/>
                <a:sym typeface="Calibri"/>
              </a:rPr>
              <a:t>In-context learning, Instruction fine-tuning</a:t>
            </a:r>
            <a:endParaRPr sz="1400">
              <a:solidFill>
                <a:srgbClr val="37352F"/>
              </a:solidFill>
              <a:latin typeface="Calibri"/>
              <a:ea typeface="Calibri"/>
              <a:cs typeface="Calibri"/>
              <a:sym typeface="Calibri"/>
            </a:endParaRPr>
          </a:p>
          <a:p>
            <a:pPr indent="-317500" lvl="0" marL="457200" rtl="0" algn="l">
              <a:spcBef>
                <a:spcPts val="0"/>
              </a:spcBef>
              <a:spcAft>
                <a:spcPts val="0"/>
              </a:spcAft>
              <a:buClr>
                <a:srgbClr val="37352F"/>
              </a:buClr>
              <a:buSzPts val="1400"/>
              <a:buFont typeface="Calibri"/>
              <a:buAutoNum type="alphaUcPeriod"/>
            </a:pPr>
            <a:r>
              <a:rPr lang="en" sz="1400">
                <a:solidFill>
                  <a:srgbClr val="37352F"/>
                </a:solidFill>
                <a:latin typeface="Calibri"/>
                <a:ea typeface="Calibri"/>
                <a:cs typeface="Calibri"/>
                <a:sym typeface="Calibri"/>
              </a:rPr>
              <a:t>Prompt engineering, Pre-training</a:t>
            </a:r>
            <a:endParaRPr sz="1400">
              <a:solidFill>
                <a:srgbClr val="37352F"/>
              </a:solidFill>
              <a:latin typeface="Calibri"/>
              <a:ea typeface="Calibri"/>
              <a:cs typeface="Calibri"/>
              <a:sym typeface="Calibri"/>
            </a:endParaRPr>
          </a:p>
          <a:p>
            <a:pPr indent="-317500" lvl="0" marL="457200" rtl="0" algn="l">
              <a:spcBef>
                <a:spcPts val="0"/>
              </a:spcBef>
              <a:spcAft>
                <a:spcPts val="0"/>
              </a:spcAft>
              <a:buClr>
                <a:srgbClr val="37352F"/>
              </a:buClr>
              <a:buSzPts val="1400"/>
              <a:buFont typeface="Calibri"/>
              <a:buAutoNum type="alphaUcPeriod"/>
            </a:pPr>
            <a:r>
              <a:rPr lang="en" sz="1400">
                <a:solidFill>
                  <a:srgbClr val="37352F"/>
                </a:solidFill>
                <a:latin typeface="Calibri"/>
                <a:ea typeface="Calibri"/>
                <a:cs typeface="Calibri"/>
                <a:sym typeface="Calibri"/>
              </a:rPr>
              <a:t>Pre-training, Instruction fine-tuning</a:t>
            </a:r>
            <a:endParaRPr sz="1400">
              <a:solidFill>
                <a:srgbClr val="37352F"/>
              </a:solidFill>
              <a:latin typeface="Calibri"/>
              <a:ea typeface="Calibri"/>
              <a:cs typeface="Calibri"/>
              <a:sym typeface="Calibri"/>
            </a:endParaRPr>
          </a:p>
          <a:p>
            <a:pPr indent="-317500" lvl="0" marL="457200" rtl="0" algn="l">
              <a:spcBef>
                <a:spcPts val="0"/>
              </a:spcBef>
              <a:spcAft>
                <a:spcPts val="0"/>
              </a:spcAft>
              <a:buClr>
                <a:srgbClr val="37352F"/>
              </a:buClr>
              <a:buSzPts val="1400"/>
              <a:buFont typeface="Calibri"/>
              <a:buAutoNum type="alphaUcPeriod"/>
            </a:pPr>
            <a:r>
              <a:rPr lang="en" sz="1400">
                <a:solidFill>
                  <a:srgbClr val="37352F"/>
                </a:solidFill>
                <a:latin typeface="Calibri"/>
                <a:ea typeface="Calibri"/>
                <a:cs typeface="Calibri"/>
                <a:sym typeface="Calibri"/>
              </a:rPr>
              <a:t>Instruction fine-tuning, In-context learning</a:t>
            </a:r>
            <a:endParaRPr b="1" sz="1400">
              <a:solidFill>
                <a:srgbClr val="37352F"/>
              </a:solidFill>
              <a:latin typeface="Calibri"/>
              <a:ea typeface="Calibri"/>
              <a:cs typeface="Calibri"/>
              <a:sym typeface="Calibri"/>
            </a:endParaRPr>
          </a:p>
        </p:txBody>
      </p:sp>
      <p:sp>
        <p:nvSpPr>
          <p:cNvPr id="885" name="Google Shape;885;p116"/>
          <p:cNvSpPr txBox="1"/>
          <p:nvPr>
            <p:ph idx="12" type="sldNum"/>
          </p:nvPr>
        </p:nvSpPr>
        <p:spPr>
          <a:xfrm>
            <a:off x="8595300" y="4779401"/>
            <a:ext cx="548700" cy="3483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en">
                <a:latin typeface="Calibri"/>
                <a:ea typeface="Calibri"/>
                <a:cs typeface="Calibri"/>
                <a:sym typeface="Calibri"/>
              </a:rPr>
              <a:t>‹#›</a:t>
            </a:fld>
            <a:endParaRPr>
              <a:latin typeface="Calibri"/>
              <a:ea typeface="Calibri"/>
              <a:cs typeface="Calibri"/>
              <a:sym typeface="Calibri"/>
            </a:endParaRPr>
          </a:p>
        </p:txBody>
      </p:sp>
      <p:sp>
        <p:nvSpPr>
          <p:cNvPr id="886" name="Google Shape;886;p116"/>
          <p:cNvSpPr txBox="1"/>
          <p:nvPr/>
        </p:nvSpPr>
        <p:spPr>
          <a:xfrm>
            <a:off x="311700" y="4260600"/>
            <a:ext cx="8520600" cy="29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2"/>
                </a:solidFill>
                <a:latin typeface="Calibri"/>
                <a:ea typeface="Calibri"/>
                <a:cs typeface="Calibri"/>
                <a:sym typeface="Calibri"/>
              </a:rPr>
              <a:t>Refer: </a:t>
            </a:r>
            <a:r>
              <a:rPr lang="en" sz="1000">
                <a:solidFill>
                  <a:schemeClr val="dk1"/>
                </a:solidFill>
                <a:latin typeface="Calibri"/>
                <a:ea typeface="Calibri"/>
                <a:cs typeface="Calibri"/>
                <a:sym typeface="Calibri"/>
              </a:rPr>
              <a:t>Generative AI with LLMs Course by DeepLearning.AI: </a:t>
            </a:r>
            <a:r>
              <a:rPr lang="en" sz="1000" u="sng">
                <a:solidFill>
                  <a:schemeClr val="accent5"/>
                </a:solidFill>
                <a:latin typeface="Calibri"/>
                <a:ea typeface="Calibri"/>
                <a:cs typeface="Calibri"/>
                <a:sym typeface="Calibri"/>
                <a:hlinkClick r:id="rId3">
                  <a:extLst>
                    <a:ext uri="{A12FA001-AC4F-418D-AE19-62706E023703}">
                      <ahyp:hlinkClr val="tx"/>
                    </a:ext>
                  </a:extLst>
                </a:hlinkClick>
              </a:rPr>
              <a:t>https://www.deeplearning.ai/courses/generative-ai-with-llms/</a:t>
            </a:r>
            <a:endParaRPr sz="1000">
              <a:solidFill>
                <a:schemeClr val="dk1"/>
              </a:solidFill>
              <a:latin typeface="Calibri"/>
              <a:ea typeface="Calibri"/>
              <a:cs typeface="Calibri"/>
              <a:sym typeface="Calibri"/>
            </a:endParaRPr>
          </a:p>
          <a:p>
            <a:pPr indent="0" lvl="0" marL="0" rtl="0" algn="l">
              <a:spcBef>
                <a:spcPts val="0"/>
              </a:spcBef>
              <a:spcAft>
                <a:spcPts val="0"/>
              </a:spcAft>
              <a:buNone/>
            </a:pPr>
            <a:r>
              <a:t/>
            </a:r>
            <a:endParaRPr sz="1800">
              <a:solidFill>
                <a:schemeClr val="dk2"/>
              </a:solidFill>
            </a:endParaRP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0" name="Shape 890"/>
        <p:cNvGrpSpPr/>
        <p:nvPr/>
      </p:nvGrpSpPr>
      <p:grpSpPr>
        <a:xfrm>
          <a:off x="0" y="0"/>
          <a:ext cx="0" cy="0"/>
          <a:chOff x="0" y="0"/>
          <a:chExt cx="0" cy="0"/>
        </a:xfrm>
      </p:grpSpPr>
      <p:sp>
        <p:nvSpPr>
          <p:cNvPr id="891" name="Google Shape;891;p117"/>
          <p:cNvSpPr txBox="1"/>
          <p:nvPr>
            <p:ph idx="1" type="body"/>
          </p:nvPr>
        </p:nvSpPr>
        <p:spPr>
          <a:xfrm>
            <a:off x="311700" y="304100"/>
            <a:ext cx="8520600" cy="3891600"/>
          </a:xfrm>
          <a:prstGeom prst="rect">
            <a:avLst/>
          </a:prstGeom>
        </p:spPr>
        <p:txBody>
          <a:bodyPr anchorCtr="0" anchor="t" bIns="91425" lIns="91425" spcFirstLastPara="1" rIns="91425" wrap="square" tIns="91425">
            <a:normAutofit/>
          </a:bodyPr>
          <a:lstStyle/>
          <a:p>
            <a:pPr indent="0" lvl="0" marL="0" rtl="0" algn="l">
              <a:spcBef>
                <a:spcPts val="1200"/>
              </a:spcBef>
              <a:spcAft>
                <a:spcPts val="0"/>
              </a:spcAft>
              <a:buNone/>
            </a:pPr>
            <a:r>
              <a:rPr b="1" lang="en" sz="1400">
                <a:solidFill>
                  <a:schemeClr val="dk1"/>
                </a:solidFill>
                <a:latin typeface="Calibri"/>
                <a:ea typeface="Calibri"/>
                <a:cs typeface="Calibri"/>
                <a:sym typeface="Calibri"/>
              </a:rPr>
              <a:t>Question 10: Fine-tuning a model on a single task can improve model performance specifically on that task; however, it can also degrade the performance of other tasks as a side effect.  This phenomenon is known as:</a:t>
            </a:r>
            <a:endParaRPr b="1" sz="1400">
              <a:solidFill>
                <a:schemeClr val="dk1"/>
              </a:solidFill>
              <a:latin typeface="Calibri"/>
              <a:ea typeface="Calibri"/>
              <a:cs typeface="Calibri"/>
              <a:sym typeface="Calibri"/>
            </a:endParaRPr>
          </a:p>
          <a:p>
            <a:pPr indent="-317500" lvl="0" marL="457200" rtl="0" algn="l">
              <a:spcBef>
                <a:spcPts val="1200"/>
              </a:spcBef>
              <a:spcAft>
                <a:spcPts val="0"/>
              </a:spcAft>
              <a:buSzPts val="1400"/>
              <a:buFont typeface="Calibri"/>
              <a:buAutoNum type="alphaUcPeriod"/>
            </a:pPr>
            <a:r>
              <a:rPr lang="en" sz="1400">
                <a:solidFill>
                  <a:schemeClr val="dk1"/>
                </a:solidFill>
                <a:latin typeface="Calibri"/>
                <a:ea typeface="Calibri"/>
                <a:cs typeface="Calibri"/>
                <a:sym typeface="Calibri"/>
              </a:rPr>
              <a:t>Catastrophic forgetting</a:t>
            </a:r>
            <a:endParaRPr sz="1400">
              <a:solidFill>
                <a:schemeClr val="dk1"/>
              </a:solidFill>
              <a:latin typeface="Calibri"/>
              <a:ea typeface="Calibri"/>
              <a:cs typeface="Calibri"/>
              <a:sym typeface="Calibri"/>
            </a:endParaRPr>
          </a:p>
          <a:p>
            <a:pPr indent="-317500" lvl="0" marL="457200" rtl="0" algn="l">
              <a:spcBef>
                <a:spcPts val="0"/>
              </a:spcBef>
              <a:spcAft>
                <a:spcPts val="0"/>
              </a:spcAft>
              <a:buSzPts val="1400"/>
              <a:buFont typeface="Calibri"/>
              <a:buAutoNum type="alphaUcPeriod"/>
            </a:pPr>
            <a:r>
              <a:rPr lang="en" sz="1400">
                <a:solidFill>
                  <a:schemeClr val="dk1"/>
                </a:solidFill>
                <a:latin typeface="Calibri"/>
                <a:ea typeface="Calibri"/>
                <a:cs typeface="Calibri"/>
                <a:sym typeface="Calibri"/>
              </a:rPr>
              <a:t>Instruction bias</a:t>
            </a:r>
            <a:endParaRPr sz="1400">
              <a:solidFill>
                <a:schemeClr val="dk1"/>
              </a:solidFill>
              <a:latin typeface="Calibri"/>
              <a:ea typeface="Calibri"/>
              <a:cs typeface="Calibri"/>
              <a:sym typeface="Calibri"/>
            </a:endParaRPr>
          </a:p>
          <a:p>
            <a:pPr indent="-317500" lvl="0" marL="457200" rtl="0" algn="l">
              <a:spcBef>
                <a:spcPts val="0"/>
              </a:spcBef>
              <a:spcAft>
                <a:spcPts val="0"/>
              </a:spcAft>
              <a:buSzPts val="1400"/>
              <a:buFont typeface="Calibri"/>
              <a:buAutoNum type="alphaUcPeriod"/>
            </a:pPr>
            <a:r>
              <a:rPr lang="en" sz="1400">
                <a:solidFill>
                  <a:schemeClr val="dk1"/>
                </a:solidFill>
                <a:latin typeface="Calibri"/>
                <a:ea typeface="Calibri"/>
                <a:cs typeface="Calibri"/>
                <a:sym typeface="Calibri"/>
              </a:rPr>
              <a:t>Catastrophic loss</a:t>
            </a:r>
            <a:endParaRPr sz="1400">
              <a:solidFill>
                <a:schemeClr val="dk1"/>
              </a:solidFill>
              <a:latin typeface="Calibri"/>
              <a:ea typeface="Calibri"/>
              <a:cs typeface="Calibri"/>
              <a:sym typeface="Calibri"/>
            </a:endParaRPr>
          </a:p>
          <a:p>
            <a:pPr indent="-317500" lvl="0" marL="457200" rtl="0" algn="l">
              <a:spcBef>
                <a:spcPts val="0"/>
              </a:spcBef>
              <a:spcAft>
                <a:spcPts val="0"/>
              </a:spcAft>
              <a:buSzPts val="1400"/>
              <a:buFont typeface="Calibri"/>
              <a:buAutoNum type="alphaUcPeriod"/>
            </a:pPr>
            <a:r>
              <a:rPr lang="en" sz="1400">
                <a:solidFill>
                  <a:schemeClr val="dk1"/>
                </a:solidFill>
                <a:latin typeface="Calibri"/>
                <a:ea typeface="Calibri"/>
                <a:cs typeface="Calibri"/>
                <a:sym typeface="Calibri"/>
              </a:rPr>
              <a:t>Model toxicity</a:t>
            </a:r>
            <a:endParaRPr sz="1400">
              <a:solidFill>
                <a:schemeClr val="dk1"/>
              </a:solidFill>
              <a:latin typeface="Calibri"/>
              <a:ea typeface="Calibri"/>
              <a:cs typeface="Calibri"/>
              <a:sym typeface="Calibri"/>
            </a:endParaRPr>
          </a:p>
        </p:txBody>
      </p:sp>
      <p:sp>
        <p:nvSpPr>
          <p:cNvPr id="892" name="Google Shape;892;p117"/>
          <p:cNvSpPr txBox="1"/>
          <p:nvPr>
            <p:ph idx="12" type="sldNum"/>
          </p:nvPr>
        </p:nvSpPr>
        <p:spPr>
          <a:xfrm>
            <a:off x="8595300" y="4779401"/>
            <a:ext cx="548700" cy="3483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en">
                <a:latin typeface="Calibri"/>
                <a:ea typeface="Calibri"/>
                <a:cs typeface="Calibri"/>
                <a:sym typeface="Calibri"/>
              </a:rPr>
              <a:t>‹#›</a:t>
            </a:fld>
            <a:endParaRPr>
              <a:latin typeface="Calibri"/>
              <a:ea typeface="Calibri"/>
              <a:cs typeface="Calibri"/>
              <a:sym typeface="Calibri"/>
            </a:endParaRPr>
          </a:p>
        </p:txBody>
      </p:sp>
      <p:sp>
        <p:nvSpPr>
          <p:cNvPr id="893" name="Google Shape;893;p117"/>
          <p:cNvSpPr txBox="1"/>
          <p:nvPr/>
        </p:nvSpPr>
        <p:spPr>
          <a:xfrm>
            <a:off x="311700" y="4260600"/>
            <a:ext cx="8520600" cy="29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2"/>
                </a:solidFill>
                <a:latin typeface="Calibri"/>
                <a:ea typeface="Calibri"/>
                <a:cs typeface="Calibri"/>
                <a:sym typeface="Calibri"/>
              </a:rPr>
              <a:t>Refer: </a:t>
            </a:r>
            <a:r>
              <a:rPr lang="en" sz="1000">
                <a:solidFill>
                  <a:schemeClr val="dk1"/>
                </a:solidFill>
                <a:latin typeface="Calibri"/>
                <a:ea typeface="Calibri"/>
                <a:cs typeface="Calibri"/>
                <a:sym typeface="Calibri"/>
              </a:rPr>
              <a:t>Generative AI with LLMs Course by DeepLearning.AI: </a:t>
            </a:r>
            <a:r>
              <a:rPr lang="en" sz="1000" u="sng">
                <a:solidFill>
                  <a:schemeClr val="accent5"/>
                </a:solidFill>
                <a:latin typeface="Calibri"/>
                <a:ea typeface="Calibri"/>
                <a:cs typeface="Calibri"/>
                <a:sym typeface="Calibri"/>
                <a:hlinkClick r:id="rId3">
                  <a:extLst>
                    <a:ext uri="{A12FA001-AC4F-418D-AE19-62706E023703}">
                      <ahyp:hlinkClr val="tx"/>
                    </a:ext>
                  </a:extLst>
                </a:hlinkClick>
              </a:rPr>
              <a:t>https://www.deeplearning.ai/courses/generative-ai-with-llms/</a:t>
            </a:r>
            <a:endParaRPr sz="1000">
              <a:solidFill>
                <a:schemeClr val="dk1"/>
              </a:solidFill>
              <a:latin typeface="Calibri"/>
              <a:ea typeface="Calibri"/>
              <a:cs typeface="Calibri"/>
              <a:sym typeface="Calibri"/>
            </a:endParaRPr>
          </a:p>
          <a:p>
            <a:pPr indent="0" lvl="0" marL="0" rtl="0" algn="l">
              <a:spcBef>
                <a:spcPts val="0"/>
              </a:spcBef>
              <a:spcAft>
                <a:spcPts val="0"/>
              </a:spcAft>
              <a:buNone/>
            </a:pPr>
            <a:r>
              <a:t/>
            </a:r>
            <a:endParaRPr sz="1800">
              <a:solidFill>
                <a:schemeClr val="dk2"/>
              </a:solidFill>
            </a:endParaRP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7" name="Shape 897"/>
        <p:cNvGrpSpPr/>
        <p:nvPr/>
      </p:nvGrpSpPr>
      <p:grpSpPr>
        <a:xfrm>
          <a:off x="0" y="0"/>
          <a:ext cx="0" cy="0"/>
          <a:chOff x="0" y="0"/>
          <a:chExt cx="0" cy="0"/>
        </a:xfrm>
      </p:grpSpPr>
      <p:sp>
        <p:nvSpPr>
          <p:cNvPr id="898" name="Google Shape;898;p118"/>
          <p:cNvSpPr txBox="1"/>
          <p:nvPr>
            <p:ph idx="1" type="body"/>
          </p:nvPr>
        </p:nvSpPr>
        <p:spPr>
          <a:xfrm>
            <a:off x="311700" y="304100"/>
            <a:ext cx="8520600" cy="3891600"/>
          </a:xfrm>
          <a:prstGeom prst="rect">
            <a:avLst/>
          </a:prstGeom>
        </p:spPr>
        <p:txBody>
          <a:bodyPr anchorCtr="0" anchor="t" bIns="91425" lIns="91425" spcFirstLastPara="1" rIns="91425" wrap="square" tIns="91425">
            <a:normAutofit/>
          </a:bodyPr>
          <a:lstStyle/>
          <a:p>
            <a:pPr indent="0" lvl="0" marL="0" rtl="0" algn="l">
              <a:spcBef>
                <a:spcPts val="1200"/>
              </a:spcBef>
              <a:spcAft>
                <a:spcPts val="0"/>
              </a:spcAft>
              <a:buNone/>
            </a:pPr>
            <a:r>
              <a:rPr b="1" lang="en" sz="1400">
                <a:solidFill>
                  <a:schemeClr val="dk1"/>
                </a:solidFill>
                <a:latin typeface="Calibri"/>
                <a:ea typeface="Calibri"/>
                <a:cs typeface="Calibri"/>
                <a:sym typeface="Calibri"/>
              </a:rPr>
              <a:t>Question 11: Which evaluation metric below focuses on precision in matching generated output to the reference text and is used for text translation?</a:t>
            </a:r>
            <a:endParaRPr b="1" sz="1400">
              <a:solidFill>
                <a:schemeClr val="dk1"/>
              </a:solidFill>
              <a:latin typeface="Calibri"/>
              <a:ea typeface="Calibri"/>
              <a:cs typeface="Calibri"/>
              <a:sym typeface="Calibri"/>
            </a:endParaRPr>
          </a:p>
          <a:p>
            <a:pPr indent="-317500" lvl="0" marL="457200" rtl="0" algn="l">
              <a:spcBef>
                <a:spcPts val="1200"/>
              </a:spcBef>
              <a:spcAft>
                <a:spcPts val="0"/>
              </a:spcAft>
              <a:buSzPts val="1400"/>
              <a:buFont typeface="Calibri"/>
              <a:buAutoNum type="alphaUcPeriod"/>
            </a:pPr>
            <a:r>
              <a:rPr lang="en" sz="1400">
                <a:solidFill>
                  <a:schemeClr val="dk1"/>
                </a:solidFill>
                <a:latin typeface="Calibri"/>
                <a:ea typeface="Calibri"/>
                <a:cs typeface="Calibri"/>
                <a:sym typeface="Calibri"/>
              </a:rPr>
              <a:t>HELM</a:t>
            </a:r>
            <a:endParaRPr sz="1400">
              <a:solidFill>
                <a:schemeClr val="dk1"/>
              </a:solidFill>
              <a:latin typeface="Calibri"/>
              <a:ea typeface="Calibri"/>
              <a:cs typeface="Calibri"/>
              <a:sym typeface="Calibri"/>
            </a:endParaRPr>
          </a:p>
          <a:p>
            <a:pPr indent="-317500" lvl="0" marL="457200" rtl="0" algn="l">
              <a:spcBef>
                <a:spcPts val="0"/>
              </a:spcBef>
              <a:spcAft>
                <a:spcPts val="0"/>
              </a:spcAft>
              <a:buSzPts val="1400"/>
              <a:buFont typeface="Calibri"/>
              <a:buAutoNum type="alphaUcPeriod"/>
            </a:pPr>
            <a:r>
              <a:rPr lang="en" sz="1400">
                <a:solidFill>
                  <a:schemeClr val="dk1"/>
                </a:solidFill>
                <a:latin typeface="Calibri"/>
                <a:ea typeface="Calibri"/>
                <a:cs typeface="Calibri"/>
                <a:sym typeface="Calibri"/>
              </a:rPr>
              <a:t>ROUGE-2</a:t>
            </a:r>
            <a:endParaRPr sz="1400">
              <a:solidFill>
                <a:schemeClr val="dk1"/>
              </a:solidFill>
              <a:latin typeface="Calibri"/>
              <a:ea typeface="Calibri"/>
              <a:cs typeface="Calibri"/>
              <a:sym typeface="Calibri"/>
            </a:endParaRPr>
          </a:p>
          <a:p>
            <a:pPr indent="-317500" lvl="0" marL="457200" rtl="0" algn="l">
              <a:spcBef>
                <a:spcPts val="0"/>
              </a:spcBef>
              <a:spcAft>
                <a:spcPts val="0"/>
              </a:spcAft>
              <a:buSzPts val="1400"/>
              <a:buFont typeface="Calibri"/>
              <a:buAutoNum type="alphaUcPeriod"/>
            </a:pPr>
            <a:r>
              <a:rPr lang="en" sz="1400">
                <a:solidFill>
                  <a:schemeClr val="dk1"/>
                </a:solidFill>
                <a:latin typeface="Calibri"/>
                <a:ea typeface="Calibri"/>
                <a:cs typeface="Calibri"/>
                <a:sym typeface="Calibri"/>
              </a:rPr>
              <a:t>BLEU</a:t>
            </a:r>
            <a:endParaRPr sz="1400">
              <a:solidFill>
                <a:schemeClr val="dk1"/>
              </a:solidFill>
              <a:latin typeface="Calibri"/>
              <a:ea typeface="Calibri"/>
              <a:cs typeface="Calibri"/>
              <a:sym typeface="Calibri"/>
            </a:endParaRPr>
          </a:p>
          <a:p>
            <a:pPr indent="-317500" lvl="0" marL="457200" rtl="0" algn="l">
              <a:spcBef>
                <a:spcPts val="0"/>
              </a:spcBef>
              <a:spcAft>
                <a:spcPts val="0"/>
              </a:spcAft>
              <a:buSzPts val="1400"/>
              <a:buFont typeface="Calibri"/>
              <a:buAutoNum type="alphaUcPeriod"/>
            </a:pPr>
            <a:r>
              <a:rPr lang="en" sz="1400">
                <a:solidFill>
                  <a:schemeClr val="dk1"/>
                </a:solidFill>
                <a:latin typeface="Calibri"/>
                <a:ea typeface="Calibri"/>
                <a:cs typeface="Calibri"/>
                <a:sym typeface="Calibri"/>
              </a:rPr>
              <a:t>ROUGE-1</a:t>
            </a:r>
            <a:endParaRPr sz="1400">
              <a:solidFill>
                <a:schemeClr val="dk1"/>
              </a:solidFill>
              <a:latin typeface="Calibri"/>
              <a:ea typeface="Calibri"/>
              <a:cs typeface="Calibri"/>
              <a:sym typeface="Calibri"/>
            </a:endParaRPr>
          </a:p>
        </p:txBody>
      </p:sp>
      <p:sp>
        <p:nvSpPr>
          <p:cNvPr id="899" name="Google Shape;899;p118"/>
          <p:cNvSpPr txBox="1"/>
          <p:nvPr>
            <p:ph idx="12" type="sldNum"/>
          </p:nvPr>
        </p:nvSpPr>
        <p:spPr>
          <a:xfrm>
            <a:off x="8595300" y="4779401"/>
            <a:ext cx="548700" cy="3483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en">
                <a:latin typeface="Calibri"/>
                <a:ea typeface="Calibri"/>
                <a:cs typeface="Calibri"/>
                <a:sym typeface="Calibri"/>
              </a:rPr>
              <a:t>‹#›</a:t>
            </a:fld>
            <a:endParaRPr>
              <a:latin typeface="Calibri"/>
              <a:ea typeface="Calibri"/>
              <a:cs typeface="Calibri"/>
              <a:sym typeface="Calibri"/>
            </a:endParaRPr>
          </a:p>
        </p:txBody>
      </p:sp>
      <p:sp>
        <p:nvSpPr>
          <p:cNvPr id="900" name="Google Shape;900;p118"/>
          <p:cNvSpPr txBox="1"/>
          <p:nvPr/>
        </p:nvSpPr>
        <p:spPr>
          <a:xfrm>
            <a:off x="311700" y="4260600"/>
            <a:ext cx="8520600" cy="29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2"/>
                </a:solidFill>
                <a:latin typeface="Calibri"/>
                <a:ea typeface="Calibri"/>
                <a:cs typeface="Calibri"/>
                <a:sym typeface="Calibri"/>
              </a:rPr>
              <a:t>Refer: </a:t>
            </a:r>
            <a:r>
              <a:rPr lang="en" sz="1000">
                <a:solidFill>
                  <a:schemeClr val="dk1"/>
                </a:solidFill>
                <a:latin typeface="Calibri"/>
                <a:ea typeface="Calibri"/>
                <a:cs typeface="Calibri"/>
                <a:sym typeface="Calibri"/>
              </a:rPr>
              <a:t>Generative AI with LLMs Course by DeepLearning.AI: </a:t>
            </a:r>
            <a:r>
              <a:rPr lang="en" sz="1000" u="sng">
                <a:solidFill>
                  <a:schemeClr val="accent5"/>
                </a:solidFill>
                <a:latin typeface="Calibri"/>
                <a:ea typeface="Calibri"/>
                <a:cs typeface="Calibri"/>
                <a:sym typeface="Calibri"/>
                <a:hlinkClick r:id="rId3">
                  <a:extLst>
                    <a:ext uri="{A12FA001-AC4F-418D-AE19-62706E023703}">
                      <ahyp:hlinkClr val="tx"/>
                    </a:ext>
                  </a:extLst>
                </a:hlinkClick>
              </a:rPr>
              <a:t>https://www.deeplearning.ai/courses/generative-ai-with-llms/</a:t>
            </a:r>
            <a:endParaRPr sz="1000">
              <a:solidFill>
                <a:schemeClr val="dk1"/>
              </a:solidFill>
              <a:latin typeface="Calibri"/>
              <a:ea typeface="Calibri"/>
              <a:cs typeface="Calibri"/>
              <a:sym typeface="Calibri"/>
            </a:endParaRPr>
          </a:p>
          <a:p>
            <a:pPr indent="0" lvl="0" marL="0" rtl="0" algn="l">
              <a:spcBef>
                <a:spcPts val="0"/>
              </a:spcBef>
              <a:spcAft>
                <a:spcPts val="0"/>
              </a:spcAft>
              <a:buNone/>
            </a:pPr>
            <a:r>
              <a:t/>
            </a:r>
            <a:endParaRPr sz="1800">
              <a:solidFill>
                <a:schemeClr val="dk2"/>
              </a:solidFill>
            </a:endParaRP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4" name="Shape 904"/>
        <p:cNvGrpSpPr/>
        <p:nvPr/>
      </p:nvGrpSpPr>
      <p:grpSpPr>
        <a:xfrm>
          <a:off x="0" y="0"/>
          <a:ext cx="0" cy="0"/>
          <a:chOff x="0" y="0"/>
          <a:chExt cx="0" cy="0"/>
        </a:xfrm>
      </p:grpSpPr>
      <p:sp>
        <p:nvSpPr>
          <p:cNvPr id="905" name="Google Shape;905;p119"/>
          <p:cNvSpPr txBox="1"/>
          <p:nvPr>
            <p:ph idx="1" type="body"/>
          </p:nvPr>
        </p:nvSpPr>
        <p:spPr>
          <a:xfrm>
            <a:off x="311700" y="304100"/>
            <a:ext cx="8520600" cy="3891600"/>
          </a:xfrm>
          <a:prstGeom prst="rect">
            <a:avLst/>
          </a:prstGeom>
        </p:spPr>
        <p:txBody>
          <a:bodyPr anchorCtr="0" anchor="t" bIns="91425" lIns="91425" spcFirstLastPara="1" rIns="91425" wrap="square" tIns="91425">
            <a:normAutofit/>
          </a:bodyPr>
          <a:lstStyle/>
          <a:p>
            <a:pPr indent="0" lvl="0" marL="0" rtl="0" algn="l">
              <a:spcBef>
                <a:spcPts val="1200"/>
              </a:spcBef>
              <a:spcAft>
                <a:spcPts val="0"/>
              </a:spcAft>
              <a:buNone/>
            </a:pPr>
            <a:r>
              <a:rPr b="1" lang="en" sz="1400">
                <a:solidFill>
                  <a:schemeClr val="dk1"/>
                </a:solidFill>
                <a:latin typeface="Calibri"/>
                <a:ea typeface="Calibri"/>
                <a:cs typeface="Calibri"/>
                <a:sym typeface="Calibri"/>
              </a:rPr>
              <a:t>Question 12: Which of the following best describes how LoRA works?</a:t>
            </a:r>
            <a:endParaRPr b="1" sz="1400">
              <a:solidFill>
                <a:schemeClr val="dk1"/>
              </a:solidFill>
              <a:latin typeface="Calibri"/>
              <a:ea typeface="Calibri"/>
              <a:cs typeface="Calibri"/>
              <a:sym typeface="Calibri"/>
            </a:endParaRPr>
          </a:p>
          <a:p>
            <a:pPr indent="-317500" lvl="0" marL="457200" rtl="0" algn="l">
              <a:spcBef>
                <a:spcPts val="1200"/>
              </a:spcBef>
              <a:spcAft>
                <a:spcPts val="0"/>
              </a:spcAft>
              <a:buSzPts val="1400"/>
              <a:buFont typeface="Calibri"/>
              <a:buAutoNum type="alphaUcPeriod"/>
            </a:pPr>
            <a:r>
              <a:rPr lang="en" sz="1400">
                <a:solidFill>
                  <a:schemeClr val="dk1"/>
                </a:solidFill>
                <a:latin typeface="Calibri"/>
                <a:ea typeface="Calibri"/>
                <a:cs typeface="Calibri"/>
                <a:sym typeface="Calibri"/>
              </a:rPr>
              <a:t>LoRA trains a smaller, distilled version of the pre-trained LLM to reduce model size</a:t>
            </a:r>
            <a:endParaRPr sz="1400">
              <a:solidFill>
                <a:schemeClr val="dk1"/>
              </a:solidFill>
              <a:latin typeface="Calibri"/>
              <a:ea typeface="Calibri"/>
              <a:cs typeface="Calibri"/>
              <a:sym typeface="Calibri"/>
            </a:endParaRPr>
          </a:p>
          <a:p>
            <a:pPr indent="-317500" lvl="0" marL="457200" rtl="0" algn="l">
              <a:spcBef>
                <a:spcPts val="0"/>
              </a:spcBef>
              <a:spcAft>
                <a:spcPts val="0"/>
              </a:spcAft>
              <a:buSzPts val="1400"/>
              <a:buFont typeface="Calibri"/>
              <a:buAutoNum type="alphaUcPeriod"/>
            </a:pPr>
            <a:r>
              <a:rPr lang="en" sz="1400">
                <a:solidFill>
                  <a:schemeClr val="dk1"/>
                </a:solidFill>
                <a:latin typeface="Calibri"/>
                <a:ea typeface="Calibri"/>
                <a:cs typeface="Calibri"/>
                <a:sym typeface="Calibri"/>
              </a:rPr>
              <a:t>LoRA freezes all weights in the original model layers and introduces new components which are trained on new data.</a:t>
            </a:r>
            <a:endParaRPr sz="1400">
              <a:solidFill>
                <a:schemeClr val="dk1"/>
              </a:solidFill>
              <a:latin typeface="Calibri"/>
              <a:ea typeface="Calibri"/>
              <a:cs typeface="Calibri"/>
              <a:sym typeface="Calibri"/>
            </a:endParaRPr>
          </a:p>
          <a:p>
            <a:pPr indent="-317500" lvl="0" marL="457200" rtl="0" algn="l">
              <a:spcBef>
                <a:spcPts val="0"/>
              </a:spcBef>
              <a:spcAft>
                <a:spcPts val="0"/>
              </a:spcAft>
              <a:buSzPts val="1400"/>
              <a:buFont typeface="Calibri"/>
              <a:buAutoNum type="alphaUcPeriod"/>
            </a:pPr>
            <a:r>
              <a:rPr lang="en" sz="1400">
                <a:solidFill>
                  <a:schemeClr val="dk1"/>
                </a:solidFill>
                <a:latin typeface="Calibri"/>
                <a:ea typeface="Calibri"/>
                <a:cs typeface="Calibri"/>
                <a:sym typeface="Calibri"/>
              </a:rPr>
              <a:t>LoRA decomposes weights into two smaller rank matrices and trains those instead of the full model weights.</a:t>
            </a:r>
            <a:endParaRPr sz="1400">
              <a:solidFill>
                <a:schemeClr val="dk1"/>
              </a:solidFill>
              <a:latin typeface="Calibri"/>
              <a:ea typeface="Calibri"/>
              <a:cs typeface="Calibri"/>
              <a:sym typeface="Calibri"/>
            </a:endParaRPr>
          </a:p>
          <a:p>
            <a:pPr indent="-317500" lvl="0" marL="457200" rtl="0" algn="l">
              <a:spcBef>
                <a:spcPts val="0"/>
              </a:spcBef>
              <a:spcAft>
                <a:spcPts val="0"/>
              </a:spcAft>
              <a:buSzPts val="1400"/>
              <a:buFont typeface="Calibri"/>
              <a:buAutoNum type="alphaUcPeriod"/>
            </a:pPr>
            <a:r>
              <a:rPr lang="en" sz="1400">
                <a:solidFill>
                  <a:schemeClr val="dk1"/>
                </a:solidFill>
                <a:latin typeface="Calibri"/>
                <a:ea typeface="Calibri"/>
                <a:cs typeface="Calibri"/>
                <a:sym typeface="Calibri"/>
              </a:rPr>
              <a:t>LoRA continues the original pre-training objective on new data to update the weights of the original model.</a:t>
            </a:r>
            <a:endParaRPr sz="1400">
              <a:solidFill>
                <a:schemeClr val="dk1"/>
              </a:solidFill>
              <a:latin typeface="Calibri"/>
              <a:ea typeface="Calibri"/>
              <a:cs typeface="Calibri"/>
              <a:sym typeface="Calibri"/>
            </a:endParaRPr>
          </a:p>
        </p:txBody>
      </p:sp>
      <p:sp>
        <p:nvSpPr>
          <p:cNvPr id="906" name="Google Shape;906;p119"/>
          <p:cNvSpPr txBox="1"/>
          <p:nvPr>
            <p:ph idx="12" type="sldNum"/>
          </p:nvPr>
        </p:nvSpPr>
        <p:spPr>
          <a:xfrm>
            <a:off x="8595300" y="4779401"/>
            <a:ext cx="548700" cy="3483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en">
                <a:latin typeface="Calibri"/>
                <a:ea typeface="Calibri"/>
                <a:cs typeface="Calibri"/>
                <a:sym typeface="Calibri"/>
              </a:rPr>
              <a:t>‹#›</a:t>
            </a:fld>
            <a:endParaRPr>
              <a:latin typeface="Calibri"/>
              <a:ea typeface="Calibri"/>
              <a:cs typeface="Calibri"/>
              <a:sym typeface="Calibri"/>
            </a:endParaRPr>
          </a:p>
        </p:txBody>
      </p:sp>
      <p:sp>
        <p:nvSpPr>
          <p:cNvPr id="907" name="Google Shape;907;p119"/>
          <p:cNvSpPr txBox="1"/>
          <p:nvPr/>
        </p:nvSpPr>
        <p:spPr>
          <a:xfrm>
            <a:off x="311700" y="4260600"/>
            <a:ext cx="8520600" cy="29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2"/>
                </a:solidFill>
                <a:latin typeface="Calibri"/>
                <a:ea typeface="Calibri"/>
                <a:cs typeface="Calibri"/>
                <a:sym typeface="Calibri"/>
              </a:rPr>
              <a:t>Refer: </a:t>
            </a:r>
            <a:r>
              <a:rPr lang="en" sz="1000">
                <a:solidFill>
                  <a:schemeClr val="dk1"/>
                </a:solidFill>
                <a:latin typeface="Calibri"/>
                <a:ea typeface="Calibri"/>
                <a:cs typeface="Calibri"/>
                <a:sym typeface="Calibri"/>
              </a:rPr>
              <a:t>Generative AI with LLMs Course by DeepLearning.AI: </a:t>
            </a:r>
            <a:r>
              <a:rPr lang="en" sz="1000" u="sng">
                <a:solidFill>
                  <a:schemeClr val="accent5"/>
                </a:solidFill>
                <a:latin typeface="Calibri"/>
                <a:ea typeface="Calibri"/>
                <a:cs typeface="Calibri"/>
                <a:sym typeface="Calibri"/>
                <a:hlinkClick r:id="rId3">
                  <a:extLst>
                    <a:ext uri="{A12FA001-AC4F-418D-AE19-62706E023703}">
                      <ahyp:hlinkClr val="tx"/>
                    </a:ext>
                  </a:extLst>
                </a:hlinkClick>
              </a:rPr>
              <a:t>https://www.deeplearning.ai/courses/generative-ai-with-llms/</a:t>
            </a:r>
            <a:endParaRPr sz="1000">
              <a:solidFill>
                <a:schemeClr val="dk1"/>
              </a:solidFill>
              <a:latin typeface="Calibri"/>
              <a:ea typeface="Calibri"/>
              <a:cs typeface="Calibri"/>
              <a:sym typeface="Calibri"/>
            </a:endParaRPr>
          </a:p>
          <a:p>
            <a:pPr indent="0" lvl="0" marL="0" rtl="0" algn="l">
              <a:spcBef>
                <a:spcPts val="0"/>
              </a:spcBef>
              <a:spcAft>
                <a:spcPts val="0"/>
              </a:spcAft>
              <a:buNone/>
            </a:pPr>
            <a:r>
              <a:t/>
            </a:r>
            <a:endParaRPr sz="1800">
              <a:solidFill>
                <a:schemeClr val="dk2"/>
              </a:solidFill>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1" name="Shape 911"/>
        <p:cNvGrpSpPr/>
        <p:nvPr/>
      </p:nvGrpSpPr>
      <p:grpSpPr>
        <a:xfrm>
          <a:off x="0" y="0"/>
          <a:ext cx="0" cy="0"/>
          <a:chOff x="0" y="0"/>
          <a:chExt cx="0" cy="0"/>
        </a:xfrm>
      </p:grpSpPr>
      <p:sp>
        <p:nvSpPr>
          <p:cNvPr id="912" name="Google Shape;912;p120"/>
          <p:cNvSpPr txBox="1"/>
          <p:nvPr>
            <p:ph idx="1" type="body"/>
          </p:nvPr>
        </p:nvSpPr>
        <p:spPr>
          <a:xfrm>
            <a:off x="311700" y="304100"/>
            <a:ext cx="8520600" cy="3891600"/>
          </a:xfrm>
          <a:prstGeom prst="rect">
            <a:avLst/>
          </a:prstGeom>
        </p:spPr>
        <p:txBody>
          <a:bodyPr anchorCtr="0" anchor="t" bIns="91425" lIns="91425" spcFirstLastPara="1" rIns="91425" wrap="square" tIns="91425">
            <a:normAutofit/>
          </a:bodyPr>
          <a:lstStyle/>
          <a:p>
            <a:pPr indent="0" lvl="0" marL="0" rtl="0" algn="l">
              <a:spcBef>
                <a:spcPts val="1200"/>
              </a:spcBef>
              <a:spcAft>
                <a:spcPts val="0"/>
              </a:spcAft>
              <a:buNone/>
            </a:pPr>
            <a:r>
              <a:rPr b="1" lang="en" sz="1400">
                <a:solidFill>
                  <a:schemeClr val="dk1"/>
                </a:solidFill>
                <a:latin typeface="Calibri"/>
                <a:ea typeface="Calibri"/>
                <a:cs typeface="Calibri"/>
                <a:sym typeface="Calibri"/>
              </a:rPr>
              <a:t>Question 13: What is a soft prompt in the context of LLMs (Large Language Models)?</a:t>
            </a:r>
            <a:endParaRPr b="1" sz="1400">
              <a:solidFill>
                <a:schemeClr val="dk1"/>
              </a:solidFill>
              <a:latin typeface="Calibri"/>
              <a:ea typeface="Calibri"/>
              <a:cs typeface="Calibri"/>
              <a:sym typeface="Calibri"/>
            </a:endParaRPr>
          </a:p>
          <a:p>
            <a:pPr indent="-317500" lvl="0" marL="457200" rtl="0" algn="l">
              <a:spcBef>
                <a:spcPts val="1200"/>
              </a:spcBef>
              <a:spcAft>
                <a:spcPts val="0"/>
              </a:spcAft>
              <a:buSzPts val="1400"/>
              <a:buFont typeface="Calibri"/>
              <a:buAutoNum type="alphaUcPeriod"/>
            </a:pPr>
            <a:r>
              <a:rPr lang="en" sz="1400">
                <a:solidFill>
                  <a:schemeClr val="dk1"/>
                </a:solidFill>
                <a:latin typeface="Calibri"/>
                <a:ea typeface="Calibri"/>
                <a:cs typeface="Calibri"/>
                <a:sym typeface="Calibri"/>
              </a:rPr>
              <a:t>A set of trainable tokens that are added to a prompt and whose values are updated during additional training to improve performance on specific tasks.</a:t>
            </a:r>
            <a:endParaRPr sz="1400">
              <a:solidFill>
                <a:schemeClr val="dk1"/>
              </a:solidFill>
              <a:latin typeface="Calibri"/>
              <a:ea typeface="Calibri"/>
              <a:cs typeface="Calibri"/>
              <a:sym typeface="Calibri"/>
            </a:endParaRPr>
          </a:p>
          <a:p>
            <a:pPr indent="-317500" lvl="0" marL="457200" rtl="0" algn="l">
              <a:spcBef>
                <a:spcPts val="0"/>
              </a:spcBef>
              <a:spcAft>
                <a:spcPts val="0"/>
              </a:spcAft>
              <a:buSzPts val="1400"/>
              <a:buFont typeface="Calibri"/>
              <a:buAutoNum type="alphaUcPeriod"/>
            </a:pPr>
            <a:r>
              <a:rPr lang="en" sz="1400">
                <a:solidFill>
                  <a:schemeClr val="dk1"/>
                </a:solidFill>
                <a:latin typeface="Calibri"/>
                <a:ea typeface="Calibri"/>
                <a:cs typeface="Calibri"/>
                <a:sym typeface="Calibri"/>
              </a:rPr>
              <a:t>A strict and explicit input text that serves as a starting point for the model's generation.</a:t>
            </a:r>
            <a:endParaRPr sz="1400">
              <a:solidFill>
                <a:schemeClr val="dk1"/>
              </a:solidFill>
              <a:latin typeface="Calibri"/>
              <a:ea typeface="Calibri"/>
              <a:cs typeface="Calibri"/>
              <a:sym typeface="Calibri"/>
            </a:endParaRPr>
          </a:p>
          <a:p>
            <a:pPr indent="-317500" lvl="0" marL="457200" rtl="0" algn="l">
              <a:spcBef>
                <a:spcPts val="0"/>
              </a:spcBef>
              <a:spcAft>
                <a:spcPts val="0"/>
              </a:spcAft>
              <a:buSzPts val="1400"/>
              <a:buFont typeface="Calibri"/>
              <a:buAutoNum type="alphaUcPeriod"/>
            </a:pPr>
            <a:r>
              <a:rPr lang="en" sz="1400">
                <a:solidFill>
                  <a:schemeClr val="dk1"/>
                </a:solidFill>
                <a:latin typeface="Calibri"/>
                <a:ea typeface="Calibri"/>
                <a:cs typeface="Calibri"/>
                <a:sym typeface="Calibri"/>
              </a:rPr>
              <a:t>A technique to limit the creativity of the model and enforce specific output patterns.</a:t>
            </a:r>
            <a:endParaRPr sz="1400">
              <a:solidFill>
                <a:schemeClr val="dk1"/>
              </a:solidFill>
              <a:latin typeface="Calibri"/>
              <a:ea typeface="Calibri"/>
              <a:cs typeface="Calibri"/>
              <a:sym typeface="Calibri"/>
            </a:endParaRPr>
          </a:p>
          <a:p>
            <a:pPr indent="-317500" lvl="0" marL="457200" rtl="0" algn="l">
              <a:spcBef>
                <a:spcPts val="0"/>
              </a:spcBef>
              <a:spcAft>
                <a:spcPts val="0"/>
              </a:spcAft>
              <a:buSzPts val="1400"/>
              <a:buFont typeface="Calibri"/>
              <a:buAutoNum type="alphaUcPeriod"/>
            </a:pPr>
            <a:r>
              <a:rPr lang="en" sz="1400">
                <a:solidFill>
                  <a:schemeClr val="dk1"/>
                </a:solidFill>
                <a:latin typeface="Calibri"/>
                <a:ea typeface="Calibri"/>
                <a:cs typeface="Calibri"/>
                <a:sym typeface="Calibri"/>
              </a:rPr>
              <a:t>A method to control the model's behavior by adjusting the learning rate during training.</a:t>
            </a:r>
            <a:endParaRPr sz="1400">
              <a:solidFill>
                <a:schemeClr val="dk1"/>
              </a:solidFill>
              <a:latin typeface="Calibri"/>
              <a:ea typeface="Calibri"/>
              <a:cs typeface="Calibri"/>
              <a:sym typeface="Calibri"/>
            </a:endParaRPr>
          </a:p>
        </p:txBody>
      </p:sp>
      <p:sp>
        <p:nvSpPr>
          <p:cNvPr id="913" name="Google Shape;913;p120"/>
          <p:cNvSpPr txBox="1"/>
          <p:nvPr>
            <p:ph idx="12" type="sldNum"/>
          </p:nvPr>
        </p:nvSpPr>
        <p:spPr>
          <a:xfrm>
            <a:off x="8595300" y="4779401"/>
            <a:ext cx="548700" cy="3483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en">
                <a:latin typeface="Calibri"/>
                <a:ea typeface="Calibri"/>
                <a:cs typeface="Calibri"/>
                <a:sym typeface="Calibri"/>
              </a:rPr>
              <a:t>‹#›</a:t>
            </a:fld>
            <a:endParaRPr>
              <a:latin typeface="Calibri"/>
              <a:ea typeface="Calibri"/>
              <a:cs typeface="Calibri"/>
              <a:sym typeface="Calibri"/>
            </a:endParaRPr>
          </a:p>
        </p:txBody>
      </p:sp>
      <p:sp>
        <p:nvSpPr>
          <p:cNvPr id="914" name="Google Shape;914;p120"/>
          <p:cNvSpPr txBox="1"/>
          <p:nvPr/>
        </p:nvSpPr>
        <p:spPr>
          <a:xfrm>
            <a:off x="311700" y="4260600"/>
            <a:ext cx="8520600" cy="29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2"/>
                </a:solidFill>
                <a:latin typeface="Calibri"/>
                <a:ea typeface="Calibri"/>
                <a:cs typeface="Calibri"/>
                <a:sym typeface="Calibri"/>
              </a:rPr>
              <a:t>Refer: </a:t>
            </a:r>
            <a:r>
              <a:rPr lang="en" sz="1000">
                <a:solidFill>
                  <a:schemeClr val="dk1"/>
                </a:solidFill>
                <a:latin typeface="Calibri"/>
                <a:ea typeface="Calibri"/>
                <a:cs typeface="Calibri"/>
                <a:sym typeface="Calibri"/>
              </a:rPr>
              <a:t>Generative AI with LLMs Course by DeepLearning.AI: </a:t>
            </a:r>
            <a:r>
              <a:rPr lang="en" sz="1000" u="sng">
                <a:solidFill>
                  <a:schemeClr val="accent5"/>
                </a:solidFill>
                <a:latin typeface="Calibri"/>
                <a:ea typeface="Calibri"/>
                <a:cs typeface="Calibri"/>
                <a:sym typeface="Calibri"/>
                <a:hlinkClick r:id="rId3">
                  <a:extLst>
                    <a:ext uri="{A12FA001-AC4F-418D-AE19-62706E023703}">
                      <ahyp:hlinkClr val="tx"/>
                    </a:ext>
                  </a:extLst>
                </a:hlinkClick>
              </a:rPr>
              <a:t>https://www.deeplearning.ai/courses/generative-ai-with-llms/</a:t>
            </a:r>
            <a:endParaRPr sz="1000">
              <a:solidFill>
                <a:schemeClr val="dk1"/>
              </a:solidFill>
              <a:latin typeface="Calibri"/>
              <a:ea typeface="Calibri"/>
              <a:cs typeface="Calibri"/>
              <a:sym typeface="Calibri"/>
            </a:endParaRPr>
          </a:p>
          <a:p>
            <a:pPr indent="0" lvl="0" marL="0" rtl="0" algn="l">
              <a:spcBef>
                <a:spcPts val="0"/>
              </a:spcBef>
              <a:spcAft>
                <a:spcPts val="0"/>
              </a:spcAft>
              <a:buNone/>
            </a:pPr>
            <a:r>
              <a:t/>
            </a:r>
            <a:endParaRPr sz="1800">
              <a:solidFill>
                <a:schemeClr val="dk2"/>
              </a:solidFill>
            </a:endParaRPr>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8" name="Shape 918"/>
        <p:cNvGrpSpPr/>
        <p:nvPr/>
      </p:nvGrpSpPr>
      <p:grpSpPr>
        <a:xfrm>
          <a:off x="0" y="0"/>
          <a:ext cx="0" cy="0"/>
          <a:chOff x="0" y="0"/>
          <a:chExt cx="0" cy="0"/>
        </a:xfrm>
      </p:grpSpPr>
      <p:sp>
        <p:nvSpPr>
          <p:cNvPr id="919" name="Google Shape;919;p121"/>
          <p:cNvSpPr txBox="1"/>
          <p:nvPr>
            <p:ph idx="1" type="body"/>
          </p:nvPr>
        </p:nvSpPr>
        <p:spPr>
          <a:xfrm>
            <a:off x="311700" y="304100"/>
            <a:ext cx="8520600" cy="3891600"/>
          </a:xfrm>
          <a:prstGeom prst="rect">
            <a:avLst/>
          </a:prstGeom>
        </p:spPr>
        <p:txBody>
          <a:bodyPr anchorCtr="0" anchor="t" bIns="91425" lIns="91425" spcFirstLastPara="1" rIns="91425" wrap="square" tIns="91425">
            <a:normAutofit/>
          </a:bodyPr>
          <a:lstStyle/>
          <a:p>
            <a:pPr indent="0" lvl="0" marL="0" rtl="0" algn="l">
              <a:spcBef>
                <a:spcPts val="1200"/>
              </a:spcBef>
              <a:spcAft>
                <a:spcPts val="0"/>
              </a:spcAft>
              <a:buNone/>
            </a:pPr>
            <a:r>
              <a:rPr b="1" lang="en" sz="1400">
                <a:solidFill>
                  <a:schemeClr val="dk1"/>
                </a:solidFill>
                <a:latin typeface="Calibri"/>
                <a:ea typeface="Calibri"/>
                <a:cs typeface="Calibri"/>
                <a:sym typeface="Calibri"/>
              </a:rPr>
              <a:t>Question 14: "Prompt Tuning is a technique used to adjust all hyperparameters of a language model." Is this true or false?</a:t>
            </a:r>
            <a:endParaRPr b="1" sz="1400">
              <a:solidFill>
                <a:schemeClr val="dk1"/>
              </a:solidFill>
              <a:latin typeface="Calibri"/>
              <a:ea typeface="Calibri"/>
              <a:cs typeface="Calibri"/>
              <a:sym typeface="Calibri"/>
            </a:endParaRPr>
          </a:p>
          <a:p>
            <a:pPr indent="-317500" lvl="0" marL="457200" rtl="0" algn="l">
              <a:spcBef>
                <a:spcPts val="1200"/>
              </a:spcBef>
              <a:spcAft>
                <a:spcPts val="0"/>
              </a:spcAft>
              <a:buSzPts val="1400"/>
              <a:buFont typeface="Calibri"/>
              <a:buAutoNum type="alphaUcPeriod"/>
            </a:pPr>
            <a:r>
              <a:rPr lang="en" sz="1400">
                <a:solidFill>
                  <a:schemeClr val="dk1"/>
                </a:solidFill>
                <a:latin typeface="Calibri"/>
                <a:ea typeface="Calibri"/>
                <a:cs typeface="Calibri"/>
                <a:sym typeface="Calibri"/>
              </a:rPr>
              <a:t>True</a:t>
            </a:r>
            <a:endParaRPr sz="1400">
              <a:solidFill>
                <a:schemeClr val="dk1"/>
              </a:solidFill>
              <a:latin typeface="Calibri"/>
              <a:ea typeface="Calibri"/>
              <a:cs typeface="Calibri"/>
              <a:sym typeface="Calibri"/>
            </a:endParaRPr>
          </a:p>
          <a:p>
            <a:pPr indent="-317500" lvl="0" marL="457200" rtl="0" algn="l">
              <a:spcBef>
                <a:spcPts val="0"/>
              </a:spcBef>
              <a:spcAft>
                <a:spcPts val="0"/>
              </a:spcAft>
              <a:buSzPts val="1400"/>
              <a:buFont typeface="Calibri"/>
              <a:buAutoNum type="alphaUcPeriod"/>
            </a:pPr>
            <a:r>
              <a:rPr lang="en" sz="1400">
                <a:solidFill>
                  <a:schemeClr val="dk1"/>
                </a:solidFill>
                <a:latin typeface="Calibri"/>
                <a:ea typeface="Calibri"/>
                <a:cs typeface="Calibri"/>
                <a:sym typeface="Calibri"/>
              </a:rPr>
              <a:t>False</a:t>
            </a:r>
            <a:endParaRPr sz="1400">
              <a:solidFill>
                <a:schemeClr val="dk1"/>
              </a:solidFill>
              <a:latin typeface="Calibri"/>
              <a:ea typeface="Calibri"/>
              <a:cs typeface="Calibri"/>
              <a:sym typeface="Calibri"/>
            </a:endParaRPr>
          </a:p>
        </p:txBody>
      </p:sp>
      <p:sp>
        <p:nvSpPr>
          <p:cNvPr id="920" name="Google Shape;920;p121"/>
          <p:cNvSpPr txBox="1"/>
          <p:nvPr>
            <p:ph idx="12" type="sldNum"/>
          </p:nvPr>
        </p:nvSpPr>
        <p:spPr>
          <a:xfrm>
            <a:off x="8595300" y="4779401"/>
            <a:ext cx="548700" cy="3483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en">
                <a:latin typeface="Calibri"/>
                <a:ea typeface="Calibri"/>
                <a:cs typeface="Calibri"/>
                <a:sym typeface="Calibri"/>
              </a:rPr>
              <a:t>‹#›</a:t>
            </a:fld>
            <a:endParaRPr>
              <a:latin typeface="Calibri"/>
              <a:ea typeface="Calibri"/>
              <a:cs typeface="Calibri"/>
              <a:sym typeface="Calibri"/>
            </a:endParaRPr>
          </a:p>
        </p:txBody>
      </p:sp>
      <p:sp>
        <p:nvSpPr>
          <p:cNvPr id="921" name="Google Shape;921;p121"/>
          <p:cNvSpPr txBox="1"/>
          <p:nvPr/>
        </p:nvSpPr>
        <p:spPr>
          <a:xfrm>
            <a:off x="311700" y="4260600"/>
            <a:ext cx="8520600" cy="29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2"/>
                </a:solidFill>
                <a:latin typeface="Calibri"/>
                <a:ea typeface="Calibri"/>
                <a:cs typeface="Calibri"/>
                <a:sym typeface="Calibri"/>
              </a:rPr>
              <a:t>Refer: </a:t>
            </a:r>
            <a:r>
              <a:rPr lang="en" sz="1000">
                <a:solidFill>
                  <a:schemeClr val="dk1"/>
                </a:solidFill>
                <a:latin typeface="Calibri"/>
                <a:ea typeface="Calibri"/>
                <a:cs typeface="Calibri"/>
                <a:sym typeface="Calibri"/>
              </a:rPr>
              <a:t>Generative AI with LLMs Course by DeepLearning.AI: </a:t>
            </a:r>
            <a:r>
              <a:rPr lang="en" sz="1000" u="sng">
                <a:solidFill>
                  <a:schemeClr val="accent5"/>
                </a:solidFill>
                <a:latin typeface="Calibri"/>
                <a:ea typeface="Calibri"/>
                <a:cs typeface="Calibri"/>
                <a:sym typeface="Calibri"/>
                <a:hlinkClick r:id="rId3">
                  <a:extLst>
                    <a:ext uri="{A12FA001-AC4F-418D-AE19-62706E023703}">
                      <ahyp:hlinkClr val="tx"/>
                    </a:ext>
                  </a:extLst>
                </a:hlinkClick>
              </a:rPr>
              <a:t>https://www.deeplearning.ai/courses/generative-ai-with-llms/</a:t>
            </a:r>
            <a:endParaRPr sz="1000">
              <a:solidFill>
                <a:schemeClr val="dk1"/>
              </a:solidFill>
              <a:latin typeface="Calibri"/>
              <a:ea typeface="Calibri"/>
              <a:cs typeface="Calibri"/>
              <a:sym typeface="Calibri"/>
            </a:endParaRPr>
          </a:p>
          <a:p>
            <a:pPr indent="0" lvl="0" marL="0" rtl="0" algn="l">
              <a:spcBef>
                <a:spcPts val="0"/>
              </a:spcBef>
              <a:spcAft>
                <a:spcPts val="0"/>
              </a:spcAft>
              <a:buNone/>
            </a:pPr>
            <a:r>
              <a:t/>
            </a:r>
            <a:endParaRPr sz="1800">
              <a:solidFill>
                <a:schemeClr val="dk2"/>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23"/>
          <p:cNvSpPr txBox="1"/>
          <p:nvPr>
            <p:ph idx="1" type="body"/>
          </p:nvPr>
        </p:nvSpPr>
        <p:spPr>
          <a:xfrm>
            <a:off x="311700" y="304100"/>
            <a:ext cx="8520600" cy="3891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1400">
                <a:solidFill>
                  <a:schemeClr val="dk1"/>
                </a:solidFill>
                <a:latin typeface="Calibri"/>
                <a:ea typeface="Calibri"/>
                <a:cs typeface="Calibri"/>
                <a:sym typeface="Calibri"/>
              </a:rPr>
              <a:t>Question 4: Hallucinations are words or phrases that are generated by the model that are often nonsensical or grammatically incorrect. What are some factors that can cause hallucinations? Select three options.</a:t>
            </a:r>
            <a:endParaRPr b="1" sz="1400">
              <a:solidFill>
                <a:schemeClr val="dk1"/>
              </a:solidFill>
              <a:latin typeface="Calibri"/>
              <a:ea typeface="Calibri"/>
              <a:cs typeface="Calibri"/>
              <a:sym typeface="Calibri"/>
            </a:endParaRPr>
          </a:p>
          <a:p>
            <a:pPr indent="-317500" lvl="0" marL="457200" rtl="0" algn="l">
              <a:spcBef>
                <a:spcPts val="1200"/>
              </a:spcBef>
              <a:spcAft>
                <a:spcPts val="0"/>
              </a:spcAft>
              <a:buClr>
                <a:schemeClr val="dk1"/>
              </a:buClr>
              <a:buSzPts val="1400"/>
              <a:buFont typeface="Calibri"/>
              <a:buAutoNum type="alphaUcPeriod"/>
            </a:pPr>
            <a:r>
              <a:rPr lang="en" sz="1400">
                <a:solidFill>
                  <a:schemeClr val="dk1"/>
                </a:solidFill>
                <a:latin typeface="Calibri"/>
                <a:ea typeface="Calibri"/>
                <a:cs typeface="Calibri"/>
                <a:sym typeface="Calibri"/>
              </a:rPr>
              <a:t>The model is trained on noisy or dirty data.</a:t>
            </a:r>
            <a:endParaRPr sz="1400">
              <a:solidFill>
                <a:schemeClr val="dk1"/>
              </a:solidFill>
              <a:latin typeface="Calibri"/>
              <a:ea typeface="Calibri"/>
              <a:cs typeface="Calibri"/>
              <a:sym typeface="Calibri"/>
            </a:endParaRPr>
          </a:p>
          <a:p>
            <a:pPr indent="-317500" lvl="0" marL="457200" rtl="0" algn="l">
              <a:spcBef>
                <a:spcPts val="0"/>
              </a:spcBef>
              <a:spcAft>
                <a:spcPts val="0"/>
              </a:spcAft>
              <a:buClr>
                <a:schemeClr val="dk1"/>
              </a:buClr>
              <a:buSzPts val="1400"/>
              <a:buFont typeface="Calibri"/>
              <a:buAutoNum type="alphaUcPeriod"/>
            </a:pPr>
            <a:r>
              <a:rPr lang="en" sz="1400">
                <a:solidFill>
                  <a:schemeClr val="dk1"/>
                </a:solidFill>
                <a:latin typeface="Calibri"/>
                <a:ea typeface="Calibri"/>
                <a:cs typeface="Calibri"/>
                <a:sym typeface="Calibri"/>
              </a:rPr>
              <a:t>The model is not given enough context.</a:t>
            </a:r>
            <a:endParaRPr sz="1400">
              <a:solidFill>
                <a:schemeClr val="dk1"/>
              </a:solidFill>
              <a:latin typeface="Calibri"/>
              <a:ea typeface="Calibri"/>
              <a:cs typeface="Calibri"/>
              <a:sym typeface="Calibri"/>
            </a:endParaRPr>
          </a:p>
          <a:p>
            <a:pPr indent="-317500" lvl="0" marL="457200" rtl="0" algn="l">
              <a:spcBef>
                <a:spcPts val="0"/>
              </a:spcBef>
              <a:spcAft>
                <a:spcPts val="0"/>
              </a:spcAft>
              <a:buClr>
                <a:schemeClr val="dk1"/>
              </a:buClr>
              <a:buSzPts val="1400"/>
              <a:buFont typeface="Calibri"/>
              <a:buAutoNum type="alphaUcPeriod"/>
            </a:pPr>
            <a:r>
              <a:rPr lang="en" sz="1400">
                <a:solidFill>
                  <a:schemeClr val="dk1"/>
                </a:solidFill>
                <a:latin typeface="Calibri"/>
                <a:ea typeface="Calibri"/>
                <a:cs typeface="Calibri"/>
                <a:sym typeface="Calibri"/>
              </a:rPr>
              <a:t>The model is trained on too much data.</a:t>
            </a:r>
            <a:endParaRPr sz="1400">
              <a:solidFill>
                <a:schemeClr val="dk1"/>
              </a:solidFill>
              <a:latin typeface="Calibri"/>
              <a:ea typeface="Calibri"/>
              <a:cs typeface="Calibri"/>
              <a:sym typeface="Calibri"/>
            </a:endParaRPr>
          </a:p>
          <a:p>
            <a:pPr indent="-317500" lvl="0" marL="457200" rtl="0" algn="l">
              <a:spcBef>
                <a:spcPts val="0"/>
              </a:spcBef>
              <a:spcAft>
                <a:spcPts val="0"/>
              </a:spcAft>
              <a:buClr>
                <a:schemeClr val="dk1"/>
              </a:buClr>
              <a:buSzPts val="1400"/>
              <a:buFont typeface="Calibri"/>
              <a:buAutoNum type="alphaUcPeriod"/>
            </a:pPr>
            <a:r>
              <a:rPr lang="en" sz="1400">
                <a:solidFill>
                  <a:schemeClr val="dk1"/>
                </a:solidFill>
                <a:latin typeface="Calibri"/>
                <a:ea typeface="Calibri"/>
                <a:cs typeface="Calibri"/>
                <a:sym typeface="Calibri"/>
              </a:rPr>
              <a:t>The model is not trained on enough data</a:t>
            </a:r>
            <a:endParaRPr>
              <a:solidFill>
                <a:schemeClr val="dk1"/>
              </a:solidFill>
            </a:endParaRPr>
          </a:p>
        </p:txBody>
      </p:sp>
      <p:sp>
        <p:nvSpPr>
          <p:cNvPr id="123" name="Google Shape;123;p23"/>
          <p:cNvSpPr txBox="1"/>
          <p:nvPr>
            <p:ph idx="12" type="sldNum"/>
          </p:nvPr>
        </p:nvSpPr>
        <p:spPr>
          <a:xfrm>
            <a:off x="8595300" y="4779401"/>
            <a:ext cx="548700" cy="3483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en">
                <a:latin typeface="Calibri"/>
                <a:ea typeface="Calibri"/>
                <a:cs typeface="Calibri"/>
                <a:sym typeface="Calibri"/>
              </a:rPr>
              <a:t>‹#›</a:t>
            </a:fld>
            <a:endParaRPr>
              <a:latin typeface="Calibri"/>
              <a:ea typeface="Calibri"/>
              <a:cs typeface="Calibri"/>
              <a:sym typeface="Calibri"/>
            </a:endParaRPr>
          </a:p>
        </p:txBody>
      </p:sp>
      <p:sp>
        <p:nvSpPr>
          <p:cNvPr id="124" name="Google Shape;124;p23"/>
          <p:cNvSpPr txBox="1"/>
          <p:nvPr/>
        </p:nvSpPr>
        <p:spPr>
          <a:xfrm>
            <a:off x="311700" y="4260600"/>
            <a:ext cx="8520600" cy="29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2"/>
                </a:solidFill>
                <a:latin typeface="Calibri"/>
                <a:ea typeface="Calibri"/>
                <a:cs typeface="Calibri"/>
                <a:sym typeface="Calibri"/>
              </a:rPr>
              <a:t>Refer: </a:t>
            </a:r>
            <a:r>
              <a:rPr lang="en" sz="1000">
                <a:solidFill>
                  <a:schemeClr val="dk1"/>
                </a:solidFill>
                <a:latin typeface="Calibri"/>
                <a:ea typeface="Calibri"/>
                <a:cs typeface="Calibri"/>
                <a:sym typeface="Calibri"/>
              </a:rPr>
              <a:t>Generative AI with LLMs Course by DeepLearning.AI: </a:t>
            </a:r>
            <a:r>
              <a:rPr lang="en" sz="1000" u="sng">
                <a:solidFill>
                  <a:schemeClr val="accent5"/>
                </a:solidFill>
                <a:latin typeface="Calibri"/>
                <a:ea typeface="Calibri"/>
                <a:cs typeface="Calibri"/>
                <a:sym typeface="Calibri"/>
                <a:hlinkClick r:id="rId3">
                  <a:extLst>
                    <a:ext uri="{A12FA001-AC4F-418D-AE19-62706E023703}">
                      <ahyp:hlinkClr val="tx"/>
                    </a:ext>
                  </a:extLst>
                </a:hlinkClick>
              </a:rPr>
              <a:t>https://www.deeplearning.ai/courses/generative-ai-with-llms/</a:t>
            </a:r>
            <a:endParaRPr sz="1000">
              <a:solidFill>
                <a:schemeClr val="dk1"/>
              </a:solidFill>
              <a:latin typeface="Calibri"/>
              <a:ea typeface="Calibri"/>
              <a:cs typeface="Calibri"/>
              <a:sym typeface="Calibri"/>
            </a:endParaRPr>
          </a:p>
          <a:p>
            <a:pPr indent="0" lvl="0" marL="0" rtl="0" algn="l">
              <a:spcBef>
                <a:spcPts val="0"/>
              </a:spcBef>
              <a:spcAft>
                <a:spcPts val="0"/>
              </a:spcAft>
              <a:buNone/>
            </a:pPr>
            <a:r>
              <a:t/>
            </a:r>
            <a:endParaRPr sz="1800">
              <a:solidFill>
                <a:schemeClr val="dk2"/>
              </a:solidFill>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5" name="Shape 925"/>
        <p:cNvGrpSpPr/>
        <p:nvPr/>
      </p:nvGrpSpPr>
      <p:grpSpPr>
        <a:xfrm>
          <a:off x="0" y="0"/>
          <a:ext cx="0" cy="0"/>
          <a:chOff x="0" y="0"/>
          <a:chExt cx="0" cy="0"/>
        </a:xfrm>
      </p:grpSpPr>
      <p:sp>
        <p:nvSpPr>
          <p:cNvPr id="926" name="Google Shape;926;p122"/>
          <p:cNvSpPr txBox="1"/>
          <p:nvPr>
            <p:ph idx="1" type="body"/>
          </p:nvPr>
        </p:nvSpPr>
        <p:spPr>
          <a:xfrm>
            <a:off x="311700" y="304100"/>
            <a:ext cx="8520600" cy="3891600"/>
          </a:xfrm>
          <a:prstGeom prst="rect">
            <a:avLst/>
          </a:prstGeom>
        </p:spPr>
        <p:txBody>
          <a:bodyPr anchorCtr="0" anchor="t" bIns="91425" lIns="91425" spcFirstLastPara="1" rIns="91425" wrap="square" tIns="91425">
            <a:normAutofit/>
          </a:bodyPr>
          <a:lstStyle/>
          <a:p>
            <a:pPr indent="0" lvl="0" marL="0" rtl="0" algn="l">
              <a:spcBef>
                <a:spcPts val="1200"/>
              </a:spcBef>
              <a:spcAft>
                <a:spcPts val="0"/>
              </a:spcAft>
              <a:buNone/>
            </a:pPr>
            <a:r>
              <a:rPr b="1" lang="en" sz="1400">
                <a:solidFill>
                  <a:schemeClr val="dk1"/>
                </a:solidFill>
                <a:latin typeface="Calibri"/>
                <a:ea typeface="Calibri"/>
                <a:cs typeface="Calibri"/>
                <a:sym typeface="Calibri"/>
              </a:rPr>
              <a:t>Question 15: "PEFT methods can reduce the memory needed for fine-tuning dramatically, sometimes to just 12-20% of the memory needed for full fine-tuning." Is this true or false?</a:t>
            </a:r>
            <a:endParaRPr b="1" sz="1400">
              <a:solidFill>
                <a:schemeClr val="dk1"/>
              </a:solidFill>
              <a:latin typeface="Calibri"/>
              <a:ea typeface="Calibri"/>
              <a:cs typeface="Calibri"/>
              <a:sym typeface="Calibri"/>
            </a:endParaRPr>
          </a:p>
          <a:p>
            <a:pPr indent="-317500" lvl="0" marL="457200" rtl="0" algn="l">
              <a:spcBef>
                <a:spcPts val="1200"/>
              </a:spcBef>
              <a:spcAft>
                <a:spcPts val="0"/>
              </a:spcAft>
              <a:buSzPts val="1400"/>
              <a:buFont typeface="Calibri"/>
              <a:buAutoNum type="alphaUcPeriod"/>
            </a:pPr>
            <a:r>
              <a:rPr lang="en" sz="1400">
                <a:solidFill>
                  <a:schemeClr val="dk1"/>
                </a:solidFill>
                <a:latin typeface="Calibri"/>
                <a:ea typeface="Calibri"/>
                <a:cs typeface="Calibri"/>
                <a:sym typeface="Calibri"/>
              </a:rPr>
              <a:t>True</a:t>
            </a:r>
            <a:endParaRPr sz="1400">
              <a:solidFill>
                <a:schemeClr val="dk1"/>
              </a:solidFill>
              <a:latin typeface="Calibri"/>
              <a:ea typeface="Calibri"/>
              <a:cs typeface="Calibri"/>
              <a:sym typeface="Calibri"/>
            </a:endParaRPr>
          </a:p>
          <a:p>
            <a:pPr indent="-317500" lvl="0" marL="457200" rtl="0" algn="l">
              <a:spcBef>
                <a:spcPts val="0"/>
              </a:spcBef>
              <a:spcAft>
                <a:spcPts val="0"/>
              </a:spcAft>
              <a:buSzPts val="1400"/>
              <a:buFont typeface="Calibri"/>
              <a:buAutoNum type="alphaUcPeriod"/>
            </a:pPr>
            <a:r>
              <a:rPr lang="en" sz="1400">
                <a:solidFill>
                  <a:schemeClr val="dk1"/>
                </a:solidFill>
                <a:latin typeface="Calibri"/>
                <a:ea typeface="Calibri"/>
                <a:cs typeface="Calibri"/>
                <a:sym typeface="Calibri"/>
              </a:rPr>
              <a:t>False</a:t>
            </a:r>
            <a:endParaRPr sz="1400">
              <a:solidFill>
                <a:schemeClr val="dk1"/>
              </a:solidFill>
              <a:latin typeface="Calibri"/>
              <a:ea typeface="Calibri"/>
              <a:cs typeface="Calibri"/>
              <a:sym typeface="Calibri"/>
            </a:endParaRPr>
          </a:p>
        </p:txBody>
      </p:sp>
      <p:sp>
        <p:nvSpPr>
          <p:cNvPr id="927" name="Google Shape;927;p122"/>
          <p:cNvSpPr txBox="1"/>
          <p:nvPr>
            <p:ph idx="12" type="sldNum"/>
          </p:nvPr>
        </p:nvSpPr>
        <p:spPr>
          <a:xfrm>
            <a:off x="8595300" y="4779401"/>
            <a:ext cx="548700" cy="3483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en">
                <a:latin typeface="Calibri"/>
                <a:ea typeface="Calibri"/>
                <a:cs typeface="Calibri"/>
                <a:sym typeface="Calibri"/>
              </a:rPr>
              <a:t>‹#›</a:t>
            </a:fld>
            <a:endParaRPr>
              <a:latin typeface="Calibri"/>
              <a:ea typeface="Calibri"/>
              <a:cs typeface="Calibri"/>
              <a:sym typeface="Calibri"/>
            </a:endParaRPr>
          </a:p>
        </p:txBody>
      </p:sp>
      <p:sp>
        <p:nvSpPr>
          <p:cNvPr id="928" name="Google Shape;928;p122"/>
          <p:cNvSpPr txBox="1"/>
          <p:nvPr/>
        </p:nvSpPr>
        <p:spPr>
          <a:xfrm>
            <a:off x="311700" y="4260600"/>
            <a:ext cx="8520600" cy="29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2"/>
                </a:solidFill>
                <a:latin typeface="Calibri"/>
                <a:ea typeface="Calibri"/>
                <a:cs typeface="Calibri"/>
                <a:sym typeface="Calibri"/>
              </a:rPr>
              <a:t>Refer: </a:t>
            </a:r>
            <a:r>
              <a:rPr lang="en" sz="1000">
                <a:solidFill>
                  <a:schemeClr val="dk1"/>
                </a:solidFill>
                <a:latin typeface="Calibri"/>
                <a:ea typeface="Calibri"/>
                <a:cs typeface="Calibri"/>
                <a:sym typeface="Calibri"/>
              </a:rPr>
              <a:t>Generative AI with LLMs Course by DeepLearning.AI: </a:t>
            </a:r>
            <a:r>
              <a:rPr lang="en" sz="1000" u="sng">
                <a:solidFill>
                  <a:schemeClr val="accent5"/>
                </a:solidFill>
                <a:latin typeface="Calibri"/>
                <a:ea typeface="Calibri"/>
                <a:cs typeface="Calibri"/>
                <a:sym typeface="Calibri"/>
                <a:hlinkClick r:id="rId3">
                  <a:extLst>
                    <a:ext uri="{A12FA001-AC4F-418D-AE19-62706E023703}">
                      <ahyp:hlinkClr val="tx"/>
                    </a:ext>
                  </a:extLst>
                </a:hlinkClick>
              </a:rPr>
              <a:t>https://www.deeplearning.ai/courses/generative-ai-with-llms/</a:t>
            </a:r>
            <a:endParaRPr sz="1000">
              <a:solidFill>
                <a:schemeClr val="dk1"/>
              </a:solidFill>
              <a:latin typeface="Calibri"/>
              <a:ea typeface="Calibri"/>
              <a:cs typeface="Calibri"/>
              <a:sym typeface="Calibri"/>
            </a:endParaRPr>
          </a:p>
          <a:p>
            <a:pPr indent="0" lvl="0" marL="0" rtl="0" algn="l">
              <a:spcBef>
                <a:spcPts val="0"/>
              </a:spcBef>
              <a:spcAft>
                <a:spcPts val="0"/>
              </a:spcAft>
              <a:buNone/>
            </a:pPr>
            <a:r>
              <a:t/>
            </a:r>
            <a:endParaRPr sz="1800">
              <a:solidFill>
                <a:schemeClr val="dk2"/>
              </a:solidFill>
            </a:endParaRPr>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2" name="Shape 932"/>
        <p:cNvGrpSpPr/>
        <p:nvPr/>
      </p:nvGrpSpPr>
      <p:grpSpPr>
        <a:xfrm>
          <a:off x="0" y="0"/>
          <a:ext cx="0" cy="0"/>
          <a:chOff x="0" y="0"/>
          <a:chExt cx="0" cy="0"/>
        </a:xfrm>
      </p:grpSpPr>
      <p:sp>
        <p:nvSpPr>
          <p:cNvPr id="933" name="Google Shape;933;p123"/>
          <p:cNvSpPr txBox="1"/>
          <p:nvPr>
            <p:ph idx="1" type="body"/>
          </p:nvPr>
        </p:nvSpPr>
        <p:spPr>
          <a:xfrm>
            <a:off x="311700" y="304100"/>
            <a:ext cx="8520600" cy="3891600"/>
          </a:xfrm>
          <a:prstGeom prst="rect">
            <a:avLst/>
          </a:prstGeom>
        </p:spPr>
        <p:txBody>
          <a:bodyPr anchorCtr="0" anchor="t" bIns="91425" lIns="91425" spcFirstLastPara="1" rIns="91425" wrap="square" tIns="91425">
            <a:normAutofit/>
          </a:bodyPr>
          <a:lstStyle/>
          <a:p>
            <a:pPr indent="0" lvl="0" marL="0" rtl="0" algn="l">
              <a:spcBef>
                <a:spcPts val="1200"/>
              </a:spcBef>
              <a:spcAft>
                <a:spcPts val="0"/>
              </a:spcAft>
              <a:buNone/>
            </a:pPr>
            <a:r>
              <a:rPr b="1" lang="en" sz="1400">
                <a:solidFill>
                  <a:schemeClr val="dk1"/>
                </a:solidFill>
                <a:latin typeface="Calibri"/>
                <a:ea typeface="Calibri"/>
                <a:cs typeface="Calibri"/>
                <a:sym typeface="Calibri"/>
              </a:rPr>
              <a:t>Question 16: What is a transformer model?</a:t>
            </a:r>
            <a:endParaRPr b="1" sz="1400">
              <a:solidFill>
                <a:schemeClr val="dk1"/>
              </a:solidFill>
              <a:latin typeface="Calibri"/>
              <a:ea typeface="Calibri"/>
              <a:cs typeface="Calibri"/>
              <a:sym typeface="Calibri"/>
            </a:endParaRPr>
          </a:p>
          <a:p>
            <a:pPr indent="-317500" lvl="0" marL="457200" rtl="0" algn="l">
              <a:spcBef>
                <a:spcPts val="1200"/>
              </a:spcBef>
              <a:spcAft>
                <a:spcPts val="0"/>
              </a:spcAft>
              <a:buSzPts val="1400"/>
              <a:buFont typeface="Calibri"/>
              <a:buAutoNum type="alphaUcPeriod"/>
            </a:pPr>
            <a:r>
              <a:rPr lang="en" sz="1400">
                <a:solidFill>
                  <a:schemeClr val="dk1"/>
                </a:solidFill>
                <a:latin typeface="Calibri"/>
                <a:ea typeface="Calibri"/>
                <a:cs typeface="Calibri"/>
                <a:sym typeface="Calibri"/>
              </a:rPr>
              <a:t>A deep learning model that uses self-attention to learn relationships between different parts of a sequence.</a:t>
            </a:r>
            <a:endParaRPr sz="1400">
              <a:solidFill>
                <a:schemeClr val="dk1"/>
              </a:solidFill>
              <a:latin typeface="Calibri"/>
              <a:ea typeface="Calibri"/>
              <a:cs typeface="Calibri"/>
              <a:sym typeface="Calibri"/>
            </a:endParaRPr>
          </a:p>
          <a:p>
            <a:pPr indent="-317500" lvl="0" marL="457200" rtl="0" algn="l">
              <a:spcBef>
                <a:spcPts val="0"/>
              </a:spcBef>
              <a:spcAft>
                <a:spcPts val="0"/>
              </a:spcAft>
              <a:buSzPts val="1400"/>
              <a:buFont typeface="Calibri"/>
              <a:buAutoNum type="alphaUcPeriod"/>
            </a:pPr>
            <a:r>
              <a:rPr lang="en" sz="1400">
                <a:solidFill>
                  <a:schemeClr val="dk1"/>
                </a:solidFill>
                <a:latin typeface="Calibri"/>
                <a:ea typeface="Calibri"/>
                <a:cs typeface="Calibri"/>
                <a:sym typeface="Calibri"/>
              </a:rPr>
              <a:t>A computer vision model that uses fully connected layers to learn relationships between different parts of an image.</a:t>
            </a:r>
            <a:endParaRPr sz="1400">
              <a:solidFill>
                <a:schemeClr val="dk1"/>
              </a:solidFill>
              <a:latin typeface="Calibri"/>
              <a:ea typeface="Calibri"/>
              <a:cs typeface="Calibri"/>
              <a:sym typeface="Calibri"/>
            </a:endParaRPr>
          </a:p>
          <a:p>
            <a:pPr indent="-317500" lvl="0" marL="457200" rtl="0" algn="l">
              <a:spcBef>
                <a:spcPts val="0"/>
              </a:spcBef>
              <a:spcAft>
                <a:spcPts val="0"/>
              </a:spcAft>
              <a:buSzPts val="1400"/>
              <a:buFont typeface="Calibri"/>
              <a:buAutoNum type="alphaUcPeriod"/>
            </a:pPr>
            <a:r>
              <a:rPr lang="en" sz="1400">
                <a:solidFill>
                  <a:schemeClr val="dk1"/>
                </a:solidFill>
                <a:latin typeface="Calibri"/>
                <a:ea typeface="Calibri"/>
                <a:cs typeface="Calibri"/>
                <a:sym typeface="Calibri"/>
              </a:rPr>
              <a:t>A machine learning model that uses recurrent neural networks to learn relationships between different parts of a sequence.</a:t>
            </a:r>
            <a:endParaRPr sz="1400">
              <a:solidFill>
                <a:schemeClr val="dk1"/>
              </a:solidFill>
              <a:latin typeface="Calibri"/>
              <a:ea typeface="Calibri"/>
              <a:cs typeface="Calibri"/>
              <a:sym typeface="Calibri"/>
            </a:endParaRPr>
          </a:p>
          <a:p>
            <a:pPr indent="-317500" lvl="0" marL="457200" rtl="0" algn="l">
              <a:spcBef>
                <a:spcPts val="0"/>
              </a:spcBef>
              <a:spcAft>
                <a:spcPts val="0"/>
              </a:spcAft>
              <a:buSzPts val="1400"/>
              <a:buFont typeface="Calibri"/>
              <a:buAutoNum type="alphaUcPeriod"/>
            </a:pPr>
            <a:r>
              <a:rPr lang="en" sz="1400">
                <a:solidFill>
                  <a:schemeClr val="dk1"/>
                </a:solidFill>
                <a:latin typeface="Calibri"/>
                <a:ea typeface="Calibri"/>
                <a:cs typeface="Calibri"/>
                <a:sym typeface="Calibri"/>
              </a:rPr>
              <a:t>A natural language processing model that uses convolutions to learn relationships between different parts of a sequence.</a:t>
            </a:r>
            <a:endParaRPr sz="1400">
              <a:solidFill>
                <a:schemeClr val="dk1"/>
              </a:solidFill>
              <a:latin typeface="Calibri"/>
              <a:ea typeface="Calibri"/>
              <a:cs typeface="Calibri"/>
              <a:sym typeface="Calibri"/>
            </a:endParaRPr>
          </a:p>
        </p:txBody>
      </p:sp>
      <p:sp>
        <p:nvSpPr>
          <p:cNvPr id="934" name="Google Shape;934;p123"/>
          <p:cNvSpPr txBox="1"/>
          <p:nvPr>
            <p:ph idx="12" type="sldNum"/>
          </p:nvPr>
        </p:nvSpPr>
        <p:spPr>
          <a:xfrm>
            <a:off x="8595300" y="4779401"/>
            <a:ext cx="548700" cy="3483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en">
                <a:latin typeface="Calibri"/>
                <a:ea typeface="Calibri"/>
                <a:cs typeface="Calibri"/>
                <a:sym typeface="Calibri"/>
              </a:rPr>
              <a:t>‹#›</a:t>
            </a:fld>
            <a:endParaRPr>
              <a:latin typeface="Calibri"/>
              <a:ea typeface="Calibri"/>
              <a:cs typeface="Calibri"/>
              <a:sym typeface="Calibri"/>
            </a:endParaRPr>
          </a:p>
        </p:txBody>
      </p:sp>
      <p:sp>
        <p:nvSpPr>
          <p:cNvPr id="935" name="Google Shape;935;p123"/>
          <p:cNvSpPr txBox="1"/>
          <p:nvPr/>
        </p:nvSpPr>
        <p:spPr>
          <a:xfrm>
            <a:off x="311700" y="4260600"/>
            <a:ext cx="8520600" cy="29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2"/>
                </a:solidFill>
                <a:latin typeface="Calibri"/>
                <a:ea typeface="Calibri"/>
                <a:cs typeface="Calibri"/>
                <a:sym typeface="Calibri"/>
              </a:rPr>
              <a:t>Refer: </a:t>
            </a:r>
            <a:r>
              <a:rPr lang="en" sz="1000">
                <a:solidFill>
                  <a:schemeClr val="dk1"/>
                </a:solidFill>
                <a:latin typeface="Calibri"/>
                <a:ea typeface="Calibri"/>
                <a:cs typeface="Calibri"/>
                <a:sym typeface="Calibri"/>
              </a:rPr>
              <a:t>Generative AI with LLMs Course by DeepLearning.AI: </a:t>
            </a:r>
            <a:r>
              <a:rPr lang="en" sz="1000" u="sng">
                <a:solidFill>
                  <a:schemeClr val="accent5"/>
                </a:solidFill>
                <a:latin typeface="Calibri"/>
                <a:ea typeface="Calibri"/>
                <a:cs typeface="Calibri"/>
                <a:sym typeface="Calibri"/>
                <a:hlinkClick r:id="rId3">
                  <a:extLst>
                    <a:ext uri="{A12FA001-AC4F-418D-AE19-62706E023703}">
                      <ahyp:hlinkClr val="tx"/>
                    </a:ext>
                  </a:extLst>
                </a:hlinkClick>
              </a:rPr>
              <a:t>https://www.deeplearning.ai/courses/generative-ai-with-llms/</a:t>
            </a:r>
            <a:endParaRPr sz="1000">
              <a:solidFill>
                <a:schemeClr val="dk1"/>
              </a:solidFill>
              <a:latin typeface="Calibri"/>
              <a:ea typeface="Calibri"/>
              <a:cs typeface="Calibri"/>
              <a:sym typeface="Calibri"/>
            </a:endParaRPr>
          </a:p>
          <a:p>
            <a:pPr indent="0" lvl="0" marL="0" rtl="0" algn="l">
              <a:spcBef>
                <a:spcPts val="0"/>
              </a:spcBef>
              <a:spcAft>
                <a:spcPts val="0"/>
              </a:spcAft>
              <a:buNone/>
            </a:pPr>
            <a:r>
              <a:t/>
            </a:r>
            <a:endParaRPr sz="1800">
              <a:solidFill>
                <a:schemeClr val="dk2"/>
              </a:solidFill>
            </a:endParaRPr>
          </a:p>
        </p:txBody>
      </p: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9" name="Shape 939"/>
        <p:cNvGrpSpPr/>
        <p:nvPr/>
      </p:nvGrpSpPr>
      <p:grpSpPr>
        <a:xfrm>
          <a:off x="0" y="0"/>
          <a:ext cx="0" cy="0"/>
          <a:chOff x="0" y="0"/>
          <a:chExt cx="0" cy="0"/>
        </a:xfrm>
      </p:grpSpPr>
      <p:sp>
        <p:nvSpPr>
          <p:cNvPr id="940" name="Google Shape;940;p124"/>
          <p:cNvSpPr txBox="1"/>
          <p:nvPr>
            <p:ph idx="1" type="body"/>
          </p:nvPr>
        </p:nvSpPr>
        <p:spPr>
          <a:xfrm>
            <a:off x="311700" y="304100"/>
            <a:ext cx="8520600" cy="3891600"/>
          </a:xfrm>
          <a:prstGeom prst="rect">
            <a:avLst/>
          </a:prstGeom>
        </p:spPr>
        <p:txBody>
          <a:bodyPr anchorCtr="0" anchor="t" bIns="91425" lIns="91425" spcFirstLastPara="1" rIns="91425" wrap="square" tIns="91425">
            <a:normAutofit/>
          </a:bodyPr>
          <a:lstStyle/>
          <a:p>
            <a:pPr indent="0" lvl="0" marL="0" rtl="0" algn="l">
              <a:spcBef>
                <a:spcPts val="1200"/>
              </a:spcBef>
              <a:spcAft>
                <a:spcPts val="0"/>
              </a:spcAft>
              <a:buNone/>
            </a:pPr>
            <a:r>
              <a:rPr b="1" lang="en" sz="1400">
                <a:solidFill>
                  <a:schemeClr val="dk1"/>
                </a:solidFill>
                <a:latin typeface="Calibri"/>
                <a:ea typeface="Calibri"/>
                <a:cs typeface="Calibri"/>
                <a:sym typeface="Calibri"/>
              </a:rPr>
              <a:t>Question 17: What is the attention mechanism?</a:t>
            </a:r>
            <a:endParaRPr b="1" sz="1400">
              <a:solidFill>
                <a:schemeClr val="dk1"/>
              </a:solidFill>
              <a:latin typeface="Calibri"/>
              <a:ea typeface="Calibri"/>
              <a:cs typeface="Calibri"/>
              <a:sym typeface="Calibri"/>
            </a:endParaRPr>
          </a:p>
          <a:p>
            <a:pPr indent="-317500" lvl="0" marL="457200" rtl="0" algn="l">
              <a:spcBef>
                <a:spcPts val="1200"/>
              </a:spcBef>
              <a:spcAft>
                <a:spcPts val="0"/>
              </a:spcAft>
              <a:buSzPts val="1400"/>
              <a:buFont typeface="Calibri"/>
              <a:buAutoNum type="alphaUcPeriod"/>
            </a:pPr>
            <a:r>
              <a:rPr lang="en" sz="1400">
                <a:solidFill>
                  <a:schemeClr val="dk1"/>
                </a:solidFill>
                <a:latin typeface="Calibri"/>
                <a:ea typeface="Calibri"/>
                <a:cs typeface="Calibri"/>
                <a:sym typeface="Calibri"/>
              </a:rPr>
              <a:t>A way of identifying the topic of a sentence</a:t>
            </a:r>
            <a:endParaRPr sz="1400">
              <a:solidFill>
                <a:schemeClr val="dk1"/>
              </a:solidFill>
              <a:latin typeface="Calibri"/>
              <a:ea typeface="Calibri"/>
              <a:cs typeface="Calibri"/>
              <a:sym typeface="Calibri"/>
            </a:endParaRPr>
          </a:p>
          <a:p>
            <a:pPr indent="-317500" lvl="0" marL="457200" rtl="0" algn="l">
              <a:spcBef>
                <a:spcPts val="0"/>
              </a:spcBef>
              <a:spcAft>
                <a:spcPts val="0"/>
              </a:spcAft>
              <a:buSzPts val="1400"/>
              <a:buFont typeface="Calibri"/>
              <a:buAutoNum type="alphaUcPeriod"/>
            </a:pPr>
            <a:r>
              <a:rPr lang="en" sz="1400">
                <a:solidFill>
                  <a:schemeClr val="dk1"/>
                </a:solidFill>
                <a:latin typeface="Calibri"/>
                <a:ea typeface="Calibri"/>
                <a:cs typeface="Calibri"/>
                <a:sym typeface="Calibri"/>
              </a:rPr>
              <a:t>A way of predicting the next word in a sentence</a:t>
            </a:r>
            <a:endParaRPr sz="1400">
              <a:solidFill>
                <a:schemeClr val="dk1"/>
              </a:solidFill>
              <a:latin typeface="Calibri"/>
              <a:ea typeface="Calibri"/>
              <a:cs typeface="Calibri"/>
              <a:sym typeface="Calibri"/>
            </a:endParaRPr>
          </a:p>
          <a:p>
            <a:pPr indent="-317500" lvl="0" marL="457200" rtl="0" algn="l">
              <a:spcBef>
                <a:spcPts val="0"/>
              </a:spcBef>
              <a:spcAft>
                <a:spcPts val="0"/>
              </a:spcAft>
              <a:buSzPts val="1400"/>
              <a:buFont typeface="Calibri"/>
              <a:buAutoNum type="alphaUcPeriod"/>
            </a:pPr>
            <a:r>
              <a:rPr lang="en" sz="1400">
                <a:solidFill>
                  <a:schemeClr val="dk1"/>
                </a:solidFill>
                <a:latin typeface="Calibri"/>
                <a:ea typeface="Calibri"/>
                <a:cs typeface="Calibri"/>
                <a:sym typeface="Calibri"/>
              </a:rPr>
              <a:t>A way of determining the similarity between two sentences</a:t>
            </a:r>
            <a:endParaRPr sz="1400">
              <a:solidFill>
                <a:schemeClr val="dk1"/>
              </a:solidFill>
              <a:latin typeface="Calibri"/>
              <a:ea typeface="Calibri"/>
              <a:cs typeface="Calibri"/>
              <a:sym typeface="Calibri"/>
            </a:endParaRPr>
          </a:p>
          <a:p>
            <a:pPr indent="-317500" lvl="0" marL="457200" rtl="0" algn="l">
              <a:spcBef>
                <a:spcPts val="0"/>
              </a:spcBef>
              <a:spcAft>
                <a:spcPts val="0"/>
              </a:spcAft>
              <a:buSzPts val="1400"/>
              <a:buFont typeface="Calibri"/>
              <a:buAutoNum type="alphaUcPeriod"/>
            </a:pPr>
            <a:r>
              <a:rPr lang="en" sz="1400">
                <a:solidFill>
                  <a:schemeClr val="dk1"/>
                </a:solidFill>
                <a:latin typeface="Calibri"/>
                <a:ea typeface="Calibri"/>
                <a:cs typeface="Calibri"/>
                <a:sym typeface="Calibri"/>
              </a:rPr>
              <a:t>A way of determining the importance of each word in a sentence for the translation of another sentence</a:t>
            </a:r>
            <a:endParaRPr b="1" sz="1400">
              <a:solidFill>
                <a:schemeClr val="dk1"/>
              </a:solidFill>
              <a:latin typeface="Calibri"/>
              <a:ea typeface="Calibri"/>
              <a:cs typeface="Calibri"/>
              <a:sym typeface="Calibri"/>
            </a:endParaRPr>
          </a:p>
        </p:txBody>
      </p:sp>
      <p:sp>
        <p:nvSpPr>
          <p:cNvPr id="941" name="Google Shape;941;p124"/>
          <p:cNvSpPr txBox="1"/>
          <p:nvPr>
            <p:ph idx="12" type="sldNum"/>
          </p:nvPr>
        </p:nvSpPr>
        <p:spPr>
          <a:xfrm>
            <a:off x="8595300" y="4779401"/>
            <a:ext cx="548700" cy="3483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en">
                <a:latin typeface="Calibri"/>
                <a:ea typeface="Calibri"/>
                <a:cs typeface="Calibri"/>
                <a:sym typeface="Calibri"/>
              </a:rPr>
              <a:t>‹#›</a:t>
            </a:fld>
            <a:endParaRPr>
              <a:latin typeface="Calibri"/>
              <a:ea typeface="Calibri"/>
              <a:cs typeface="Calibri"/>
              <a:sym typeface="Calibri"/>
            </a:endParaRPr>
          </a:p>
        </p:txBody>
      </p:sp>
      <p:sp>
        <p:nvSpPr>
          <p:cNvPr id="942" name="Google Shape;942;p124"/>
          <p:cNvSpPr txBox="1"/>
          <p:nvPr/>
        </p:nvSpPr>
        <p:spPr>
          <a:xfrm>
            <a:off x="311700" y="4260600"/>
            <a:ext cx="8520600" cy="29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2"/>
                </a:solidFill>
                <a:latin typeface="Calibri"/>
                <a:ea typeface="Calibri"/>
                <a:cs typeface="Calibri"/>
                <a:sym typeface="Calibri"/>
              </a:rPr>
              <a:t>Refer: </a:t>
            </a:r>
            <a:r>
              <a:rPr lang="en" sz="1000">
                <a:solidFill>
                  <a:schemeClr val="dk1"/>
                </a:solidFill>
                <a:latin typeface="Calibri"/>
                <a:ea typeface="Calibri"/>
                <a:cs typeface="Calibri"/>
                <a:sym typeface="Calibri"/>
              </a:rPr>
              <a:t>Generative AI with LLMs Course by DeepLearning.AI: </a:t>
            </a:r>
            <a:r>
              <a:rPr lang="en" sz="1000" u="sng">
                <a:solidFill>
                  <a:schemeClr val="accent5"/>
                </a:solidFill>
                <a:latin typeface="Calibri"/>
                <a:ea typeface="Calibri"/>
                <a:cs typeface="Calibri"/>
                <a:sym typeface="Calibri"/>
                <a:hlinkClick r:id="rId3">
                  <a:extLst>
                    <a:ext uri="{A12FA001-AC4F-418D-AE19-62706E023703}">
                      <ahyp:hlinkClr val="tx"/>
                    </a:ext>
                  </a:extLst>
                </a:hlinkClick>
              </a:rPr>
              <a:t>https://www.deeplearning.ai/courses/generative-ai-with-llms/</a:t>
            </a:r>
            <a:endParaRPr sz="1000">
              <a:solidFill>
                <a:schemeClr val="dk1"/>
              </a:solidFill>
              <a:latin typeface="Calibri"/>
              <a:ea typeface="Calibri"/>
              <a:cs typeface="Calibri"/>
              <a:sym typeface="Calibri"/>
            </a:endParaRPr>
          </a:p>
          <a:p>
            <a:pPr indent="0" lvl="0" marL="0" rtl="0" algn="l">
              <a:spcBef>
                <a:spcPts val="0"/>
              </a:spcBef>
              <a:spcAft>
                <a:spcPts val="0"/>
              </a:spcAft>
              <a:buNone/>
            </a:pPr>
            <a:r>
              <a:t/>
            </a:r>
            <a:endParaRPr sz="1800">
              <a:solidFill>
                <a:schemeClr val="dk2"/>
              </a:solidFill>
            </a:endParaRPr>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6" name="Shape 946"/>
        <p:cNvGrpSpPr/>
        <p:nvPr/>
      </p:nvGrpSpPr>
      <p:grpSpPr>
        <a:xfrm>
          <a:off x="0" y="0"/>
          <a:ext cx="0" cy="0"/>
          <a:chOff x="0" y="0"/>
          <a:chExt cx="0" cy="0"/>
        </a:xfrm>
      </p:grpSpPr>
      <p:sp>
        <p:nvSpPr>
          <p:cNvPr id="947" name="Google Shape;947;p125"/>
          <p:cNvSpPr txBox="1"/>
          <p:nvPr>
            <p:ph idx="1" type="body"/>
          </p:nvPr>
        </p:nvSpPr>
        <p:spPr>
          <a:xfrm>
            <a:off x="311700" y="304100"/>
            <a:ext cx="8520600" cy="3891600"/>
          </a:xfrm>
          <a:prstGeom prst="rect">
            <a:avLst/>
          </a:prstGeom>
        </p:spPr>
        <p:txBody>
          <a:bodyPr anchorCtr="0" anchor="t" bIns="91425" lIns="91425" spcFirstLastPara="1" rIns="91425" wrap="square" tIns="91425">
            <a:normAutofit/>
          </a:bodyPr>
          <a:lstStyle/>
          <a:p>
            <a:pPr indent="0" lvl="0" marL="0" rtl="0" algn="l">
              <a:spcBef>
                <a:spcPts val="1200"/>
              </a:spcBef>
              <a:spcAft>
                <a:spcPts val="0"/>
              </a:spcAft>
              <a:buNone/>
            </a:pPr>
            <a:r>
              <a:rPr b="1" lang="en" sz="1400">
                <a:solidFill>
                  <a:schemeClr val="dk1"/>
                </a:solidFill>
                <a:latin typeface="Calibri"/>
                <a:ea typeface="Calibri"/>
                <a:cs typeface="Calibri"/>
                <a:sym typeface="Calibri"/>
              </a:rPr>
              <a:t>Question 18: What are the encoder and decoder components of a transformer model?</a:t>
            </a:r>
            <a:endParaRPr sz="1400">
              <a:solidFill>
                <a:schemeClr val="dk1"/>
              </a:solidFill>
              <a:latin typeface="Calibri"/>
              <a:ea typeface="Calibri"/>
              <a:cs typeface="Calibri"/>
              <a:sym typeface="Calibri"/>
            </a:endParaRPr>
          </a:p>
          <a:p>
            <a:pPr indent="-317500" lvl="0" marL="457200" rtl="0" algn="l">
              <a:spcBef>
                <a:spcPts val="1200"/>
              </a:spcBef>
              <a:spcAft>
                <a:spcPts val="0"/>
              </a:spcAft>
              <a:buSzPts val="1400"/>
              <a:buFont typeface="Calibri"/>
              <a:buAutoNum type="alphaUcPeriod"/>
            </a:pPr>
            <a:r>
              <a:rPr lang="en" sz="1400">
                <a:solidFill>
                  <a:schemeClr val="dk1"/>
                </a:solidFill>
                <a:latin typeface="Calibri"/>
                <a:ea typeface="Calibri"/>
                <a:cs typeface="Calibri"/>
                <a:sym typeface="Calibri"/>
              </a:rPr>
              <a:t>The encoder ingests an input sequence and produces a sequence of images. The decoder takes in the images from the encoder and produces an output sequence.</a:t>
            </a:r>
            <a:endParaRPr sz="1400">
              <a:solidFill>
                <a:schemeClr val="dk1"/>
              </a:solidFill>
              <a:latin typeface="Calibri"/>
              <a:ea typeface="Calibri"/>
              <a:cs typeface="Calibri"/>
              <a:sym typeface="Calibri"/>
            </a:endParaRPr>
          </a:p>
          <a:p>
            <a:pPr indent="-317500" lvl="0" marL="457200" rtl="0" algn="l">
              <a:spcBef>
                <a:spcPts val="0"/>
              </a:spcBef>
              <a:spcAft>
                <a:spcPts val="0"/>
              </a:spcAft>
              <a:buSzPts val="1400"/>
              <a:buFont typeface="Calibri"/>
              <a:buAutoNum type="alphaUcPeriod"/>
            </a:pPr>
            <a:r>
              <a:rPr lang="en" sz="1400">
                <a:solidFill>
                  <a:schemeClr val="dk1"/>
                </a:solidFill>
                <a:latin typeface="Calibri"/>
                <a:ea typeface="Calibri"/>
                <a:cs typeface="Calibri"/>
                <a:sym typeface="Calibri"/>
              </a:rPr>
              <a:t>The encoder ingests an input sequence and produces a sequence of tokens. The decoder takes in the tokens from the encoder and produces an output sequence.</a:t>
            </a:r>
            <a:endParaRPr sz="1400">
              <a:solidFill>
                <a:schemeClr val="dk1"/>
              </a:solidFill>
              <a:latin typeface="Calibri"/>
              <a:ea typeface="Calibri"/>
              <a:cs typeface="Calibri"/>
              <a:sym typeface="Calibri"/>
            </a:endParaRPr>
          </a:p>
          <a:p>
            <a:pPr indent="-317500" lvl="0" marL="457200" rtl="0" algn="l">
              <a:spcBef>
                <a:spcPts val="0"/>
              </a:spcBef>
              <a:spcAft>
                <a:spcPts val="0"/>
              </a:spcAft>
              <a:buSzPts val="1400"/>
              <a:buFont typeface="Calibri"/>
              <a:buAutoNum type="alphaUcPeriod"/>
            </a:pPr>
            <a:r>
              <a:rPr lang="en" sz="1400">
                <a:solidFill>
                  <a:schemeClr val="dk1"/>
                </a:solidFill>
                <a:latin typeface="Calibri"/>
                <a:ea typeface="Calibri"/>
                <a:cs typeface="Calibri"/>
                <a:sym typeface="Calibri"/>
              </a:rPr>
              <a:t>The encoder ingests an input sequence and produces a sequence of hidden states. The decoder takes in the hidden states from the encoder and produces an output sequence.</a:t>
            </a:r>
            <a:endParaRPr sz="1400">
              <a:solidFill>
                <a:schemeClr val="dk1"/>
              </a:solidFill>
              <a:latin typeface="Calibri"/>
              <a:ea typeface="Calibri"/>
              <a:cs typeface="Calibri"/>
              <a:sym typeface="Calibri"/>
            </a:endParaRPr>
          </a:p>
          <a:p>
            <a:pPr indent="-317500" lvl="0" marL="457200" rtl="0" algn="l">
              <a:spcBef>
                <a:spcPts val="0"/>
              </a:spcBef>
              <a:spcAft>
                <a:spcPts val="0"/>
              </a:spcAft>
              <a:buSzPts val="1400"/>
              <a:buFont typeface="Calibri"/>
              <a:buAutoNum type="alphaUcPeriod"/>
            </a:pPr>
            <a:r>
              <a:rPr lang="en" sz="1400">
                <a:solidFill>
                  <a:schemeClr val="dk1"/>
                </a:solidFill>
                <a:latin typeface="Calibri"/>
                <a:ea typeface="Calibri"/>
                <a:cs typeface="Calibri"/>
                <a:sym typeface="Calibri"/>
              </a:rPr>
              <a:t>The encoder ingests an input sequence and produces a single hidden state. The decoder takes in the hidden state from the encoder and produces an output sequence.</a:t>
            </a:r>
            <a:endParaRPr b="1" sz="1400">
              <a:solidFill>
                <a:schemeClr val="dk1"/>
              </a:solidFill>
              <a:latin typeface="Calibri"/>
              <a:ea typeface="Calibri"/>
              <a:cs typeface="Calibri"/>
              <a:sym typeface="Calibri"/>
            </a:endParaRPr>
          </a:p>
        </p:txBody>
      </p:sp>
      <p:sp>
        <p:nvSpPr>
          <p:cNvPr id="948" name="Google Shape;948;p125"/>
          <p:cNvSpPr txBox="1"/>
          <p:nvPr>
            <p:ph idx="12" type="sldNum"/>
          </p:nvPr>
        </p:nvSpPr>
        <p:spPr>
          <a:xfrm>
            <a:off x="8595300" y="4779401"/>
            <a:ext cx="548700" cy="3483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en">
                <a:latin typeface="Calibri"/>
                <a:ea typeface="Calibri"/>
                <a:cs typeface="Calibri"/>
                <a:sym typeface="Calibri"/>
              </a:rPr>
              <a:t>‹#›</a:t>
            </a:fld>
            <a:endParaRPr>
              <a:latin typeface="Calibri"/>
              <a:ea typeface="Calibri"/>
              <a:cs typeface="Calibri"/>
              <a:sym typeface="Calibri"/>
            </a:endParaRPr>
          </a:p>
        </p:txBody>
      </p:sp>
      <p:sp>
        <p:nvSpPr>
          <p:cNvPr id="949" name="Google Shape;949;p125"/>
          <p:cNvSpPr txBox="1"/>
          <p:nvPr/>
        </p:nvSpPr>
        <p:spPr>
          <a:xfrm>
            <a:off x="311700" y="4260600"/>
            <a:ext cx="8520600" cy="29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2"/>
                </a:solidFill>
                <a:latin typeface="Calibri"/>
                <a:ea typeface="Calibri"/>
                <a:cs typeface="Calibri"/>
                <a:sym typeface="Calibri"/>
              </a:rPr>
              <a:t>Refer: </a:t>
            </a:r>
            <a:r>
              <a:rPr lang="en" sz="1000">
                <a:solidFill>
                  <a:schemeClr val="dk1"/>
                </a:solidFill>
                <a:latin typeface="Calibri"/>
                <a:ea typeface="Calibri"/>
                <a:cs typeface="Calibri"/>
                <a:sym typeface="Calibri"/>
              </a:rPr>
              <a:t>Generative AI with LLMs Course by DeepLearning.AI: </a:t>
            </a:r>
            <a:r>
              <a:rPr lang="en" sz="1000" u="sng">
                <a:solidFill>
                  <a:schemeClr val="accent5"/>
                </a:solidFill>
                <a:latin typeface="Calibri"/>
                <a:ea typeface="Calibri"/>
                <a:cs typeface="Calibri"/>
                <a:sym typeface="Calibri"/>
                <a:hlinkClick r:id="rId3">
                  <a:extLst>
                    <a:ext uri="{A12FA001-AC4F-418D-AE19-62706E023703}">
                      <ahyp:hlinkClr val="tx"/>
                    </a:ext>
                  </a:extLst>
                </a:hlinkClick>
              </a:rPr>
              <a:t>https://www.deeplearning.ai/courses/generative-ai-with-llms/</a:t>
            </a:r>
            <a:endParaRPr sz="1000">
              <a:solidFill>
                <a:schemeClr val="dk1"/>
              </a:solidFill>
              <a:latin typeface="Calibri"/>
              <a:ea typeface="Calibri"/>
              <a:cs typeface="Calibri"/>
              <a:sym typeface="Calibri"/>
            </a:endParaRPr>
          </a:p>
          <a:p>
            <a:pPr indent="0" lvl="0" marL="0" rtl="0" algn="l">
              <a:spcBef>
                <a:spcPts val="0"/>
              </a:spcBef>
              <a:spcAft>
                <a:spcPts val="0"/>
              </a:spcAft>
              <a:buNone/>
            </a:pPr>
            <a:r>
              <a:t/>
            </a:r>
            <a:endParaRPr sz="1800">
              <a:solidFill>
                <a:schemeClr val="dk2"/>
              </a:solidFill>
            </a:endParaRPr>
          </a:p>
        </p:txBody>
      </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3" name="Shape 953"/>
        <p:cNvGrpSpPr/>
        <p:nvPr/>
      </p:nvGrpSpPr>
      <p:grpSpPr>
        <a:xfrm>
          <a:off x="0" y="0"/>
          <a:ext cx="0" cy="0"/>
          <a:chOff x="0" y="0"/>
          <a:chExt cx="0" cy="0"/>
        </a:xfrm>
      </p:grpSpPr>
      <p:sp>
        <p:nvSpPr>
          <p:cNvPr id="954" name="Google Shape;954;p126"/>
          <p:cNvSpPr txBox="1"/>
          <p:nvPr>
            <p:ph idx="1" type="body"/>
          </p:nvPr>
        </p:nvSpPr>
        <p:spPr>
          <a:xfrm>
            <a:off x="311700" y="304100"/>
            <a:ext cx="8520600" cy="3891600"/>
          </a:xfrm>
          <a:prstGeom prst="rect">
            <a:avLst/>
          </a:prstGeom>
        </p:spPr>
        <p:txBody>
          <a:bodyPr anchorCtr="0" anchor="t" bIns="91425" lIns="91425" spcFirstLastPara="1" rIns="91425" wrap="square" tIns="91425">
            <a:normAutofit/>
          </a:bodyPr>
          <a:lstStyle/>
          <a:p>
            <a:pPr indent="0" lvl="0" marL="0" rtl="0" algn="l">
              <a:spcBef>
                <a:spcPts val="1200"/>
              </a:spcBef>
              <a:spcAft>
                <a:spcPts val="0"/>
              </a:spcAft>
              <a:buNone/>
            </a:pPr>
            <a:r>
              <a:rPr b="1" lang="en" sz="1400">
                <a:solidFill>
                  <a:schemeClr val="dk1"/>
                </a:solidFill>
                <a:latin typeface="Calibri"/>
                <a:ea typeface="Calibri"/>
                <a:cs typeface="Calibri"/>
                <a:sym typeface="Calibri"/>
              </a:rPr>
              <a:t>Question 19: What are the two sublayers of each encoder in a Transformer model?</a:t>
            </a:r>
            <a:endParaRPr sz="1400">
              <a:solidFill>
                <a:schemeClr val="dk1"/>
              </a:solidFill>
              <a:latin typeface="Calibri"/>
              <a:ea typeface="Calibri"/>
              <a:cs typeface="Calibri"/>
              <a:sym typeface="Calibri"/>
            </a:endParaRPr>
          </a:p>
          <a:p>
            <a:pPr indent="-317500" lvl="0" marL="457200" rtl="0" algn="l">
              <a:spcBef>
                <a:spcPts val="1200"/>
              </a:spcBef>
              <a:spcAft>
                <a:spcPts val="0"/>
              </a:spcAft>
              <a:buSzPts val="1400"/>
              <a:buFont typeface="Calibri"/>
              <a:buAutoNum type="alphaUcPeriod"/>
            </a:pPr>
            <a:r>
              <a:rPr lang="en" sz="1400">
                <a:solidFill>
                  <a:schemeClr val="dk1"/>
                </a:solidFill>
                <a:latin typeface="Calibri"/>
                <a:ea typeface="Calibri"/>
                <a:cs typeface="Calibri"/>
                <a:sym typeface="Calibri"/>
              </a:rPr>
              <a:t>Embedding and classification</a:t>
            </a:r>
            <a:endParaRPr sz="1400">
              <a:solidFill>
                <a:schemeClr val="dk1"/>
              </a:solidFill>
              <a:latin typeface="Calibri"/>
              <a:ea typeface="Calibri"/>
              <a:cs typeface="Calibri"/>
              <a:sym typeface="Calibri"/>
            </a:endParaRPr>
          </a:p>
          <a:p>
            <a:pPr indent="-317500" lvl="0" marL="457200" rtl="0" algn="l">
              <a:spcBef>
                <a:spcPts val="0"/>
              </a:spcBef>
              <a:spcAft>
                <a:spcPts val="0"/>
              </a:spcAft>
              <a:buSzPts val="1400"/>
              <a:buFont typeface="Calibri"/>
              <a:buAutoNum type="alphaUcPeriod"/>
            </a:pPr>
            <a:r>
              <a:rPr lang="en" sz="1400">
                <a:solidFill>
                  <a:schemeClr val="dk1"/>
                </a:solidFill>
                <a:latin typeface="Calibri"/>
                <a:ea typeface="Calibri"/>
                <a:cs typeface="Calibri"/>
                <a:sym typeface="Calibri"/>
              </a:rPr>
              <a:t>Self-attention and feedforward</a:t>
            </a:r>
            <a:endParaRPr sz="1400">
              <a:solidFill>
                <a:schemeClr val="dk1"/>
              </a:solidFill>
              <a:latin typeface="Calibri"/>
              <a:ea typeface="Calibri"/>
              <a:cs typeface="Calibri"/>
              <a:sym typeface="Calibri"/>
            </a:endParaRPr>
          </a:p>
          <a:p>
            <a:pPr indent="-317500" lvl="0" marL="457200" rtl="0" algn="l">
              <a:spcBef>
                <a:spcPts val="0"/>
              </a:spcBef>
              <a:spcAft>
                <a:spcPts val="0"/>
              </a:spcAft>
              <a:buSzPts val="1400"/>
              <a:buFont typeface="Calibri"/>
              <a:buAutoNum type="alphaUcPeriod"/>
            </a:pPr>
            <a:r>
              <a:rPr lang="en" sz="1400">
                <a:solidFill>
                  <a:schemeClr val="dk1"/>
                </a:solidFill>
                <a:latin typeface="Calibri"/>
                <a:ea typeface="Calibri"/>
                <a:cs typeface="Calibri"/>
                <a:sym typeface="Calibri"/>
              </a:rPr>
              <a:t>Recurrent and feedforward</a:t>
            </a:r>
            <a:endParaRPr sz="1400">
              <a:solidFill>
                <a:schemeClr val="dk1"/>
              </a:solidFill>
              <a:latin typeface="Calibri"/>
              <a:ea typeface="Calibri"/>
              <a:cs typeface="Calibri"/>
              <a:sym typeface="Calibri"/>
            </a:endParaRPr>
          </a:p>
          <a:p>
            <a:pPr indent="-317500" lvl="0" marL="457200" rtl="0" algn="l">
              <a:spcBef>
                <a:spcPts val="0"/>
              </a:spcBef>
              <a:spcAft>
                <a:spcPts val="0"/>
              </a:spcAft>
              <a:buSzPts val="1400"/>
              <a:buFont typeface="Calibri"/>
              <a:buAutoNum type="alphaUcPeriod"/>
            </a:pPr>
            <a:r>
              <a:rPr lang="en" sz="1400">
                <a:solidFill>
                  <a:schemeClr val="dk1"/>
                </a:solidFill>
                <a:latin typeface="Calibri"/>
                <a:ea typeface="Calibri"/>
                <a:cs typeface="Calibri"/>
                <a:sym typeface="Calibri"/>
              </a:rPr>
              <a:t>Convolution and pooling</a:t>
            </a:r>
            <a:endParaRPr b="1" sz="1400">
              <a:solidFill>
                <a:schemeClr val="dk1"/>
              </a:solidFill>
              <a:latin typeface="Calibri"/>
              <a:ea typeface="Calibri"/>
              <a:cs typeface="Calibri"/>
              <a:sym typeface="Calibri"/>
            </a:endParaRPr>
          </a:p>
        </p:txBody>
      </p:sp>
      <p:sp>
        <p:nvSpPr>
          <p:cNvPr id="955" name="Google Shape;955;p126"/>
          <p:cNvSpPr txBox="1"/>
          <p:nvPr>
            <p:ph idx="12" type="sldNum"/>
          </p:nvPr>
        </p:nvSpPr>
        <p:spPr>
          <a:xfrm>
            <a:off x="8595300" y="4779401"/>
            <a:ext cx="548700" cy="3483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en">
                <a:latin typeface="Calibri"/>
                <a:ea typeface="Calibri"/>
                <a:cs typeface="Calibri"/>
                <a:sym typeface="Calibri"/>
              </a:rPr>
              <a:t>‹#›</a:t>
            </a:fld>
            <a:endParaRPr>
              <a:latin typeface="Calibri"/>
              <a:ea typeface="Calibri"/>
              <a:cs typeface="Calibri"/>
              <a:sym typeface="Calibri"/>
            </a:endParaRPr>
          </a:p>
        </p:txBody>
      </p:sp>
      <p:sp>
        <p:nvSpPr>
          <p:cNvPr id="956" name="Google Shape;956;p126"/>
          <p:cNvSpPr txBox="1"/>
          <p:nvPr/>
        </p:nvSpPr>
        <p:spPr>
          <a:xfrm>
            <a:off x="311700" y="4260600"/>
            <a:ext cx="8520600" cy="29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2"/>
                </a:solidFill>
                <a:latin typeface="Calibri"/>
                <a:ea typeface="Calibri"/>
                <a:cs typeface="Calibri"/>
                <a:sym typeface="Calibri"/>
              </a:rPr>
              <a:t>Refer: </a:t>
            </a:r>
            <a:r>
              <a:rPr lang="en" sz="1000">
                <a:solidFill>
                  <a:schemeClr val="dk1"/>
                </a:solidFill>
                <a:latin typeface="Calibri"/>
                <a:ea typeface="Calibri"/>
                <a:cs typeface="Calibri"/>
                <a:sym typeface="Calibri"/>
              </a:rPr>
              <a:t>Generative AI with LLMs Course by DeepLearning.AI: </a:t>
            </a:r>
            <a:r>
              <a:rPr lang="en" sz="1000" u="sng">
                <a:solidFill>
                  <a:schemeClr val="accent5"/>
                </a:solidFill>
                <a:latin typeface="Calibri"/>
                <a:ea typeface="Calibri"/>
                <a:cs typeface="Calibri"/>
                <a:sym typeface="Calibri"/>
                <a:hlinkClick r:id="rId3">
                  <a:extLst>
                    <a:ext uri="{A12FA001-AC4F-418D-AE19-62706E023703}">
                      <ahyp:hlinkClr val="tx"/>
                    </a:ext>
                  </a:extLst>
                </a:hlinkClick>
              </a:rPr>
              <a:t>https://www.deeplearning.ai/courses/generative-ai-with-llms/</a:t>
            </a:r>
            <a:endParaRPr sz="1000">
              <a:solidFill>
                <a:schemeClr val="dk1"/>
              </a:solidFill>
              <a:latin typeface="Calibri"/>
              <a:ea typeface="Calibri"/>
              <a:cs typeface="Calibri"/>
              <a:sym typeface="Calibri"/>
            </a:endParaRPr>
          </a:p>
          <a:p>
            <a:pPr indent="0" lvl="0" marL="0" rtl="0" algn="l">
              <a:spcBef>
                <a:spcPts val="0"/>
              </a:spcBef>
              <a:spcAft>
                <a:spcPts val="0"/>
              </a:spcAft>
              <a:buNone/>
            </a:pPr>
            <a:r>
              <a:t/>
            </a:r>
            <a:endParaRPr sz="1800">
              <a:solidFill>
                <a:schemeClr val="dk2"/>
              </a:solidFill>
            </a:endParaRPr>
          </a:p>
        </p:txBody>
      </p: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0" name="Shape 960"/>
        <p:cNvGrpSpPr/>
        <p:nvPr/>
      </p:nvGrpSpPr>
      <p:grpSpPr>
        <a:xfrm>
          <a:off x="0" y="0"/>
          <a:ext cx="0" cy="0"/>
          <a:chOff x="0" y="0"/>
          <a:chExt cx="0" cy="0"/>
        </a:xfrm>
      </p:grpSpPr>
      <p:sp>
        <p:nvSpPr>
          <p:cNvPr id="961" name="Google Shape;961;p127"/>
          <p:cNvSpPr txBox="1"/>
          <p:nvPr>
            <p:ph idx="1" type="body"/>
          </p:nvPr>
        </p:nvSpPr>
        <p:spPr>
          <a:xfrm>
            <a:off x="311700" y="304100"/>
            <a:ext cx="8520600" cy="3891600"/>
          </a:xfrm>
          <a:prstGeom prst="rect">
            <a:avLst/>
          </a:prstGeom>
        </p:spPr>
        <p:txBody>
          <a:bodyPr anchorCtr="0" anchor="t" bIns="91425" lIns="91425" spcFirstLastPara="1" rIns="91425" wrap="square" tIns="91425">
            <a:normAutofit/>
          </a:bodyPr>
          <a:lstStyle/>
          <a:p>
            <a:pPr indent="0" lvl="0" marL="0" rtl="0" algn="l">
              <a:spcBef>
                <a:spcPts val="1200"/>
              </a:spcBef>
              <a:spcAft>
                <a:spcPts val="0"/>
              </a:spcAft>
              <a:buNone/>
            </a:pPr>
            <a:r>
              <a:rPr b="1" lang="en" sz="1400">
                <a:solidFill>
                  <a:schemeClr val="dk1"/>
                </a:solidFill>
                <a:latin typeface="Calibri"/>
                <a:ea typeface="Calibri"/>
                <a:cs typeface="Calibri"/>
                <a:sym typeface="Calibri"/>
              </a:rPr>
              <a:t>Question 20: What are the three different embeddings that are generated from an input sentence in a Transformer model?</a:t>
            </a:r>
            <a:endParaRPr sz="1400">
              <a:solidFill>
                <a:schemeClr val="dk1"/>
              </a:solidFill>
              <a:latin typeface="Calibri"/>
              <a:ea typeface="Calibri"/>
              <a:cs typeface="Calibri"/>
              <a:sym typeface="Calibri"/>
            </a:endParaRPr>
          </a:p>
          <a:p>
            <a:pPr indent="-317500" lvl="0" marL="457200" rtl="0" algn="l">
              <a:spcBef>
                <a:spcPts val="1200"/>
              </a:spcBef>
              <a:spcAft>
                <a:spcPts val="0"/>
              </a:spcAft>
              <a:buSzPts val="1400"/>
              <a:buFont typeface="Calibri"/>
              <a:buAutoNum type="alphaUcPeriod"/>
            </a:pPr>
            <a:r>
              <a:rPr lang="en" sz="1400">
                <a:solidFill>
                  <a:schemeClr val="dk1"/>
                </a:solidFill>
                <a:latin typeface="Calibri"/>
                <a:ea typeface="Calibri"/>
                <a:cs typeface="Calibri"/>
                <a:sym typeface="Calibri"/>
              </a:rPr>
              <a:t>Embedding, classification, and next sentence embeddings</a:t>
            </a:r>
            <a:endParaRPr sz="1400">
              <a:solidFill>
                <a:schemeClr val="dk1"/>
              </a:solidFill>
              <a:latin typeface="Calibri"/>
              <a:ea typeface="Calibri"/>
              <a:cs typeface="Calibri"/>
              <a:sym typeface="Calibri"/>
            </a:endParaRPr>
          </a:p>
          <a:p>
            <a:pPr indent="-317500" lvl="0" marL="457200" rtl="0" algn="l">
              <a:spcBef>
                <a:spcPts val="0"/>
              </a:spcBef>
              <a:spcAft>
                <a:spcPts val="0"/>
              </a:spcAft>
              <a:buSzPts val="1400"/>
              <a:buFont typeface="Calibri"/>
              <a:buAutoNum type="alphaUcPeriod"/>
            </a:pPr>
            <a:r>
              <a:rPr lang="en" sz="1400">
                <a:solidFill>
                  <a:schemeClr val="dk1"/>
                </a:solidFill>
                <a:latin typeface="Calibri"/>
                <a:ea typeface="Calibri"/>
                <a:cs typeface="Calibri"/>
                <a:sym typeface="Calibri"/>
              </a:rPr>
              <a:t>Convolution, pooling, and recurrent embeddings</a:t>
            </a:r>
            <a:endParaRPr sz="1400">
              <a:solidFill>
                <a:schemeClr val="dk1"/>
              </a:solidFill>
              <a:latin typeface="Calibri"/>
              <a:ea typeface="Calibri"/>
              <a:cs typeface="Calibri"/>
              <a:sym typeface="Calibri"/>
            </a:endParaRPr>
          </a:p>
          <a:p>
            <a:pPr indent="-317500" lvl="0" marL="457200" rtl="0" algn="l">
              <a:spcBef>
                <a:spcPts val="0"/>
              </a:spcBef>
              <a:spcAft>
                <a:spcPts val="0"/>
              </a:spcAft>
              <a:buSzPts val="1400"/>
              <a:buFont typeface="Calibri"/>
              <a:buAutoNum type="alphaUcPeriod"/>
            </a:pPr>
            <a:r>
              <a:rPr lang="en" sz="1400">
                <a:solidFill>
                  <a:schemeClr val="dk1"/>
                </a:solidFill>
                <a:latin typeface="Calibri"/>
                <a:ea typeface="Calibri"/>
                <a:cs typeface="Calibri"/>
                <a:sym typeface="Calibri"/>
              </a:rPr>
              <a:t>Token, segment, and position embeddings</a:t>
            </a:r>
            <a:endParaRPr sz="1400">
              <a:solidFill>
                <a:schemeClr val="dk1"/>
              </a:solidFill>
              <a:latin typeface="Calibri"/>
              <a:ea typeface="Calibri"/>
              <a:cs typeface="Calibri"/>
              <a:sym typeface="Calibri"/>
            </a:endParaRPr>
          </a:p>
          <a:p>
            <a:pPr indent="-317500" lvl="0" marL="457200" rtl="0" algn="l">
              <a:spcBef>
                <a:spcPts val="0"/>
              </a:spcBef>
              <a:spcAft>
                <a:spcPts val="0"/>
              </a:spcAft>
              <a:buSzPts val="1400"/>
              <a:buFont typeface="Calibri"/>
              <a:buAutoNum type="alphaUcPeriod"/>
            </a:pPr>
            <a:r>
              <a:rPr lang="en" sz="1400">
                <a:solidFill>
                  <a:schemeClr val="dk1"/>
                </a:solidFill>
                <a:latin typeface="Calibri"/>
                <a:ea typeface="Calibri"/>
                <a:cs typeface="Calibri"/>
                <a:sym typeface="Calibri"/>
              </a:rPr>
              <a:t>Recurrent, feedforward, and attention embeddings</a:t>
            </a:r>
            <a:endParaRPr b="1" sz="1400">
              <a:solidFill>
                <a:schemeClr val="dk1"/>
              </a:solidFill>
              <a:latin typeface="Calibri"/>
              <a:ea typeface="Calibri"/>
              <a:cs typeface="Calibri"/>
              <a:sym typeface="Calibri"/>
            </a:endParaRPr>
          </a:p>
        </p:txBody>
      </p:sp>
      <p:sp>
        <p:nvSpPr>
          <p:cNvPr id="962" name="Google Shape;962;p127"/>
          <p:cNvSpPr txBox="1"/>
          <p:nvPr>
            <p:ph idx="12" type="sldNum"/>
          </p:nvPr>
        </p:nvSpPr>
        <p:spPr>
          <a:xfrm>
            <a:off x="8595300" y="4779401"/>
            <a:ext cx="548700" cy="3483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en">
                <a:latin typeface="Calibri"/>
                <a:ea typeface="Calibri"/>
                <a:cs typeface="Calibri"/>
                <a:sym typeface="Calibri"/>
              </a:rPr>
              <a:t>‹#›</a:t>
            </a:fld>
            <a:endParaRPr>
              <a:latin typeface="Calibri"/>
              <a:ea typeface="Calibri"/>
              <a:cs typeface="Calibri"/>
              <a:sym typeface="Calibri"/>
            </a:endParaRPr>
          </a:p>
        </p:txBody>
      </p:sp>
      <p:sp>
        <p:nvSpPr>
          <p:cNvPr id="963" name="Google Shape;963;p127"/>
          <p:cNvSpPr txBox="1"/>
          <p:nvPr/>
        </p:nvSpPr>
        <p:spPr>
          <a:xfrm>
            <a:off x="311700" y="4260600"/>
            <a:ext cx="8520600" cy="29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2"/>
                </a:solidFill>
                <a:latin typeface="Calibri"/>
                <a:ea typeface="Calibri"/>
                <a:cs typeface="Calibri"/>
                <a:sym typeface="Calibri"/>
              </a:rPr>
              <a:t>Refer: </a:t>
            </a:r>
            <a:r>
              <a:rPr lang="en" sz="1000">
                <a:solidFill>
                  <a:schemeClr val="dk1"/>
                </a:solidFill>
                <a:latin typeface="Calibri"/>
                <a:ea typeface="Calibri"/>
                <a:cs typeface="Calibri"/>
                <a:sym typeface="Calibri"/>
              </a:rPr>
              <a:t>Generative AI with LLMs Course by DeepLearning.AI: </a:t>
            </a:r>
            <a:r>
              <a:rPr lang="en" sz="1000" u="sng">
                <a:solidFill>
                  <a:schemeClr val="accent5"/>
                </a:solidFill>
                <a:latin typeface="Calibri"/>
                <a:ea typeface="Calibri"/>
                <a:cs typeface="Calibri"/>
                <a:sym typeface="Calibri"/>
                <a:hlinkClick r:id="rId3">
                  <a:extLst>
                    <a:ext uri="{A12FA001-AC4F-418D-AE19-62706E023703}">
                      <ahyp:hlinkClr val="tx"/>
                    </a:ext>
                  </a:extLst>
                </a:hlinkClick>
              </a:rPr>
              <a:t>https://www.deeplearning.ai/courses/generative-ai-with-llms/</a:t>
            </a:r>
            <a:endParaRPr sz="1000">
              <a:solidFill>
                <a:schemeClr val="dk1"/>
              </a:solidFill>
              <a:latin typeface="Calibri"/>
              <a:ea typeface="Calibri"/>
              <a:cs typeface="Calibri"/>
              <a:sym typeface="Calibri"/>
            </a:endParaRPr>
          </a:p>
          <a:p>
            <a:pPr indent="0" lvl="0" marL="0" rtl="0" algn="l">
              <a:spcBef>
                <a:spcPts val="0"/>
              </a:spcBef>
              <a:spcAft>
                <a:spcPts val="0"/>
              </a:spcAft>
              <a:buNone/>
            </a:pPr>
            <a:r>
              <a:t/>
            </a:r>
            <a:endParaRPr sz="1800">
              <a:solidFill>
                <a:schemeClr val="dk2"/>
              </a:solidFill>
            </a:endParaRPr>
          </a:p>
        </p:txBody>
      </p:sp>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7" name="Shape 967"/>
        <p:cNvGrpSpPr/>
        <p:nvPr/>
      </p:nvGrpSpPr>
      <p:grpSpPr>
        <a:xfrm>
          <a:off x="0" y="0"/>
          <a:ext cx="0" cy="0"/>
          <a:chOff x="0" y="0"/>
          <a:chExt cx="0" cy="0"/>
        </a:xfrm>
      </p:grpSpPr>
      <p:sp>
        <p:nvSpPr>
          <p:cNvPr id="968" name="Google Shape;968;p128"/>
          <p:cNvSpPr txBox="1"/>
          <p:nvPr>
            <p:ph idx="1" type="body"/>
          </p:nvPr>
        </p:nvSpPr>
        <p:spPr>
          <a:xfrm>
            <a:off x="311700" y="304100"/>
            <a:ext cx="8520600" cy="4521300"/>
          </a:xfrm>
          <a:prstGeom prst="rect">
            <a:avLst/>
          </a:prstGeom>
        </p:spPr>
        <p:txBody>
          <a:bodyPr anchorCtr="0" anchor="t" bIns="91425" lIns="91425" spcFirstLastPara="1" rIns="91425" wrap="square" tIns="91425">
            <a:normAutofit/>
          </a:bodyPr>
          <a:lstStyle/>
          <a:p>
            <a:pPr indent="0" lvl="0" marL="0" rtl="0" algn="l">
              <a:spcBef>
                <a:spcPts val="1200"/>
              </a:spcBef>
              <a:spcAft>
                <a:spcPts val="0"/>
              </a:spcAft>
              <a:buNone/>
            </a:pPr>
            <a:r>
              <a:rPr b="1" lang="en" sz="1400">
                <a:solidFill>
                  <a:schemeClr val="dk1"/>
                </a:solidFill>
                <a:latin typeface="Calibri"/>
                <a:ea typeface="Calibri"/>
                <a:cs typeface="Calibri"/>
                <a:sym typeface="Calibri"/>
              </a:rPr>
              <a:t>Exit Quiz Answers</a:t>
            </a:r>
            <a:endParaRPr b="1" sz="1400">
              <a:solidFill>
                <a:schemeClr val="dk1"/>
              </a:solidFill>
              <a:latin typeface="Calibri"/>
              <a:ea typeface="Calibri"/>
              <a:cs typeface="Calibri"/>
              <a:sym typeface="Calibri"/>
            </a:endParaRPr>
          </a:p>
          <a:p>
            <a:pPr indent="0" lvl="0" marL="0" rtl="0" algn="l">
              <a:spcBef>
                <a:spcPts val="1200"/>
              </a:spcBef>
              <a:spcAft>
                <a:spcPts val="0"/>
              </a:spcAft>
              <a:buNone/>
            </a:pPr>
            <a:r>
              <a:rPr lang="en" sz="1200">
                <a:solidFill>
                  <a:schemeClr val="dk1"/>
                </a:solidFill>
                <a:latin typeface="Calibri"/>
                <a:ea typeface="Calibri"/>
                <a:cs typeface="Calibri"/>
                <a:sym typeface="Calibri"/>
              </a:rPr>
              <a:t>Q1: </a:t>
            </a:r>
            <a:endParaRPr sz="1200">
              <a:solidFill>
                <a:schemeClr val="dk1"/>
              </a:solidFill>
              <a:latin typeface="Calibri"/>
              <a:ea typeface="Calibri"/>
              <a:cs typeface="Calibri"/>
              <a:sym typeface="Calibri"/>
            </a:endParaRPr>
          </a:p>
          <a:p>
            <a:pPr indent="0" lvl="0" marL="0" rtl="0" algn="l">
              <a:lnSpc>
                <a:spcPct val="100000"/>
              </a:lnSpc>
              <a:spcBef>
                <a:spcPts val="0"/>
              </a:spcBef>
              <a:spcAft>
                <a:spcPts val="0"/>
              </a:spcAft>
              <a:buNone/>
            </a:pPr>
            <a:r>
              <a:rPr lang="en" sz="1200">
                <a:solidFill>
                  <a:schemeClr val="dk1"/>
                </a:solidFill>
                <a:latin typeface="Calibri"/>
                <a:ea typeface="Calibri"/>
                <a:cs typeface="Calibri"/>
                <a:sym typeface="Calibri"/>
              </a:rPr>
              <a:t>Answer B. </a:t>
            </a:r>
            <a:endParaRPr sz="1200">
              <a:solidFill>
                <a:schemeClr val="dk1"/>
              </a:solidFill>
              <a:latin typeface="Calibri"/>
              <a:ea typeface="Calibri"/>
              <a:cs typeface="Calibri"/>
              <a:sym typeface="Calibri"/>
            </a:endParaRPr>
          </a:p>
          <a:p>
            <a:pPr indent="0" lvl="0" marL="0" rtl="0" algn="l">
              <a:lnSpc>
                <a:spcPct val="100000"/>
              </a:lnSpc>
              <a:spcBef>
                <a:spcPts val="0"/>
              </a:spcBef>
              <a:spcAft>
                <a:spcPts val="0"/>
              </a:spcAft>
              <a:buNone/>
            </a:pPr>
            <a:r>
              <a:rPr lang="en" sz="1200">
                <a:solidFill>
                  <a:schemeClr val="dk1"/>
                </a:solidFill>
                <a:latin typeface="Calibri"/>
                <a:ea typeface="Calibri"/>
                <a:cs typeface="Calibri"/>
                <a:sym typeface="Calibri"/>
              </a:rPr>
              <a:t>The input for working with LLMs is referred to as the prompt and the output from the LLM is referred to as the completion.</a:t>
            </a:r>
            <a:endParaRPr sz="1200">
              <a:solidFill>
                <a:schemeClr val="dk1"/>
              </a:solidFill>
              <a:latin typeface="Calibri"/>
              <a:ea typeface="Calibri"/>
              <a:cs typeface="Calibri"/>
              <a:sym typeface="Calibri"/>
            </a:endParaRPr>
          </a:p>
          <a:p>
            <a:pPr indent="0" lvl="0" marL="0" rtl="0" algn="l">
              <a:lnSpc>
                <a:spcPct val="100000"/>
              </a:lnSpc>
              <a:spcBef>
                <a:spcPts val="0"/>
              </a:spcBef>
              <a:spcAft>
                <a:spcPts val="0"/>
              </a:spcAft>
              <a:buNone/>
            </a:pPr>
            <a:r>
              <a:t/>
            </a:r>
            <a:endParaRPr sz="1200">
              <a:solidFill>
                <a:schemeClr val="dk1"/>
              </a:solidFill>
              <a:latin typeface="Calibri"/>
              <a:ea typeface="Calibri"/>
              <a:cs typeface="Calibri"/>
              <a:sym typeface="Calibri"/>
            </a:endParaRPr>
          </a:p>
          <a:p>
            <a:pPr indent="0" lvl="0" marL="0" rtl="0" algn="l">
              <a:lnSpc>
                <a:spcPct val="100000"/>
              </a:lnSpc>
              <a:spcBef>
                <a:spcPts val="0"/>
              </a:spcBef>
              <a:spcAft>
                <a:spcPts val="0"/>
              </a:spcAft>
              <a:buNone/>
            </a:pPr>
            <a:r>
              <a:rPr lang="en" sz="1200">
                <a:solidFill>
                  <a:schemeClr val="dk1"/>
                </a:solidFill>
                <a:latin typeface="Calibri"/>
                <a:ea typeface="Calibri"/>
                <a:cs typeface="Calibri"/>
                <a:sym typeface="Calibri"/>
              </a:rPr>
              <a:t>Q2:</a:t>
            </a:r>
            <a:endParaRPr sz="1200">
              <a:solidFill>
                <a:schemeClr val="dk1"/>
              </a:solidFill>
              <a:latin typeface="Calibri"/>
              <a:ea typeface="Calibri"/>
              <a:cs typeface="Calibri"/>
              <a:sym typeface="Calibri"/>
            </a:endParaRPr>
          </a:p>
          <a:p>
            <a:pPr indent="0" lvl="0" marL="0" rtl="0" algn="l">
              <a:lnSpc>
                <a:spcPct val="100000"/>
              </a:lnSpc>
              <a:spcBef>
                <a:spcPts val="0"/>
              </a:spcBef>
              <a:spcAft>
                <a:spcPts val="0"/>
              </a:spcAft>
              <a:buNone/>
            </a:pPr>
            <a:r>
              <a:rPr lang="en" sz="1200">
                <a:solidFill>
                  <a:schemeClr val="dk1"/>
                </a:solidFill>
                <a:latin typeface="Calibri"/>
                <a:ea typeface="Calibri"/>
                <a:cs typeface="Calibri"/>
                <a:sym typeface="Calibri"/>
              </a:rPr>
              <a:t>Answer: D</a:t>
            </a:r>
            <a:endParaRPr sz="1200">
              <a:solidFill>
                <a:schemeClr val="dk1"/>
              </a:solidFill>
              <a:latin typeface="Calibri"/>
              <a:ea typeface="Calibri"/>
              <a:cs typeface="Calibri"/>
              <a:sym typeface="Calibri"/>
            </a:endParaRPr>
          </a:p>
          <a:p>
            <a:pPr indent="0" lvl="0" marL="0" rtl="0" algn="l">
              <a:lnSpc>
                <a:spcPct val="100000"/>
              </a:lnSpc>
              <a:spcBef>
                <a:spcPts val="0"/>
              </a:spcBef>
              <a:spcAft>
                <a:spcPts val="0"/>
              </a:spcAft>
              <a:buNone/>
            </a:pPr>
            <a:r>
              <a:t/>
            </a:r>
            <a:endParaRPr sz="1200">
              <a:solidFill>
                <a:schemeClr val="dk1"/>
              </a:solidFill>
              <a:latin typeface="Calibri"/>
              <a:ea typeface="Calibri"/>
              <a:cs typeface="Calibri"/>
              <a:sym typeface="Calibri"/>
            </a:endParaRPr>
          </a:p>
          <a:p>
            <a:pPr indent="0" lvl="0" marL="0" rtl="0" algn="l">
              <a:lnSpc>
                <a:spcPct val="100000"/>
              </a:lnSpc>
              <a:spcBef>
                <a:spcPts val="0"/>
              </a:spcBef>
              <a:spcAft>
                <a:spcPts val="0"/>
              </a:spcAft>
              <a:buNone/>
            </a:pPr>
            <a:r>
              <a:rPr lang="en" sz="1200">
                <a:solidFill>
                  <a:schemeClr val="dk1"/>
                </a:solidFill>
                <a:latin typeface="Calibri"/>
                <a:ea typeface="Calibri"/>
                <a:cs typeface="Calibri"/>
                <a:sym typeface="Calibri"/>
              </a:rPr>
              <a:t>Q3</a:t>
            </a:r>
            <a:endParaRPr sz="1200">
              <a:solidFill>
                <a:schemeClr val="dk1"/>
              </a:solidFill>
              <a:latin typeface="Calibri"/>
              <a:ea typeface="Calibri"/>
              <a:cs typeface="Calibri"/>
              <a:sym typeface="Calibri"/>
            </a:endParaRPr>
          </a:p>
          <a:p>
            <a:pPr indent="0" lvl="0" marL="0" rtl="0" algn="l">
              <a:lnSpc>
                <a:spcPct val="120000"/>
              </a:lnSpc>
              <a:spcBef>
                <a:spcPts val="0"/>
              </a:spcBef>
              <a:spcAft>
                <a:spcPts val="0"/>
              </a:spcAft>
              <a:buNone/>
            </a:pPr>
            <a:r>
              <a:rPr lang="en" sz="1200">
                <a:solidFill>
                  <a:schemeClr val="dk1"/>
                </a:solidFill>
                <a:latin typeface="Calibri"/>
                <a:ea typeface="Calibri"/>
                <a:cs typeface="Calibri"/>
                <a:sym typeface="Calibri"/>
              </a:rPr>
              <a:t>Answer: C</a:t>
            </a:r>
            <a:endParaRPr sz="1200">
              <a:solidFill>
                <a:schemeClr val="dk1"/>
              </a:solidFill>
              <a:latin typeface="Calibri"/>
              <a:ea typeface="Calibri"/>
              <a:cs typeface="Calibri"/>
              <a:sym typeface="Calibri"/>
            </a:endParaRPr>
          </a:p>
          <a:p>
            <a:pPr indent="0" lvl="0" marL="0" rtl="0" algn="l">
              <a:lnSpc>
                <a:spcPct val="120000"/>
              </a:lnSpc>
              <a:spcBef>
                <a:spcPts val="0"/>
              </a:spcBef>
              <a:spcAft>
                <a:spcPts val="0"/>
              </a:spcAft>
              <a:buNone/>
            </a:pPr>
            <a:r>
              <a:rPr lang="en" sz="1200">
                <a:solidFill>
                  <a:schemeClr val="dk1"/>
                </a:solidFill>
                <a:latin typeface="Calibri"/>
                <a:ea typeface="Calibri"/>
                <a:cs typeface="Calibri"/>
                <a:sym typeface="Calibri"/>
              </a:rPr>
              <a:t>Self-attention is a key component in models like Transformers, where it enables the model to attend to different words in the input sequence to capture their relationships and dependencies.</a:t>
            </a:r>
            <a:endParaRPr sz="1200">
              <a:solidFill>
                <a:schemeClr val="dk1"/>
              </a:solidFill>
              <a:latin typeface="Calibri"/>
              <a:ea typeface="Calibri"/>
              <a:cs typeface="Calibri"/>
              <a:sym typeface="Calibri"/>
            </a:endParaRPr>
          </a:p>
          <a:p>
            <a:pPr indent="0" lvl="0" marL="0" rtl="0" algn="l">
              <a:lnSpc>
                <a:spcPct val="100000"/>
              </a:lnSpc>
              <a:spcBef>
                <a:spcPts val="0"/>
              </a:spcBef>
              <a:spcAft>
                <a:spcPts val="0"/>
              </a:spcAft>
              <a:buNone/>
            </a:pPr>
            <a:r>
              <a:t/>
            </a:r>
            <a:endParaRPr sz="1200">
              <a:solidFill>
                <a:schemeClr val="dk1"/>
              </a:solidFill>
              <a:latin typeface="Calibri"/>
              <a:ea typeface="Calibri"/>
              <a:cs typeface="Calibri"/>
              <a:sym typeface="Calibri"/>
            </a:endParaRPr>
          </a:p>
          <a:p>
            <a:pPr indent="0" lvl="0" marL="0" rtl="0" algn="l">
              <a:lnSpc>
                <a:spcPct val="100000"/>
              </a:lnSpc>
              <a:spcBef>
                <a:spcPts val="0"/>
              </a:spcBef>
              <a:spcAft>
                <a:spcPts val="0"/>
              </a:spcAft>
              <a:buNone/>
            </a:pPr>
            <a:r>
              <a:rPr lang="en" sz="1200">
                <a:solidFill>
                  <a:schemeClr val="dk1"/>
                </a:solidFill>
                <a:latin typeface="Calibri"/>
                <a:ea typeface="Calibri"/>
                <a:cs typeface="Calibri"/>
                <a:sym typeface="Calibri"/>
              </a:rPr>
              <a:t>Q4:</a:t>
            </a:r>
            <a:endParaRPr sz="1200">
              <a:solidFill>
                <a:schemeClr val="dk1"/>
              </a:solidFill>
              <a:latin typeface="Calibri"/>
              <a:ea typeface="Calibri"/>
              <a:cs typeface="Calibri"/>
              <a:sym typeface="Calibri"/>
            </a:endParaRPr>
          </a:p>
          <a:p>
            <a:pPr indent="0" lvl="0" marL="0" rtl="0" algn="l">
              <a:lnSpc>
                <a:spcPct val="100000"/>
              </a:lnSpc>
              <a:spcBef>
                <a:spcPts val="0"/>
              </a:spcBef>
              <a:spcAft>
                <a:spcPts val="0"/>
              </a:spcAft>
              <a:buNone/>
            </a:pPr>
            <a:r>
              <a:t/>
            </a:r>
            <a:endParaRPr sz="1200">
              <a:solidFill>
                <a:schemeClr val="dk1"/>
              </a:solidFill>
              <a:latin typeface="Calibri"/>
              <a:ea typeface="Calibri"/>
              <a:cs typeface="Calibri"/>
              <a:sym typeface="Calibri"/>
            </a:endParaRPr>
          </a:p>
          <a:p>
            <a:pPr indent="0" lvl="0" marL="0" rtl="0" algn="l">
              <a:lnSpc>
                <a:spcPct val="120000"/>
              </a:lnSpc>
              <a:spcBef>
                <a:spcPts val="0"/>
              </a:spcBef>
              <a:spcAft>
                <a:spcPts val="0"/>
              </a:spcAft>
              <a:buNone/>
            </a:pPr>
            <a:r>
              <a:rPr lang="en" sz="1200">
                <a:solidFill>
                  <a:schemeClr val="dk1"/>
                </a:solidFill>
                <a:latin typeface="Calibri"/>
                <a:ea typeface="Calibri"/>
                <a:cs typeface="Calibri"/>
                <a:sym typeface="Calibri"/>
              </a:rPr>
              <a:t>Answer: </a:t>
            </a:r>
            <a:endParaRPr sz="1200">
              <a:solidFill>
                <a:schemeClr val="dk1"/>
              </a:solidFill>
              <a:latin typeface="Calibri"/>
              <a:ea typeface="Calibri"/>
              <a:cs typeface="Calibri"/>
              <a:sym typeface="Calibri"/>
            </a:endParaRPr>
          </a:p>
          <a:p>
            <a:pPr indent="0" lvl="0" marL="0" rtl="0" algn="l">
              <a:lnSpc>
                <a:spcPct val="120000"/>
              </a:lnSpc>
              <a:spcBef>
                <a:spcPts val="0"/>
              </a:spcBef>
              <a:spcAft>
                <a:spcPts val="0"/>
              </a:spcAft>
              <a:buNone/>
            </a:pPr>
            <a:r>
              <a:rPr lang="en" sz="1200">
                <a:solidFill>
                  <a:schemeClr val="dk1"/>
                </a:solidFill>
                <a:latin typeface="Calibri"/>
                <a:ea typeface="Calibri"/>
                <a:cs typeface="Calibri"/>
                <a:sym typeface="Calibri"/>
              </a:rPr>
              <a:t>A: Selecting a candidate model and potentially pre-training a custom model are important stages in the generative AI model lifecycle.</a:t>
            </a:r>
            <a:endParaRPr sz="1200">
              <a:solidFill>
                <a:schemeClr val="dk1"/>
              </a:solidFill>
              <a:latin typeface="Calibri"/>
              <a:ea typeface="Calibri"/>
              <a:cs typeface="Calibri"/>
              <a:sym typeface="Calibri"/>
            </a:endParaRPr>
          </a:p>
          <a:p>
            <a:pPr indent="0" lvl="0" marL="0" rtl="0" algn="l">
              <a:lnSpc>
                <a:spcPct val="120000"/>
              </a:lnSpc>
              <a:spcBef>
                <a:spcPts val="0"/>
              </a:spcBef>
              <a:spcAft>
                <a:spcPts val="0"/>
              </a:spcAft>
              <a:buNone/>
            </a:pPr>
            <a:r>
              <a:rPr lang="en" sz="1200">
                <a:solidFill>
                  <a:schemeClr val="dk1"/>
                </a:solidFill>
                <a:latin typeface="Calibri"/>
                <a:ea typeface="Calibri"/>
                <a:cs typeface="Calibri"/>
                <a:sym typeface="Calibri"/>
              </a:rPr>
              <a:t>B: Once we have a model performing to our needs, we can deploy it into the infrastructure and integrate it with the application.</a:t>
            </a:r>
            <a:endParaRPr sz="1200">
              <a:solidFill>
                <a:schemeClr val="dk1"/>
              </a:solidFill>
              <a:latin typeface="Calibri"/>
              <a:ea typeface="Calibri"/>
              <a:cs typeface="Calibri"/>
              <a:sym typeface="Calibri"/>
            </a:endParaRPr>
          </a:p>
          <a:p>
            <a:pPr indent="0" lvl="0" marL="0" rtl="0" algn="l">
              <a:lnSpc>
                <a:spcPct val="120000"/>
              </a:lnSpc>
              <a:spcBef>
                <a:spcPts val="0"/>
              </a:spcBef>
              <a:spcAft>
                <a:spcPts val="0"/>
              </a:spcAft>
              <a:buNone/>
            </a:pPr>
            <a:r>
              <a:rPr lang="en" sz="1200">
                <a:solidFill>
                  <a:schemeClr val="dk1"/>
                </a:solidFill>
                <a:latin typeface="Calibri"/>
                <a:ea typeface="Calibri"/>
                <a:cs typeface="Calibri"/>
                <a:sym typeface="Calibri"/>
              </a:rPr>
              <a:t>C: It is likely we will have to manipulate the model in some way to align it with the specific needs of the project.</a:t>
            </a:r>
            <a:endParaRPr sz="1200">
              <a:solidFill>
                <a:schemeClr val="dk1"/>
              </a:solidFill>
              <a:latin typeface="Calibri"/>
              <a:ea typeface="Calibri"/>
              <a:cs typeface="Calibri"/>
              <a:sym typeface="Calibri"/>
            </a:endParaRPr>
          </a:p>
          <a:p>
            <a:pPr indent="0" lvl="0" marL="0" rtl="0" algn="l">
              <a:lnSpc>
                <a:spcPct val="120000"/>
              </a:lnSpc>
              <a:spcBef>
                <a:spcPts val="0"/>
              </a:spcBef>
              <a:spcAft>
                <a:spcPts val="0"/>
              </a:spcAft>
              <a:buNone/>
            </a:pPr>
            <a:r>
              <a:rPr lang="en" sz="1200">
                <a:solidFill>
                  <a:schemeClr val="dk1"/>
                </a:solidFill>
                <a:latin typeface="Calibri"/>
                <a:ea typeface="Calibri"/>
                <a:cs typeface="Calibri"/>
                <a:sym typeface="Calibri"/>
              </a:rPr>
              <a:t>E: It is crucial to define the problem being solved and identify relevant datasets instrumental to the project.</a:t>
            </a:r>
            <a:endParaRPr b="1" sz="1400">
              <a:solidFill>
                <a:schemeClr val="dk1"/>
              </a:solidFill>
              <a:latin typeface="Calibri"/>
              <a:ea typeface="Calibri"/>
              <a:cs typeface="Calibri"/>
              <a:sym typeface="Calibri"/>
            </a:endParaRPr>
          </a:p>
        </p:txBody>
      </p:sp>
      <p:sp>
        <p:nvSpPr>
          <p:cNvPr id="969" name="Google Shape;969;p128"/>
          <p:cNvSpPr txBox="1"/>
          <p:nvPr>
            <p:ph idx="12" type="sldNum"/>
          </p:nvPr>
        </p:nvSpPr>
        <p:spPr>
          <a:xfrm>
            <a:off x="8595300" y="4779401"/>
            <a:ext cx="548700" cy="3483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en">
                <a:latin typeface="Calibri"/>
                <a:ea typeface="Calibri"/>
                <a:cs typeface="Calibri"/>
                <a:sym typeface="Calibri"/>
              </a:rPr>
              <a:t>‹#›</a:t>
            </a:fld>
            <a:endParaRPr>
              <a:latin typeface="Calibri"/>
              <a:ea typeface="Calibri"/>
              <a:cs typeface="Calibri"/>
              <a:sym typeface="Calibri"/>
            </a:endParaRPr>
          </a:p>
        </p:txBody>
      </p:sp>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3" name="Shape 973"/>
        <p:cNvGrpSpPr/>
        <p:nvPr/>
      </p:nvGrpSpPr>
      <p:grpSpPr>
        <a:xfrm>
          <a:off x="0" y="0"/>
          <a:ext cx="0" cy="0"/>
          <a:chOff x="0" y="0"/>
          <a:chExt cx="0" cy="0"/>
        </a:xfrm>
      </p:grpSpPr>
      <p:sp>
        <p:nvSpPr>
          <p:cNvPr id="974" name="Google Shape;974;p129"/>
          <p:cNvSpPr txBox="1"/>
          <p:nvPr>
            <p:ph idx="1" type="body"/>
          </p:nvPr>
        </p:nvSpPr>
        <p:spPr>
          <a:xfrm>
            <a:off x="311700" y="304100"/>
            <a:ext cx="8520600" cy="4521300"/>
          </a:xfrm>
          <a:prstGeom prst="rect">
            <a:avLst/>
          </a:prstGeom>
        </p:spPr>
        <p:txBody>
          <a:bodyPr anchorCtr="0" anchor="t" bIns="91425" lIns="91425" spcFirstLastPara="1" rIns="91425" wrap="square" tIns="91425">
            <a:normAutofit fontScale="70000" lnSpcReduction="10000"/>
          </a:bodyPr>
          <a:lstStyle/>
          <a:p>
            <a:pPr indent="0" lvl="0" marL="0" rtl="0" algn="l">
              <a:spcBef>
                <a:spcPts val="1200"/>
              </a:spcBef>
              <a:spcAft>
                <a:spcPts val="0"/>
              </a:spcAft>
              <a:buNone/>
            </a:pPr>
            <a:r>
              <a:rPr b="1" lang="en" sz="1400">
                <a:solidFill>
                  <a:schemeClr val="dk1"/>
                </a:solidFill>
                <a:latin typeface="Calibri"/>
                <a:ea typeface="Calibri"/>
                <a:cs typeface="Calibri"/>
                <a:sym typeface="Calibri"/>
              </a:rPr>
              <a:t>Exit Quiz Answers</a:t>
            </a:r>
            <a:endParaRPr b="1" sz="1400">
              <a:solidFill>
                <a:schemeClr val="dk1"/>
              </a:solidFill>
              <a:latin typeface="Calibri"/>
              <a:ea typeface="Calibri"/>
              <a:cs typeface="Calibri"/>
              <a:sym typeface="Calibri"/>
            </a:endParaRPr>
          </a:p>
          <a:p>
            <a:pPr indent="0" lvl="0" marL="0" rtl="0" algn="l">
              <a:lnSpc>
                <a:spcPct val="100000"/>
              </a:lnSpc>
              <a:spcBef>
                <a:spcPts val="1200"/>
              </a:spcBef>
              <a:spcAft>
                <a:spcPts val="0"/>
              </a:spcAft>
              <a:buNone/>
            </a:pPr>
            <a:r>
              <a:rPr lang="en" sz="1500">
                <a:solidFill>
                  <a:schemeClr val="dk1"/>
                </a:solidFill>
                <a:latin typeface="Calibri"/>
                <a:ea typeface="Calibri"/>
                <a:cs typeface="Calibri"/>
                <a:sym typeface="Calibri"/>
              </a:rPr>
              <a:t>Q5</a:t>
            </a:r>
            <a:endParaRPr sz="1500">
              <a:solidFill>
                <a:schemeClr val="dk1"/>
              </a:solidFill>
              <a:latin typeface="Calibri"/>
              <a:ea typeface="Calibri"/>
              <a:cs typeface="Calibri"/>
              <a:sym typeface="Calibri"/>
            </a:endParaRPr>
          </a:p>
          <a:p>
            <a:pPr indent="0" lvl="0" marL="0" rtl="0" algn="l">
              <a:lnSpc>
                <a:spcPct val="120000"/>
              </a:lnSpc>
              <a:spcBef>
                <a:spcPts val="0"/>
              </a:spcBef>
              <a:spcAft>
                <a:spcPts val="0"/>
              </a:spcAft>
              <a:buNone/>
            </a:pPr>
            <a:r>
              <a:rPr lang="en" sz="1500">
                <a:solidFill>
                  <a:schemeClr val="dk1"/>
                </a:solidFill>
                <a:latin typeface="Calibri"/>
                <a:ea typeface="Calibri"/>
                <a:cs typeface="Calibri"/>
                <a:sym typeface="Calibri"/>
              </a:rPr>
              <a:t>Answer: False: While RNNs can be used for generative AI tasks, they struggle with compute and memory, making it hard to keep context in longer texts. The transformers architecture is more parallelizable and its dynamic attention mechanism helps to capture long-range dependencies in the input.</a:t>
            </a:r>
            <a:endParaRPr sz="1500">
              <a:solidFill>
                <a:schemeClr val="dk1"/>
              </a:solidFill>
              <a:latin typeface="Calibri"/>
              <a:ea typeface="Calibri"/>
              <a:cs typeface="Calibri"/>
              <a:sym typeface="Calibri"/>
            </a:endParaRPr>
          </a:p>
          <a:p>
            <a:pPr indent="0" lvl="0" marL="0" rtl="0" algn="l">
              <a:lnSpc>
                <a:spcPct val="100000"/>
              </a:lnSpc>
              <a:spcBef>
                <a:spcPts val="0"/>
              </a:spcBef>
              <a:spcAft>
                <a:spcPts val="0"/>
              </a:spcAft>
              <a:buNone/>
            </a:pPr>
            <a:r>
              <a:t/>
            </a:r>
            <a:endParaRPr sz="1500">
              <a:solidFill>
                <a:schemeClr val="dk1"/>
              </a:solidFill>
              <a:latin typeface="Calibri"/>
              <a:ea typeface="Calibri"/>
              <a:cs typeface="Calibri"/>
              <a:sym typeface="Calibri"/>
            </a:endParaRPr>
          </a:p>
          <a:p>
            <a:pPr indent="0" lvl="0" marL="0" rtl="0" algn="l">
              <a:lnSpc>
                <a:spcPct val="100000"/>
              </a:lnSpc>
              <a:spcBef>
                <a:spcPts val="0"/>
              </a:spcBef>
              <a:spcAft>
                <a:spcPts val="0"/>
              </a:spcAft>
              <a:buNone/>
            </a:pPr>
            <a:r>
              <a:rPr lang="en" sz="1500">
                <a:solidFill>
                  <a:schemeClr val="dk1"/>
                </a:solidFill>
                <a:latin typeface="Calibri"/>
                <a:ea typeface="Calibri"/>
                <a:cs typeface="Calibri"/>
                <a:sym typeface="Calibri"/>
              </a:rPr>
              <a:t>Q6</a:t>
            </a:r>
            <a:endParaRPr sz="1500">
              <a:solidFill>
                <a:schemeClr val="dk1"/>
              </a:solidFill>
              <a:latin typeface="Calibri"/>
              <a:ea typeface="Calibri"/>
              <a:cs typeface="Calibri"/>
              <a:sym typeface="Calibri"/>
            </a:endParaRPr>
          </a:p>
          <a:p>
            <a:pPr indent="0" lvl="0" marL="0" rtl="0" algn="l">
              <a:lnSpc>
                <a:spcPct val="120000"/>
              </a:lnSpc>
              <a:spcBef>
                <a:spcPts val="0"/>
              </a:spcBef>
              <a:spcAft>
                <a:spcPts val="0"/>
              </a:spcAft>
              <a:buNone/>
            </a:pPr>
            <a:r>
              <a:rPr lang="en" sz="1500">
                <a:solidFill>
                  <a:schemeClr val="dk1"/>
                </a:solidFill>
                <a:latin typeface="Calibri"/>
                <a:ea typeface="Calibri"/>
                <a:cs typeface="Calibri"/>
                <a:sym typeface="Calibri"/>
              </a:rPr>
              <a:t>Answer: A</a:t>
            </a:r>
            <a:endParaRPr sz="1500">
              <a:solidFill>
                <a:schemeClr val="dk1"/>
              </a:solidFill>
              <a:latin typeface="Calibri"/>
              <a:ea typeface="Calibri"/>
              <a:cs typeface="Calibri"/>
              <a:sym typeface="Calibri"/>
            </a:endParaRPr>
          </a:p>
          <a:p>
            <a:pPr indent="0" lvl="0" marL="0" rtl="0" algn="l">
              <a:lnSpc>
                <a:spcPct val="120000"/>
              </a:lnSpc>
              <a:spcBef>
                <a:spcPts val="0"/>
              </a:spcBef>
              <a:spcAft>
                <a:spcPts val="0"/>
              </a:spcAft>
              <a:buNone/>
            </a:pPr>
            <a:r>
              <a:rPr lang="en" sz="1500">
                <a:solidFill>
                  <a:schemeClr val="dk1"/>
                </a:solidFill>
                <a:latin typeface="Calibri"/>
                <a:ea typeface="Calibri"/>
                <a:cs typeface="Calibri"/>
                <a:sym typeface="Calibri"/>
              </a:rPr>
              <a:t>Autoencoder models are pre-trained using masked language modeling. They use randomly masked tokens in the input sequence and the pretraining objective is to predict the masked tokens to reconstruct the original sentence</a:t>
            </a:r>
            <a:endParaRPr sz="1500">
              <a:solidFill>
                <a:schemeClr val="dk1"/>
              </a:solidFill>
              <a:latin typeface="Calibri"/>
              <a:ea typeface="Calibri"/>
              <a:cs typeface="Calibri"/>
              <a:sym typeface="Calibri"/>
            </a:endParaRPr>
          </a:p>
          <a:p>
            <a:pPr indent="0" lvl="0" marL="0" rtl="0" algn="l">
              <a:lnSpc>
                <a:spcPct val="120000"/>
              </a:lnSpc>
              <a:spcBef>
                <a:spcPts val="0"/>
              </a:spcBef>
              <a:spcAft>
                <a:spcPts val="0"/>
              </a:spcAft>
              <a:buNone/>
            </a:pPr>
            <a:r>
              <a:t/>
            </a:r>
            <a:endParaRPr sz="1500">
              <a:solidFill>
                <a:schemeClr val="dk1"/>
              </a:solidFill>
              <a:latin typeface="Calibri"/>
              <a:ea typeface="Calibri"/>
              <a:cs typeface="Calibri"/>
              <a:sym typeface="Calibri"/>
            </a:endParaRPr>
          </a:p>
          <a:p>
            <a:pPr indent="0" lvl="0" marL="0" rtl="0" algn="l">
              <a:lnSpc>
                <a:spcPct val="120000"/>
              </a:lnSpc>
              <a:spcBef>
                <a:spcPts val="0"/>
              </a:spcBef>
              <a:spcAft>
                <a:spcPts val="0"/>
              </a:spcAft>
              <a:buNone/>
            </a:pPr>
            <a:r>
              <a:rPr lang="en" sz="1500">
                <a:solidFill>
                  <a:schemeClr val="dk1"/>
                </a:solidFill>
                <a:latin typeface="Calibri"/>
                <a:ea typeface="Calibri"/>
                <a:cs typeface="Calibri"/>
                <a:sym typeface="Calibri"/>
              </a:rPr>
              <a:t>Q7</a:t>
            </a:r>
            <a:endParaRPr sz="1500">
              <a:solidFill>
                <a:schemeClr val="dk1"/>
              </a:solidFill>
              <a:latin typeface="Calibri"/>
              <a:ea typeface="Calibri"/>
              <a:cs typeface="Calibri"/>
              <a:sym typeface="Calibri"/>
            </a:endParaRPr>
          </a:p>
          <a:p>
            <a:pPr indent="0" lvl="0" marL="0" rtl="0" algn="l">
              <a:lnSpc>
                <a:spcPct val="120000"/>
              </a:lnSpc>
              <a:spcBef>
                <a:spcPts val="0"/>
              </a:spcBef>
              <a:spcAft>
                <a:spcPts val="0"/>
              </a:spcAft>
              <a:buNone/>
            </a:pPr>
            <a:r>
              <a:rPr lang="en" sz="1500">
                <a:solidFill>
                  <a:schemeClr val="dk1"/>
                </a:solidFill>
                <a:latin typeface="Calibri"/>
                <a:ea typeface="Calibri"/>
                <a:cs typeface="Calibri"/>
                <a:sym typeface="Calibri"/>
              </a:rPr>
              <a:t>Answer: B</a:t>
            </a:r>
            <a:endParaRPr sz="1500">
              <a:solidFill>
                <a:schemeClr val="dk1"/>
              </a:solidFill>
              <a:latin typeface="Calibri"/>
              <a:ea typeface="Calibri"/>
              <a:cs typeface="Calibri"/>
              <a:sym typeface="Calibri"/>
            </a:endParaRPr>
          </a:p>
          <a:p>
            <a:pPr indent="0" lvl="0" marL="0" rtl="0" algn="l">
              <a:lnSpc>
                <a:spcPct val="120000"/>
              </a:lnSpc>
              <a:spcBef>
                <a:spcPts val="0"/>
              </a:spcBef>
              <a:spcAft>
                <a:spcPts val="0"/>
              </a:spcAft>
              <a:buNone/>
            </a:pPr>
            <a:r>
              <a:rPr lang="en" sz="1500">
                <a:solidFill>
                  <a:schemeClr val="dk1"/>
                </a:solidFill>
                <a:latin typeface="Calibri"/>
                <a:ea typeface="Calibri"/>
                <a:cs typeface="Calibri"/>
                <a:sym typeface="Calibri"/>
              </a:rPr>
              <a:t>Sequence-to-sequence models use both the encoder and decoders in the transformer-based architecture making them best suited for tasks such as translation, text summarization, and question answering. </a:t>
            </a:r>
            <a:endParaRPr sz="1500">
              <a:solidFill>
                <a:schemeClr val="dk1"/>
              </a:solidFill>
              <a:latin typeface="Calibri"/>
              <a:ea typeface="Calibri"/>
              <a:cs typeface="Calibri"/>
              <a:sym typeface="Calibri"/>
            </a:endParaRPr>
          </a:p>
          <a:p>
            <a:pPr indent="0" lvl="0" marL="0" rtl="0" algn="l">
              <a:lnSpc>
                <a:spcPct val="100000"/>
              </a:lnSpc>
              <a:spcBef>
                <a:spcPts val="0"/>
              </a:spcBef>
              <a:spcAft>
                <a:spcPts val="0"/>
              </a:spcAft>
              <a:buNone/>
            </a:pPr>
            <a:r>
              <a:t/>
            </a:r>
            <a:endParaRPr sz="1500">
              <a:solidFill>
                <a:schemeClr val="dk1"/>
              </a:solidFill>
              <a:latin typeface="Calibri"/>
              <a:ea typeface="Calibri"/>
              <a:cs typeface="Calibri"/>
              <a:sym typeface="Calibri"/>
            </a:endParaRPr>
          </a:p>
          <a:p>
            <a:pPr indent="0" lvl="0" marL="0" rtl="0" algn="l">
              <a:lnSpc>
                <a:spcPct val="100000"/>
              </a:lnSpc>
              <a:spcBef>
                <a:spcPts val="0"/>
              </a:spcBef>
              <a:spcAft>
                <a:spcPts val="0"/>
              </a:spcAft>
              <a:buNone/>
            </a:pPr>
            <a:r>
              <a:rPr lang="en" sz="1500">
                <a:solidFill>
                  <a:schemeClr val="dk1"/>
                </a:solidFill>
                <a:latin typeface="Calibri"/>
                <a:ea typeface="Calibri"/>
                <a:cs typeface="Calibri"/>
                <a:sym typeface="Calibri"/>
              </a:rPr>
              <a:t>Q8</a:t>
            </a:r>
            <a:endParaRPr sz="1500">
              <a:solidFill>
                <a:schemeClr val="dk1"/>
              </a:solidFill>
              <a:latin typeface="Calibri"/>
              <a:ea typeface="Calibri"/>
              <a:cs typeface="Calibri"/>
              <a:sym typeface="Calibri"/>
            </a:endParaRPr>
          </a:p>
          <a:p>
            <a:pPr indent="0" lvl="0" marL="0" rtl="0" algn="l">
              <a:lnSpc>
                <a:spcPct val="120000"/>
              </a:lnSpc>
              <a:spcBef>
                <a:spcPts val="0"/>
              </a:spcBef>
              <a:spcAft>
                <a:spcPts val="0"/>
              </a:spcAft>
              <a:buNone/>
            </a:pPr>
            <a:r>
              <a:rPr lang="en" sz="1500">
                <a:solidFill>
                  <a:schemeClr val="dk1"/>
                </a:solidFill>
                <a:latin typeface="Calibri"/>
                <a:ea typeface="Calibri"/>
                <a:cs typeface="Calibri"/>
                <a:sym typeface="Calibri"/>
              </a:rPr>
              <a:t>Answer: </a:t>
            </a:r>
            <a:endParaRPr sz="1500">
              <a:solidFill>
                <a:schemeClr val="dk1"/>
              </a:solidFill>
              <a:latin typeface="Calibri"/>
              <a:ea typeface="Calibri"/>
              <a:cs typeface="Calibri"/>
              <a:sym typeface="Calibri"/>
            </a:endParaRPr>
          </a:p>
          <a:p>
            <a:pPr indent="0" lvl="0" marL="0" rtl="0" algn="l">
              <a:lnSpc>
                <a:spcPct val="120000"/>
              </a:lnSpc>
              <a:spcBef>
                <a:spcPts val="0"/>
              </a:spcBef>
              <a:spcAft>
                <a:spcPts val="0"/>
              </a:spcAft>
              <a:buNone/>
            </a:pPr>
            <a:r>
              <a:rPr lang="en" sz="1500">
                <a:solidFill>
                  <a:schemeClr val="dk1"/>
                </a:solidFill>
                <a:latin typeface="Calibri"/>
                <a:ea typeface="Calibri"/>
                <a:cs typeface="Calibri"/>
                <a:sym typeface="Calibri"/>
              </a:rPr>
              <a:t>A: The compute budget plays a crucial role in scaling during pre-training. When faced with a limited compute budget, we may need to impose restrictions on either the model size or the dataset size.</a:t>
            </a:r>
            <a:endParaRPr sz="1500">
              <a:solidFill>
                <a:schemeClr val="dk1"/>
              </a:solidFill>
              <a:latin typeface="Calibri"/>
              <a:ea typeface="Calibri"/>
              <a:cs typeface="Calibri"/>
              <a:sym typeface="Calibri"/>
            </a:endParaRPr>
          </a:p>
          <a:p>
            <a:pPr indent="0" lvl="0" marL="0" rtl="0" algn="l">
              <a:lnSpc>
                <a:spcPct val="120000"/>
              </a:lnSpc>
              <a:spcBef>
                <a:spcPts val="0"/>
              </a:spcBef>
              <a:spcAft>
                <a:spcPts val="0"/>
              </a:spcAft>
              <a:buNone/>
            </a:pPr>
            <a:r>
              <a:rPr lang="en" sz="1500">
                <a:solidFill>
                  <a:schemeClr val="dk1"/>
                </a:solidFill>
                <a:latin typeface="Calibri"/>
                <a:ea typeface="Calibri"/>
                <a:cs typeface="Calibri"/>
                <a:sym typeface="Calibri"/>
              </a:rPr>
              <a:t>B: The size of the pre-training data is an important factor to consider when scaling with compute constraints. This is because the size of the dataset directly affects the computational requirements during pre-training, and having a larger dataset generally leads to improved model performance.</a:t>
            </a:r>
            <a:endParaRPr sz="1500">
              <a:solidFill>
                <a:schemeClr val="dk1"/>
              </a:solidFill>
              <a:latin typeface="Calibri"/>
              <a:ea typeface="Calibri"/>
              <a:cs typeface="Calibri"/>
              <a:sym typeface="Calibri"/>
            </a:endParaRPr>
          </a:p>
          <a:p>
            <a:pPr indent="0" lvl="0" marL="0" rtl="0" algn="l">
              <a:lnSpc>
                <a:spcPct val="120000"/>
              </a:lnSpc>
              <a:spcBef>
                <a:spcPts val="0"/>
              </a:spcBef>
              <a:spcAft>
                <a:spcPts val="0"/>
              </a:spcAft>
              <a:buNone/>
            </a:pPr>
            <a:r>
              <a:rPr lang="en" sz="1500">
                <a:solidFill>
                  <a:schemeClr val="dk1"/>
                </a:solidFill>
                <a:latin typeface="Calibri"/>
                <a:ea typeface="Calibri"/>
                <a:cs typeface="Calibri"/>
                <a:sym typeface="Calibri"/>
              </a:rPr>
              <a:t>D: The size of the model in terms of number of parameters is a key scaling choice to consider with compute constraints because the number of parameters directly impacts the compute needs required during pre-training. </a:t>
            </a:r>
            <a:endParaRPr sz="1500">
              <a:solidFill>
                <a:schemeClr val="dk1"/>
              </a:solidFill>
              <a:latin typeface="Calibri"/>
              <a:ea typeface="Calibri"/>
              <a:cs typeface="Calibri"/>
              <a:sym typeface="Calibri"/>
            </a:endParaRPr>
          </a:p>
        </p:txBody>
      </p:sp>
      <p:sp>
        <p:nvSpPr>
          <p:cNvPr id="975" name="Google Shape;975;p129"/>
          <p:cNvSpPr txBox="1"/>
          <p:nvPr>
            <p:ph idx="12" type="sldNum"/>
          </p:nvPr>
        </p:nvSpPr>
        <p:spPr>
          <a:xfrm>
            <a:off x="8595300" y="4779401"/>
            <a:ext cx="548700" cy="3483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en">
                <a:latin typeface="Calibri"/>
                <a:ea typeface="Calibri"/>
                <a:cs typeface="Calibri"/>
                <a:sym typeface="Calibri"/>
              </a:rPr>
              <a:t>‹#›</a:t>
            </a:fld>
            <a:endParaRPr>
              <a:latin typeface="Calibri"/>
              <a:ea typeface="Calibri"/>
              <a:cs typeface="Calibri"/>
              <a:sym typeface="Calibri"/>
            </a:endParaRPr>
          </a:p>
        </p:txBody>
      </p:sp>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9" name="Shape 979"/>
        <p:cNvGrpSpPr/>
        <p:nvPr/>
      </p:nvGrpSpPr>
      <p:grpSpPr>
        <a:xfrm>
          <a:off x="0" y="0"/>
          <a:ext cx="0" cy="0"/>
          <a:chOff x="0" y="0"/>
          <a:chExt cx="0" cy="0"/>
        </a:xfrm>
      </p:grpSpPr>
      <p:sp>
        <p:nvSpPr>
          <p:cNvPr id="980" name="Google Shape;980;p130"/>
          <p:cNvSpPr txBox="1"/>
          <p:nvPr>
            <p:ph idx="1" type="body"/>
          </p:nvPr>
        </p:nvSpPr>
        <p:spPr>
          <a:xfrm>
            <a:off x="311700" y="304100"/>
            <a:ext cx="8520600" cy="4521300"/>
          </a:xfrm>
          <a:prstGeom prst="rect">
            <a:avLst/>
          </a:prstGeom>
        </p:spPr>
        <p:txBody>
          <a:bodyPr anchorCtr="0" anchor="t" bIns="91425" lIns="91425" spcFirstLastPara="1" rIns="91425" wrap="square" tIns="91425">
            <a:normAutofit lnSpcReduction="10000"/>
          </a:bodyPr>
          <a:lstStyle/>
          <a:p>
            <a:pPr indent="0" lvl="0" marL="0" rtl="0" algn="l">
              <a:spcBef>
                <a:spcPts val="1200"/>
              </a:spcBef>
              <a:spcAft>
                <a:spcPts val="0"/>
              </a:spcAft>
              <a:buNone/>
            </a:pPr>
            <a:r>
              <a:rPr b="1" lang="en" sz="1400">
                <a:solidFill>
                  <a:schemeClr val="dk1"/>
                </a:solidFill>
                <a:latin typeface="Calibri"/>
                <a:ea typeface="Calibri"/>
                <a:cs typeface="Calibri"/>
                <a:sym typeface="Calibri"/>
              </a:rPr>
              <a:t>Exit Quiz Answers</a:t>
            </a:r>
            <a:endParaRPr b="1" sz="1400">
              <a:solidFill>
                <a:schemeClr val="dk1"/>
              </a:solidFill>
              <a:latin typeface="Calibri"/>
              <a:ea typeface="Calibri"/>
              <a:cs typeface="Calibri"/>
              <a:sym typeface="Calibri"/>
            </a:endParaRPr>
          </a:p>
          <a:p>
            <a:pPr indent="0" lvl="0" marL="0" rtl="0" algn="l">
              <a:lnSpc>
                <a:spcPct val="100000"/>
              </a:lnSpc>
              <a:spcBef>
                <a:spcPts val="1200"/>
              </a:spcBef>
              <a:spcAft>
                <a:spcPts val="0"/>
              </a:spcAft>
              <a:buNone/>
            </a:pPr>
            <a:r>
              <a:rPr lang="en" sz="1200">
                <a:solidFill>
                  <a:schemeClr val="dk1"/>
                </a:solidFill>
                <a:latin typeface="Calibri"/>
                <a:ea typeface="Calibri"/>
                <a:cs typeface="Calibri"/>
                <a:sym typeface="Calibri"/>
              </a:rPr>
              <a:t>Q9</a:t>
            </a:r>
            <a:endParaRPr sz="1200">
              <a:solidFill>
                <a:schemeClr val="dk1"/>
              </a:solidFill>
              <a:latin typeface="Calibri"/>
              <a:ea typeface="Calibri"/>
              <a:cs typeface="Calibri"/>
              <a:sym typeface="Calibri"/>
            </a:endParaRPr>
          </a:p>
          <a:p>
            <a:pPr indent="0" lvl="0" marL="0" rtl="0" algn="l">
              <a:lnSpc>
                <a:spcPct val="100000"/>
              </a:lnSpc>
              <a:spcBef>
                <a:spcPts val="0"/>
              </a:spcBef>
              <a:spcAft>
                <a:spcPts val="0"/>
              </a:spcAft>
              <a:buNone/>
            </a:pPr>
            <a:r>
              <a:rPr lang="en" sz="1200">
                <a:solidFill>
                  <a:schemeClr val="dk1"/>
                </a:solidFill>
                <a:latin typeface="Calibri"/>
                <a:ea typeface="Calibri"/>
                <a:cs typeface="Calibri"/>
                <a:sym typeface="Calibri"/>
              </a:rPr>
              <a:t>Answer: D</a:t>
            </a:r>
            <a:endParaRPr sz="1200">
              <a:solidFill>
                <a:schemeClr val="dk1"/>
              </a:solidFill>
              <a:latin typeface="Calibri"/>
              <a:ea typeface="Calibri"/>
              <a:cs typeface="Calibri"/>
              <a:sym typeface="Calibri"/>
            </a:endParaRPr>
          </a:p>
          <a:p>
            <a:pPr indent="0" lvl="0" marL="0" rtl="0" algn="l">
              <a:lnSpc>
                <a:spcPct val="100000"/>
              </a:lnSpc>
              <a:spcBef>
                <a:spcPts val="0"/>
              </a:spcBef>
              <a:spcAft>
                <a:spcPts val="0"/>
              </a:spcAft>
              <a:buNone/>
            </a:pPr>
            <a:r>
              <a:t/>
            </a:r>
            <a:endParaRPr sz="1200">
              <a:solidFill>
                <a:schemeClr val="dk1"/>
              </a:solidFill>
              <a:latin typeface="Calibri"/>
              <a:ea typeface="Calibri"/>
              <a:cs typeface="Calibri"/>
              <a:sym typeface="Calibri"/>
            </a:endParaRPr>
          </a:p>
          <a:p>
            <a:pPr indent="0" lvl="0" marL="0" rtl="0" algn="l">
              <a:lnSpc>
                <a:spcPct val="100000"/>
              </a:lnSpc>
              <a:spcBef>
                <a:spcPts val="0"/>
              </a:spcBef>
              <a:spcAft>
                <a:spcPts val="0"/>
              </a:spcAft>
              <a:buNone/>
            </a:pPr>
            <a:r>
              <a:rPr lang="en" sz="1200">
                <a:solidFill>
                  <a:schemeClr val="dk1"/>
                </a:solidFill>
                <a:latin typeface="Calibri"/>
                <a:ea typeface="Calibri"/>
                <a:cs typeface="Calibri"/>
                <a:sym typeface="Calibri"/>
              </a:rPr>
              <a:t>Q10</a:t>
            </a:r>
            <a:endParaRPr sz="1200">
              <a:solidFill>
                <a:schemeClr val="dk1"/>
              </a:solidFill>
              <a:latin typeface="Calibri"/>
              <a:ea typeface="Calibri"/>
              <a:cs typeface="Calibri"/>
              <a:sym typeface="Calibri"/>
            </a:endParaRPr>
          </a:p>
          <a:p>
            <a:pPr indent="0" lvl="0" marL="0" rtl="0" algn="l">
              <a:lnSpc>
                <a:spcPct val="100000"/>
              </a:lnSpc>
              <a:spcBef>
                <a:spcPts val="0"/>
              </a:spcBef>
              <a:spcAft>
                <a:spcPts val="0"/>
              </a:spcAft>
              <a:buNone/>
            </a:pPr>
            <a:r>
              <a:rPr lang="en" sz="1200">
                <a:solidFill>
                  <a:schemeClr val="dk1"/>
                </a:solidFill>
                <a:latin typeface="Calibri"/>
                <a:ea typeface="Calibri"/>
                <a:cs typeface="Calibri"/>
                <a:sym typeface="Calibri"/>
              </a:rPr>
              <a:t>Answer: A</a:t>
            </a:r>
            <a:endParaRPr sz="1200">
              <a:solidFill>
                <a:schemeClr val="dk1"/>
              </a:solidFill>
              <a:latin typeface="Calibri"/>
              <a:ea typeface="Calibri"/>
              <a:cs typeface="Calibri"/>
              <a:sym typeface="Calibri"/>
            </a:endParaRPr>
          </a:p>
          <a:p>
            <a:pPr indent="0" lvl="0" marL="0" rtl="0" algn="l">
              <a:lnSpc>
                <a:spcPct val="100000"/>
              </a:lnSpc>
              <a:spcBef>
                <a:spcPts val="0"/>
              </a:spcBef>
              <a:spcAft>
                <a:spcPts val="0"/>
              </a:spcAft>
              <a:buNone/>
            </a:pPr>
            <a:r>
              <a:t/>
            </a:r>
            <a:endParaRPr sz="1200">
              <a:solidFill>
                <a:schemeClr val="dk1"/>
              </a:solidFill>
              <a:latin typeface="Calibri"/>
              <a:ea typeface="Calibri"/>
              <a:cs typeface="Calibri"/>
              <a:sym typeface="Calibri"/>
            </a:endParaRPr>
          </a:p>
          <a:p>
            <a:pPr indent="0" lvl="0" marL="0" rtl="0" algn="l">
              <a:lnSpc>
                <a:spcPct val="100000"/>
              </a:lnSpc>
              <a:spcBef>
                <a:spcPts val="0"/>
              </a:spcBef>
              <a:spcAft>
                <a:spcPts val="0"/>
              </a:spcAft>
              <a:buNone/>
            </a:pPr>
            <a:r>
              <a:rPr lang="en" sz="1200">
                <a:solidFill>
                  <a:schemeClr val="dk1"/>
                </a:solidFill>
                <a:latin typeface="Calibri"/>
                <a:ea typeface="Calibri"/>
                <a:cs typeface="Calibri"/>
                <a:sym typeface="Calibri"/>
              </a:rPr>
              <a:t>Q11</a:t>
            </a:r>
            <a:endParaRPr sz="1200">
              <a:solidFill>
                <a:schemeClr val="dk1"/>
              </a:solidFill>
              <a:latin typeface="Calibri"/>
              <a:ea typeface="Calibri"/>
              <a:cs typeface="Calibri"/>
              <a:sym typeface="Calibri"/>
            </a:endParaRPr>
          </a:p>
          <a:p>
            <a:pPr indent="0" lvl="0" marL="0" rtl="0" algn="l">
              <a:lnSpc>
                <a:spcPct val="120000"/>
              </a:lnSpc>
              <a:spcBef>
                <a:spcPts val="0"/>
              </a:spcBef>
              <a:spcAft>
                <a:spcPts val="0"/>
              </a:spcAft>
              <a:buNone/>
            </a:pPr>
            <a:r>
              <a:rPr lang="en" sz="1200">
                <a:solidFill>
                  <a:schemeClr val="dk1"/>
                </a:solidFill>
                <a:latin typeface="Calibri"/>
                <a:ea typeface="Calibri"/>
                <a:cs typeface="Calibri"/>
                <a:sym typeface="Calibri"/>
              </a:rPr>
              <a:t>Answer: C</a:t>
            </a:r>
            <a:endParaRPr sz="1200">
              <a:solidFill>
                <a:schemeClr val="dk1"/>
              </a:solidFill>
              <a:latin typeface="Calibri"/>
              <a:ea typeface="Calibri"/>
              <a:cs typeface="Calibri"/>
              <a:sym typeface="Calibri"/>
            </a:endParaRPr>
          </a:p>
          <a:p>
            <a:pPr indent="0" lvl="0" marL="0" rtl="0" algn="l">
              <a:lnSpc>
                <a:spcPct val="100000"/>
              </a:lnSpc>
              <a:spcBef>
                <a:spcPts val="0"/>
              </a:spcBef>
              <a:spcAft>
                <a:spcPts val="0"/>
              </a:spcAft>
              <a:buNone/>
            </a:pPr>
            <a:r>
              <a:t/>
            </a:r>
            <a:endParaRPr sz="1200">
              <a:solidFill>
                <a:schemeClr val="dk1"/>
              </a:solidFill>
              <a:latin typeface="Calibri"/>
              <a:ea typeface="Calibri"/>
              <a:cs typeface="Calibri"/>
              <a:sym typeface="Calibri"/>
            </a:endParaRPr>
          </a:p>
          <a:p>
            <a:pPr indent="0" lvl="0" marL="0" rtl="0" algn="l">
              <a:lnSpc>
                <a:spcPct val="138000"/>
              </a:lnSpc>
              <a:spcBef>
                <a:spcPts val="1200"/>
              </a:spcBef>
              <a:spcAft>
                <a:spcPts val="0"/>
              </a:spcAft>
              <a:buNone/>
            </a:pPr>
            <a:r>
              <a:rPr lang="en" sz="1200">
                <a:solidFill>
                  <a:schemeClr val="dk1"/>
                </a:solidFill>
                <a:latin typeface="Calibri"/>
                <a:ea typeface="Calibri"/>
                <a:cs typeface="Calibri"/>
                <a:sym typeface="Calibri"/>
              </a:rPr>
              <a:t>BLEU focuses on precision and text translation while Rouge focuses on text summarization.</a:t>
            </a:r>
            <a:endParaRPr sz="1200">
              <a:solidFill>
                <a:schemeClr val="dk1"/>
              </a:solidFill>
              <a:latin typeface="Calibri"/>
              <a:ea typeface="Calibri"/>
              <a:cs typeface="Calibri"/>
              <a:sym typeface="Calibri"/>
            </a:endParaRPr>
          </a:p>
          <a:p>
            <a:pPr indent="0" lvl="0" marL="0" rtl="0" algn="l">
              <a:lnSpc>
                <a:spcPct val="138000"/>
              </a:lnSpc>
              <a:spcBef>
                <a:spcPts val="1200"/>
              </a:spcBef>
              <a:spcAft>
                <a:spcPts val="0"/>
              </a:spcAft>
              <a:buNone/>
            </a:pPr>
            <a:r>
              <a:rPr lang="en" sz="1200">
                <a:solidFill>
                  <a:schemeClr val="dk1"/>
                </a:solidFill>
                <a:latin typeface="Calibri"/>
                <a:ea typeface="Calibri"/>
                <a:cs typeface="Calibri"/>
                <a:sym typeface="Calibri"/>
              </a:rPr>
              <a:t>The evaluation metric that focuses on precision in matching the generated output to the reference text and is commonly used for text translation tasks is called "BLEU" (Bilingual Evaluation Understudy).</a:t>
            </a:r>
            <a:endParaRPr sz="1200">
              <a:solidFill>
                <a:schemeClr val="dk1"/>
              </a:solidFill>
              <a:latin typeface="Calibri"/>
              <a:ea typeface="Calibri"/>
              <a:cs typeface="Calibri"/>
              <a:sym typeface="Calibri"/>
            </a:endParaRPr>
          </a:p>
          <a:p>
            <a:pPr indent="0" lvl="0" marL="0" rtl="0" algn="l">
              <a:lnSpc>
                <a:spcPct val="100000"/>
              </a:lnSpc>
              <a:spcBef>
                <a:spcPts val="1200"/>
              </a:spcBef>
              <a:spcAft>
                <a:spcPts val="0"/>
              </a:spcAft>
              <a:buNone/>
            </a:pPr>
            <a:r>
              <a:rPr lang="en" sz="1200">
                <a:solidFill>
                  <a:schemeClr val="dk1"/>
                </a:solidFill>
                <a:latin typeface="Calibri"/>
                <a:ea typeface="Calibri"/>
                <a:cs typeface="Calibri"/>
                <a:sym typeface="Calibri"/>
              </a:rPr>
              <a:t>Q12</a:t>
            </a:r>
            <a:endParaRPr sz="1200">
              <a:solidFill>
                <a:schemeClr val="dk1"/>
              </a:solidFill>
              <a:latin typeface="Calibri"/>
              <a:ea typeface="Calibri"/>
              <a:cs typeface="Calibri"/>
              <a:sym typeface="Calibri"/>
            </a:endParaRPr>
          </a:p>
          <a:p>
            <a:pPr indent="0" lvl="0" marL="0" rtl="0" algn="l">
              <a:lnSpc>
                <a:spcPct val="100000"/>
              </a:lnSpc>
              <a:spcBef>
                <a:spcPts val="0"/>
              </a:spcBef>
              <a:spcAft>
                <a:spcPts val="0"/>
              </a:spcAft>
              <a:buNone/>
            </a:pPr>
            <a:r>
              <a:t/>
            </a:r>
            <a:endParaRPr sz="1200">
              <a:solidFill>
                <a:schemeClr val="dk1"/>
              </a:solidFill>
              <a:latin typeface="Calibri"/>
              <a:ea typeface="Calibri"/>
              <a:cs typeface="Calibri"/>
              <a:sym typeface="Calibri"/>
            </a:endParaRPr>
          </a:p>
          <a:p>
            <a:pPr indent="0" lvl="0" marL="0" rtl="0" algn="l">
              <a:lnSpc>
                <a:spcPct val="120000"/>
              </a:lnSpc>
              <a:spcBef>
                <a:spcPts val="0"/>
              </a:spcBef>
              <a:spcAft>
                <a:spcPts val="0"/>
              </a:spcAft>
              <a:buNone/>
            </a:pPr>
            <a:r>
              <a:rPr lang="en" sz="1200">
                <a:solidFill>
                  <a:schemeClr val="dk1"/>
                </a:solidFill>
                <a:latin typeface="Calibri"/>
                <a:ea typeface="Calibri"/>
                <a:cs typeface="Calibri"/>
                <a:sym typeface="Calibri"/>
              </a:rPr>
              <a:t>Answer: C</a:t>
            </a:r>
            <a:endParaRPr sz="1200">
              <a:solidFill>
                <a:schemeClr val="dk1"/>
              </a:solidFill>
              <a:latin typeface="Calibri"/>
              <a:ea typeface="Calibri"/>
              <a:cs typeface="Calibri"/>
              <a:sym typeface="Calibri"/>
            </a:endParaRPr>
          </a:p>
          <a:p>
            <a:pPr indent="0" lvl="0" marL="0" rtl="0" algn="l">
              <a:lnSpc>
                <a:spcPct val="138000"/>
              </a:lnSpc>
              <a:spcBef>
                <a:spcPts val="1200"/>
              </a:spcBef>
              <a:spcAft>
                <a:spcPts val="1200"/>
              </a:spcAft>
              <a:buNone/>
            </a:pPr>
            <a:r>
              <a:rPr lang="en" sz="1200">
                <a:solidFill>
                  <a:schemeClr val="dk1"/>
                </a:solidFill>
                <a:latin typeface="Calibri"/>
                <a:ea typeface="Calibri"/>
                <a:cs typeface="Calibri"/>
                <a:sym typeface="Calibri"/>
              </a:rPr>
              <a:t>LoRA represents large weight matrices as two smaller, rank decomposition matrices, and trains those instead of the full weights. The product of these smaller matrices is then added to the original weights for inference.</a:t>
            </a:r>
            <a:endParaRPr sz="1200">
              <a:solidFill>
                <a:schemeClr val="dk1"/>
              </a:solidFill>
              <a:latin typeface="Calibri"/>
              <a:ea typeface="Calibri"/>
              <a:cs typeface="Calibri"/>
              <a:sym typeface="Calibri"/>
            </a:endParaRPr>
          </a:p>
        </p:txBody>
      </p:sp>
      <p:sp>
        <p:nvSpPr>
          <p:cNvPr id="981" name="Google Shape;981;p130"/>
          <p:cNvSpPr txBox="1"/>
          <p:nvPr>
            <p:ph idx="12" type="sldNum"/>
          </p:nvPr>
        </p:nvSpPr>
        <p:spPr>
          <a:xfrm>
            <a:off x="8595300" y="4779401"/>
            <a:ext cx="548700" cy="3483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en">
                <a:latin typeface="Calibri"/>
                <a:ea typeface="Calibri"/>
                <a:cs typeface="Calibri"/>
                <a:sym typeface="Calibri"/>
              </a:rPr>
              <a:t>‹#›</a:t>
            </a:fld>
            <a:endParaRPr>
              <a:latin typeface="Calibri"/>
              <a:ea typeface="Calibri"/>
              <a:cs typeface="Calibri"/>
              <a:sym typeface="Calibri"/>
            </a:endParaRPr>
          </a:p>
        </p:txBody>
      </p:sp>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5" name="Shape 985"/>
        <p:cNvGrpSpPr/>
        <p:nvPr/>
      </p:nvGrpSpPr>
      <p:grpSpPr>
        <a:xfrm>
          <a:off x="0" y="0"/>
          <a:ext cx="0" cy="0"/>
          <a:chOff x="0" y="0"/>
          <a:chExt cx="0" cy="0"/>
        </a:xfrm>
      </p:grpSpPr>
      <p:sp>
        <p:nvSpPr>
          <p:cNvPr id="986" name="Google Shape;986;p131"/>
          <p:cNvSpPr txBox="1"/>
          <p:nvPr>
            <p:ph idx="1" type="body"/>
          </p:nvPr>
        </p:nvSpPr>
        <p:spPr>
          <a:xfrm>
            <a:off x="311700" y="304100"/>
            <a:ext cx="8520600" cy="4521300"/>
          </a:xfrm>
          <a:prstGeom prst="rect">
            <a:avLst/>
          </a:prstGeom>
        </p:spPr>
        <p:txBody>
          <a:bodyPr anchorCtr="0" anchor="t" bIns="91425" lIns="91425" spcFirstLastPara="1" rIns="91425" wrap="square" tIns="91425">
            <a:normAutofit/>
          </a:bodyPr>
          <a:lstStyle/>
          <a:p>
            <a:pPr indent="0" lvl="0" marL="0" rtl="0" algn="l">
              <a:spcBef>
                <a:spcPts val="1200"/>
              </a:spcBef>
              <a:spcAft>
                <a:spcPts val="0"/>
              </a:spcAft>
              <a:buNone/>
            </a:pPr>
            <a:r>
              <a:rPr b="1" lang="en" sz="1400">
                <a:solidFill>
                  <a:schemeClr val="dk1"/>
                </a:solidFill>
                <a:latin typeface="Calibri"/>
                <a:ea typeface="Calibri"/>
                <a:cs typeface="Calibri"/>
                <a:sym typeface="Calibri"/>
              </a:rPr>
              <a:t>Exit Quiz Answers</a:t>
            </a:r>
            <a:endParaRPr b="1" sz="1400">
              <a:solidFill>
                <a:schemeClr val="dk1"/>
              </a:solidFill>
              <a:latin typeface="Calibri"/>
              <a:ea typeface="Calibri"/>
              <a:cs typeface="Calibri"/>
              <a:sym typeface="Calibri"/>
            </a:endParaRPr>
          </a:p>
          <a:p>
            <a:pPr indent="0" lvl="0" marL="0" rtl="0" algn="l">
              <a:lnSpc>
                <a:spcPct val="100000"/>
              </a:lnSpc>
              <a:spcBef>
                <a:spcPts val="1200"/>
              </a:spcBef>
              <a:spcAft>
                <a:spcPts val="0"/>
              </a:spcAft>
              <a:buNone/>
            </a:pPr>
            <a:r>
              <a:rPr lang="en" sz="1200">
                <a:solidFill>
                  <a:schemeClr val="dk1"/>
                </a:solidFill>
                <a:latin typeface="Calibri"/>
                <a:ea typeface="Calibri"/>
                <a:cs typeface="Calibri"/>
                <a:sym typeface="Calibri"/>
              </a:rPr>
              <a:t>Q13</a:t>
            </a:r>
            <a:endParaRPr sz="1200">
              <a:solidFill>
                <a:schemeClr val="dk1"/>
              </a:solidFill>
              <a:latin typeface="Calibri"/>
              <a:ea typeface="Calibri"/>
              <a:cs typeface="Calibri"/>
              <a:sym typeface="Calibri"/>
            </a:endParaRPr>
          </a:p>
          <a:p>
            <a:pPr indent="0" lvl="0" marL="0" rtl="0" algn="l">
              <a:lnSpc>
                <a:spcPct val="120000"/>
              </a:lnSpc>
              <a:spcBef>
                <a:spcPts val="0"/>
              </a:spcBef>
              <a:spcAft>
                <a:spcPts val="0"/>
              </a:spcAft>
              <a:buNone/>
            </a:pPr>
            <a:r>
              <a:rPr lang="en" sz="1200">
                <a:solidFill>
                  <a:schemeClr val="dk1"/>
                </a:solidFill>
                <a:latin typeface="Calibri"/>
                <a:ea typeface="Calibri"/>
                <a:cs typeface="Calibri"/>
                <a:sym typeface="Calibri"/>
              </a:rPr>
              <a:t>Answer: A</a:t>
            </a:r>
            <a:endParaRPr sz="1200">
              <a:solidFill>
                <a:schemeClr val="dk1"/>
              </a:solidFill>
              <a:latin typeface="Calibri"/>
              <a:ea typeface="Calibri"/>
              <a:cs typeface="Calibri"/>
              <a:sym typeface="Calibri"/>
            </a:endParaRPr>
          </a:p>
          <a:p>
            <a:pPr indent="0" lvl="0" marL="0" rtl="0" algn="l">
              <a:lnSpc>
                <a:spcPct val="138000"/>
              </a:lnSpc>
              <a:spcBef>
                <a:spcPts val="1200"/>
              </a:spcBef>
              <a:spcAft>
                <a:spcPts val="0"/>
              </a:spcAft>
              <a:buNone/>
            </a:pPr>
            <a:r>
              <a:rPr lang="en" sz="1200">
                <a:solidFill>
                  <a:schemeClr val="dk1"/>
                </a:solidFill>
                <a:latin typeface="Calibri"/>
                <a:ea typeface="Calibri"/>
                <a:cs typeface="Calibri"/>
                <a:sym typeface="Calibri"/>
              </a:rPr>
              <a:t>A soft prompt refers to aa set of trainable tokens that are added to a prompt. Unlike the tokens that represent language, these tokens can take on any value within the embedding space. The token values may not be interpretable by humans, but are located in the embedding space close to words related to the language prompt or task to be completed.</a:t>
            </a:r>
            <a:endParaRPr sz="1200">
              <a:solidFill>
                <a:schemeClr val="dk1"/>
              </a:solidFill>
              <a:latin typeface="Calibri"/>
              <a:ea typeface="Calibri"/>
              <a:cs typeface="Calibri"/>
              <a:sym typeface="Calibri"/>
            </a:endParaRPr>
          </a:p>
          <a:p>
            <a:pPr indent="0" lvl="0" marL="0" rtl="0" algn="l">
              <a:lnSpc>
                <a:spcPct val="100000"/>
              </a:lnSpc>
              <a:spcBef>
                <a:spcPts val="1200"/>
              </a:spcBef>
              <a:spcAft>
                <a:spcPts val="0"/>
              </a:spcAft>
              <a:buNone/>
            </a:pPr>
            <a:r>
              <a:rPr lang="en" sz="1200">
                <a:solidFill>
                  <a:schemeClr val="dk1"/>
                </a:solidFill>
                <a:latin typeface="Calibri"/>
                <a:ea typeface="Calibri"/>
                <a:cs typeface="Calibri"/>
                <a:sym typeface="Calibri"/>
              </a:rPr>
              <a:t>Q14</a:t>
            </a:r>
            <a:endParaRPr sz="1200">
              <a:solidFill>
                <a:schemeClr val="dk1"/>
              </a:solidFill>
              <a:latin typeface="Calibri"/>
              <a:ea typeface="Calibri"/>
              <a:cs typeface="Calibri"/>
              <a:sym typeface="Calibri"/>
            </a:endParaRPr>
          </a:p>
          <a:p>
            <a:pPr indent="0" lvl="0" marL="0" rtl="0" algn="l">
              <a:lnSpc>
                <a:spcPct val="120000"/>
              </a:lnSpc>
              <a:spcBef>
                <a:spcPts val="0"/>
              </a:spcBef>
              <a:spcAft>
                <a:spcPts val="0"/>
              </a:spcAft>
              <a:buNone/>
            </a:pPr>
            <a:r>
              <a:rPr lang="en" sz="1200">
                <a:solidFill>
                  <a:schemeClr val="dk1"/>
                </a:solidFill>
                <a:latin typeface="Calibri"/>
                <a:ea typeface="Calibri"/>
                <a:cs typeface="Calibri"/>
                <a:sym typeface="Calibri"/>
              </a:rPr>
              <a:t>Answer: False</a:t>
            </a:r>
            <a:endParaRPr sz="1200">
              <a:solidFill>
                <a:schemeClr val="dk1"/>
              </a:solidFill>
              <a:latin typeface="Calibri"/>
              <a:ea typeface="Calibri"/>
              <a:cs typeface="Calibri"/>
              <a:sym typeface="Calibri"/>
            </a:endParaRPr>
          </a:p>
          <a:p>
            <a:pPr indent="0" lvl="0" marL="0" rtl="0" algn="l">
              <a:lnSpc>
                <a:spcPct val="138000"/>
              </a:lnSpc>
              <a:spcBef>
                <a:spcPts val="1200"/>
              </a:spcBef>
              <a:spcAft>
                <a:spcPts val="0"/>
              </a:spcAft>
              <a:buNone/>
            </a:pPr>
            <a:r>
              <a:rPr lang="en" sz="1200">
                <a:solidFill>
                  <a:schemeClr val="dk1"/>
                </a:solidFill>
                <a:latin typeface="Calibri"/>
                <a:ea typeface="Calibri"/>
                <a:cs typeface="Calibri"/>
                <a:sym typeface="Calibri"/>
              </a:rPr>
              <a:t>Prompt Tuning focuses on optimizing the prompts given to the model using trainable tokens that don’t correspond directly to human language. The number of tokens you choose to train, however, would be a hyperparameter of your training process.</a:t>
            </a:r>
            <a:endParaRPr sz="1200">
              <a:solidFill>
                <a:schemeClr val="dk1"/>
              </a:solidFill>
              <a:latin typeface="Calibri"/>
              <a:ea typeface="Calibri"/>
              <a:cs typeface="Calibri"/>
              <a:sym typeface="Calibri"/>
            </a:endParaRPr>
          </a:p>
          <a:p>
            <a:pPr indent="0" lvl="0" marL="0" rtl="0" algn="l">
              <a:lnSpc>
                <a:spcPct val="100000"/>
              </a:lnSpc>
              <a:spcBef>
                <a:spcPts val="1200"/>
              </a:spcBef>
              <a:spcAft>
                <a:spcPts val="0"/>
              </a:spcAft>
              <a:buNone/>
            </a:pPr>
            <a:r>
              <a:rPr lang="en" sz="1200">
                <a:solidFill>
                  <a:schemeClr val="dk1"/>
                </a:solidFill>
                <a:latin typeface="Calibri"/>
                <a:ea typeface="Calibri"/>
                <a:cs typeface="Calibri"/>
                <a:sym typeface="Calibri"/>
              </a:rPr>
              <a:t>Q15</a:t>
            </a:r>
            <a:endParaRPr sz="1200">
              <a:solidFill>
                <a:schemeClr val="dk1"/>
              </a:solidFill>
              <a:latin typeface="Calibri"/>
              <a:ea typeface="Calibri"/>
              <a:cs typeface="Calibri"/>
              <a:sym typeface="Calibri"/>
            </a:endParaRPr>
          </a:p>
          <a:p>
            <a:pPr indent="0" lvl="0" marL="0" rtl="0" algn="l">
              <a:lnSpc>
                <a:spcPct val="120000"/>
              </a:lnSpc>
              <a:spcBef>
                <a:spcPts val="0"/>
              </a:spcBef>
              <a:spcAft>
                <a:spcPts val="0"/>
              </a:spcAft>
              <a:buNone/>
            </a:pPr>
            <a:r>
              <a:rPr lang="en" sz="1200">
                <a:solidFill>
                  <a:schemeClr val="dk1"/>
                </a:solidFill>
                <a:latin typeface="Calibri"/>
                <a:ea typeface="Calibri"/>
                <a:cs typeface="Calibri"/>
                <a:sym typeface="Calibri"/>
              </a:rPr>
              <a:t>Answer: True</a:t>
            </a:r>
            <a:endParaRPr sz="1200">
              <a:solidFill>
                <a:schemeClr val="dk1"/>
              </a:solidFill>
              <a:latin typeface="Calibri"/>
              <a:ea typeface="Calibri"/>
              <a:cs typeface="Calibri"/>
              <a:sym typeface="Calibri"/>
            </a:endParaRPr>
          </a:p>
          <a:p>
            <a:pPr indent="0" lvl="0" marL="0" rtl="0" algn="l">
              <a:lnSpc>
                <a:spcPct val="138000"/>
              </a:lnSpc>
              <a:spcBef>
                <a:spcPts val="1200"/>
              </a:spcBef>
              <a:spcAft>
                <a:spcPts val="1200"/>
              </a:spcAft>
              <a:buNone/>
            </a:pPr>
            <a:r>
              <a:rPr lang="en" sz="1200">
                <a:solidFill>
                  <a:schemeClr val="dk1"/>
                </a:solidFill>
                <a:latin typeface="Calibri"/>
                <a:ea typeface="Calibri"/>
                <a:cs typeface="Calibri"/>
                <a:sym typeface="Calibri"/>
              </a:rPr>
              <a:t>By training a smaller number parameters, whether through selecting a subset of model layers to train, adding new, small components to the model architecture, or through the inclusion of soft prompts, the amount of memory needed for training is reduced compared to full fine-tuning.</a:t>
            </a:r>
            <a:endParaRPr sz="1200">
              <a:solidFill>
                <a:schemeClr val="dk1"/>
              </a:solidFill>
              <a:latin typeface="Calibri"/>
              <a:ea typeface="Calibri"/>
              <a:cs typeface="Calibri"/>
              <a:sym typeface="Calibri"/>
            </a:endParaRPr>
          </a:p>
        </p:txBody>
      </p:sp>
      <p:sp>
        <p:nvSpPr>
          <p:cNvPr id="987" name="Google Shape;987;p131"/>
          <p:cNvSpPr txBox="1"/>
          <p:nvPr>
            <p:ph idx="12" type="sldNum"/>
          </p:nvPr>
        </p:nvSpPr>
        <p:spPr>
          <a:xfrm>
            <a:off x="8595300" y="4779401"/>
            <a:ext cx="548700" cy="3483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en">
                <a:latin typeface="Calibri"/>
                <a:ea typeface="Calibri"/>
                <a:cs typeface="Calibri"/>
                <a:sym typeface="Calibri"/>
              </a:rPr>
              <a:t>‹#›</a:t>
            </a:fld>
            <a:endParaRPr>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24"/>
          <p:cNvSpPr txBox="1"/>
          <p:nvPr>
            <p:ph idx="1" type="body"/>
          </p:nvPr>
        </p:nvSpPr>
        <p:spPr>
          <a:xfrm>
            <a:off x="311700" y="304100"/>
            <a:ext cx="8520600" cy="38916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b="1" lang="en" sz="1400">
                <a:solidFill>
                  <a:schemeClr val="dk1"/>
                </a:solidFill>
                <a:latin typeface="Calibri"/>
                <a:ea typeface="Calibri"/>
                <a:cs typeface="Calibri"/>
                <a:sym typeface="Calibri"/>
              </a:rPr>
              <a:t>Question 5: What is a prompt?</a:t>
            </a:r>
            <a:endParaRPr b="1" sz="1400">
              <a:solidFill>
                <a:schemeClr val="dk1"/>
              </a:solidFill>
              <a:latin typeface="Calibri"/>
              <a:ea typeface="Calibri"/>
              <a:cs typeface="Calibri"/>
              <a:sym typeface="Calibri"/>
            </a:endParaRPr>
          </a:p>
          <a:p>
            <a:pPr indent="-317500" lvl="0" marL="457200" rtl="0" algn="l">
              <a:spcBef>
                <a:spcPts val="1200"/>
              </a:spcBef>
              <a:spcAft>
                <a:spcPts val="0"/>
              </a:spcAft>
              <a:buClr>
                <a:schemeClr val="dk1"/>
              </a:buClr>
              <a:buSzPts val="1400"/>
              <a:buFont typeface="Calibri"/>
              <a:buAutoNum type="alphaUcPeriod"/>
            </a:pPr>
            <a:r>
              <a:rPr lang="en" sz="1400">
                <a:solidFill>
                  <a:schemeClr val="dk1"/>
                </a:solidFill>
                <a:latin typeface="Calibri"/>
                <a:ea typeface="Calibri"/>
                <a:cs typeface="Calibri"/>
                <a:sym typeface="Calibri"/>
              </a:rPr>
              <a:t>A prompt is a short piece of code that is given to the large language model as input, and it can be used to control the output of the model in many ways.</a:t>
            </a:r>
            <a:endParaRPr sz="1400">
              <a:solidFill>
                <a:schemeClr val="dk1"/>
              </a:solidFill>
              <a:latin typeface="Calibri"/>
              <a:ea typeface="Calibri"/>
              <a:cs typeface="Calibri"/>
              <a:sym typeface="Calibri"/>
            </a:endParaRPr>
          </a:p>
          <a:p>
            <a:pPr indent="-317500" lvl="0" marL="457200" rtl="0" algn="l">
              <a:spcBef>
                <a:spcPts val="0"/>
              </a:spcBef>
              <a:spcAft>
                <a:spcPts val="0"/>
              </a:spcAft>
              <a:buClr>
                <a:schemeClr val="dk1"/>
              </a:buClr>
              <a:buSzPts val="1400"/>
              <a:buFont typeface="Calibri"/>
              <a:buAutoNum type="alphaUcPeriod"/>
            </a:pPr>
            <a:r>
              <a:rPr lang="en" sz="1400">
                <a:solidFill>
                  <a:schemeClr val="dk1"/>
                </a:solidFill>
                <a:latin typeface="Calibri"/>
                <a:ea typeface="Calibri"/>
                <a:cs typeface="Calibri"/>
                <a:sym typeface="Calibri"/>
              </a:rPr>
              <a:t>A prompt is a long piece of text that is given to the large language model as input, and it cannot be used to control the output of the model.</a:t>
            </a:r>
            <a:endParaRPr sz="1400">
              <a:solidFill>
                <a:schemeClr val="dk1"/>
              </a:solidFill>
              <a:latin typeface="Calibri"/>
              <a:ea typeface="Calibri"/>
              <a:cs typeface="Calibri"/>
              <a:sym typeface="Calibri"/>
            </a:endParaRPr>
          </a:p>
          <a:p>
            <a:pPr indent="-317500" lvl="0" marL="457200" rtl="0" algn="l">
              <a:spcBef>
                <a:spcPts val="0"/>
              </a:spcBef>
              <a:spcAft>
                <a:spcPts val="0"/>
              </a:spcAft>
              <a:buClr>
                <a:schemeClr val="dk1"/>
              </a:buClr>
              <a:buSzPts val="1400"/>
              <a:buFont typeface="Calibri"/>
              <a:buAutoNum type="alphaUcPeriod"/>
            </a:pPr>
            <a:r>
              <a:rPr lang="en" sz="1400">
                <a:solidFill>
                  <a:schemeClr val="dk1"/>
                </a:solidFill>
                <a:latin typeface="Calibri"/>
                <a:ea typeface="Calibri"/>
                <a:cs typeface="Calibri"/>
                <a:sym typeface="Calibri"/>
              </a:rPr>
              <a:t>A prompt is a short piece of text that is given to the large language model as input, and it can be used to control the output of the model in many ways.</a:t>
            </a:r>
            <a:endParaRPr sz="1400">
              <a:solidFill>
                <a:schemeClr val="dk1"/>
              </a:solidFill>
              <a:latin typeface="Calibri"/>
              <a:ea typeface="Calibri"/>
              <a:cs typeface="Calibri"/>
              <a:sym typeface="Calibri"/>
            </a:endParaRPr>
          </a:p>
          <a:p>
            <a:pPr indent="-317500" lvl="0" marL="457200" rtl="0" algn="l">
              <a:spcBef>
                <a:spcPts val="0"/>
              </a:spcBef>
              <a:spcAft>
                <a:spcPts val="0"/>
              </a:spcAft>
              <a:buClr>
                <a:schemeClr val="dk1"/>
              </a:buClr>
              <a:buSzPts val="1400"/>
              <a:buFont typeface="Calibri"/>
              <a:buAutoNum type="alphaUcPeriod"/>
            </a:pPr>
            <a:r>
              <a:rPr lang="en" sz="1400">
                <a:solidFill>
                  <a:schemeClr val="dk1"/>
                </a:solidFill>
                <a:latin typeface="Calibri"/>
                <a:ea typeface="Calibri"/>
                <a:cs typeface="Calibri"/>
                <a:sym typeface="Calibri"/>
              </a:rPr>
              <a:t>A prompt is a short piece of text that is given to the large language model as input, and it can be used to control the input of the model in many ways.</a:t>
            </a:r>
            <a:endParaRPr sz="1400">
              <a:solidFill>
                <a:schemeClr val="dk1"/>
              </a:solidFill>
              <a:latin typeface="Calibri"/>
              <a:ea typeface="Calibri"/>
              <a:cs typeface="Calibri"/>
              <a:sym typeface="Calibri"/>
            </a:endParaRPr>
          </a:p>
          <a:p>
            <a:pPr indent="-317500" lvl="0" marL="457200" rtl="0" algn="l">
              <a:spcBef>
                <a:spcPts val="0"/>
              </a:spcBef>
              <a:spcAft>
                <a:spcPts val="0"/>
              </a:spcAft>
              <a:buClr>
                <a:schemeClr val="dk1"/>
              </a:buClr>
              <a:buSzPts val="1400"/>
              <a:buFont typeface="Calibri"/>
              <a:buAutoNum type="alphaUcPeriod"/>
            </a:pPr>
            <a:r>
              <a:rPr lang="en" sz="1400">
                <a:solidFill>
                  <a:schemeClr val="dk1"/>
                </a:solidFill>
                <a:latin typeface="Calibri"/>
                <a:ea typeface="Calibri"/>
                <a:cs typeface="Calibri"/>
                <a:sym typeface="Calibri"/>
              </a:rPr>
              <a:t>A prompt is a short piece of text that is given to the small language model (SLM) as input, and it can be used to control the output of the model in many ways. </a:t>
            </a:r>
            <a:endParaRPr sz="1400">
              <a:solidFill>
                <a:schemeClr val="dk1"/>
              </a:solidFill>
              <a:latin typeface="Calibri"/>
              <a:ea typeface="Calibri"/>
              <a:cs typeface="Calibri"/>
              <a:sym typeface="Calibri"/>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
        <p:nvSpPr>
          <p:cNvPr id="130" name="Google Shape;130;p24"/>
          <p:cNvSpPr txBox="1"/>
          <p:nvPr>
            <p:ph idx="12" type="sldNum"/>
          </p:nvPr>
        </p:nvSpPr>
        <p:spPr>
          <a:xfrm>
            <a:off x="8595300" y="4779401"/>
            <a:ext cx="548700" cy="3483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en">
                <a:latin typeface="Calibri"/>
                <a:ea typeface="Calibri"/>
                <a:cs typeface="Calibri"/>
                <a:sym typeface="Calibri"/>
              </a:rPr>
              <a:t>‹#›</a:t>
            </a:fld>
            <a:endParaRPr>
              <a:latin typeface="Calibri"/>
              <a:ea typeface="Calibri"/>
              <a:cs typeface="Calibri"/>
              <a:sym typeface="Calibri"/>
            </a:endParaRPr>
          </a:p>
        </p:txBody>
      </p:sp>
      <p:sp>
        <p:nvSpPr>
          <p:cNvPr id="131" name="Google Shape;131;p24"/>
          <p:cNvSpPr txBox="1"/>
          <p:nvPr/>
        </p:nvSpPr>
        <p:spPr>
          <a:xfrm>
            <a:off x="311700" y="4260600"/>
            <a:ext cx="8520600" cy="29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2"/>
                </a:solidFill>
                <a:latin typeface="Calibri"/>
                <a:ea typeface="Calibri"/>
                <a:cs typeface="Calibri"/>
                <a:sym typeface="Calibri"/>
              </a:rPr>
              <a:t>Refer: </a:t>
            </a:r>
            <a:r>
              <a:rPr lang="en" sz="1000">
                <a:solidFill>
                  <a:schemeClr val="dk1"/>
                </a:solidFill>
                <a:latin typeface="Calibri"/>
                <a:ea typeface="Calibri"/>
                <a:cs typeface="Calibri"/>
                <a:sym typeface="Calibri"/>
              </a:rPr>
              <a:t>Generative AI with LLMs Course by DeepLearning.AI: </a:t>
            </a:r>
            <a:r>
              <a:rPr lang="en" sz="1000" u="sng">
                <a:solidFill>
                  <a:schemeClr val="accent5"/>
                </a:solidFill>
                <a:latin typeface="Calibri"/>
                <a:ea typeface="Calibri"/>
                <a:cs typeface="Calibri"/>
                <a:sym typeface="Calibri"/>
                <a:hlinkClick r:id="rId3">
                  <a:extLst>
                    <a:ext uri="{A12FA001-AC4F-418D-AE19-62706E023703}">
                      <ahyp:hlinkClr val="tx"/>
                    </a:ext>
                  </a:extLst>
                </a:hlinkClick>
              </a:rPr>
              <a:t>https://www.deeplearning.ai/courses/generative-ai-with-llms/</a:t>
            </a:r>
            <a:endParaRPr sz="1000">
              <a:solidFill>
                <a:schemeClr val="dk1"/>
              </a:solidFill>
              <a:latin typeface="Calibri"/>
              <a:ea typeface="Calibri"/>
              <a:cs typeface="Calibri"/>
              <a:sym typeface="Calibri"/>
            </a:endParaRPr>
          </a:p>
          <a:p>
            <a:pPr indent="0" lvl="0" marL="0" rtl="0" algn="l">
              <a:spcBef>
                <a:spcPts val="0"/>
              </a:spcBef>
              <a:spcAft>
                <a:spcPts val="0"/>
              </a:spcAft>
              <a:buNone/>
            </a:pPr>
            <a:r>
              <a:t/>
            </a:r>
            <a:endParaRPr sz="1800">
              <a:solidFill>
                <a:schemeClr val="dk2"/>
              </a:solidFill>
            </a:endParaRPr>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1" name="Shape 991"/>
        <p:cNvGrpSpPr/>
        <p:nvPr/>
      </p:nvGrpSpPr>
      <p:grpSpPr>
        <a:xfrm>
          <a:off x="0" y="0"/>
          <a:ext cx="0" cy="0"/>
          <a:chOff x="0" y="0"/>
          <a:chExt cx="0" cy="0"/>
        </a:xfrm>
      </p:grpSpPr>
      <p:sp>
        <p:nvSpPr>
          <p:cNvPr id="992" name="Google Shape;992;p13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Thank You!</a:t>
            </a:r>
            <a:endParaRPr/>
          </a:p>
        </p:txBody>
      </p:sp>
      <p:sp>
        <p:nvSpPr>
          <p:cNvPr id="993" name="Google Shape;993;p13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25"/>
          <p:cNvSpPr txBox="1"/>
          <p:nvPr>
            <p:ph idx="1" type="body"/>
          </p:nvPr>
        </p:nvSpPr>
        <p:spPr>
          <a:xfrm>
            <a:off x="311700" y="304100"/>
            <a:ext cx="8520600" cy="4475400"/>
          </a:xfrm>
          <a:prstGeom prst="rect">
            <a:avLst/>
          </a:prstGeom>
        </p:spPr>
        <p:txBody>
          <a:bodyPr anchorCtr="0" anchor="t" bIns="91425" lIns="91425" spcFirstLastPara="1" rIns="91425" wrap="square" tIns="91425">
            <a:normAutofit lnSpcReduction="10000"/>
          </a:bodyPr>
          <a:lstStyle/>
          <a:p>
            <a:pPr indent="0" lvl="0" marL="0" rtl="0" algn="l">
              <a:spcBef>
                <a:spcPts val="1200"/>
              </a:spcBef>
              <a:spcAft>
                <a:spcPts val="0"/>
              </a:spcAft>
              <a:buNone/>
            </a:pPr>
            <a:r>
              <a:rPr b="1" lang="en" sz="1400">
                <a:solidFill>
                  <a:schemeClr val="dk1"/>
                </a:solidFill>
                <a:latin typeface="Calibri"/>
                <a:ea typeface="Calibri"/>
                <a:cs typeface="Calibri"/>
                <a:sym typeface="Calibri"/>
              </a:rPr>
              <a:t>Warm Up </a:t>
            </a:r>
            <a:r>
              <a:rPr b="1" lang="en" sz="1400">
                <a:solidFill>
                  <a:schemeClr val="dk1"/>
                </a:solidFill>
                <a:latin typeface="Calibri"/>
                <a:ea typeface="Calibri"/>
                <a:cs typeface="Calibri"/>
                <a:sym typeface="Calibri"/>
              </a:rPr>
              <a:t>Quiz Answers</a:t>
            </a:r>
            <a:endParaRPr b="1" sz="1400">
              <a:solidFill>
                <a:schemeClr val="dk1"/>
              </a:solidFill>
              <a:latin typeface="Calibri"/>
              <a:ea typeface="Calibri"/>
              <a:cs typeface="Calibri"/>
              <a:sym typeface="Calibri"/>
            </a:endParaRPr>
          </a:p>
          <a:p>
            <a:pPr indent="0" lvl="0" marL="0" rtl="0" algn="l">
              <a:spcBef>
                <a:spcPts val="1200"/>
              </a:spcBef>
              <a:spcAft>
                <a:spcPts val="0"/>
              </a:spcAft>
              <a:buClr>
                <a:schemeClr val="dk1"/>
              </a:buClr>
              <a:buSzPts val="1100"/>
              <a:buFont typeface="Arial"/>
              <a:buNone/>
            </a:pPr>
            <a:r>
              <a:rPr lang="en" sz="1200">
                <a:solidFill>
                  <a:schemeClr val="dk1"/>
                </a:solidFill>
                <a:latin typeface="Calibri"/>
                <a:ea typeface="Calibri"/>
                <a:cs typeface="Calibri"/>
                <a:sym typeface="Calibri"/>
              </a:rPr>
              <a:t>Q1: </a:t>
            </a:r>
            <a:endParaRPr sz="12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Answer: Answer: D</a:t>
            </a:r>
            <a:endParaRPr sz="1200">
              <a:solidFill>
                <a:schemeClr val="dk1"/>
              </a:solidFill>
              <a:latin typeface="Calibri"/>
              <a:ea typeface="Calibri"/>
              <a:cs typeface="Calibri"/>
              <a:sym typeface="Calibri"/>
            </a:endParaRPr>
          </a:p>
          <a:p>
            <a:pPr indent="0" lvl="0" marL="0" rtl="0" algn="l">
              <a:lnSpc>
                <a:spcPct val="100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Generative AI is a type of artificial intelligence (AI) that can create new content, such as text, images, audio, and video. It does this by learning from existing data and then using that knowledge to generate new and unique outputs.</a:t>
            </a:r>
            <a:endParaRPr sz="12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sz="12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Q2:</a:t>
            </a:r>
            <a:endParaRPr sz="1200">
              <a:solidFill>
                <a:schemeClr val="dk1"/>
              </a:solidFill>
              <a:latin typeface="Calibri"/>
              <a:ea typeface="Calibri"/>
              <a:cs typeface="Calibri"/>
              <a:sym typeface="Calibri"/>
            </a:endParaRPr>
          </a:p>
          <a:p>
            <a:pPr indent="0" lvl="0" marL="0" rtl="0" algn="l">
              <a:lnSpc>
                <a:spcPct val="100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Answer: A</a:t>
            </a:r>
            <a:endParaRPr sz="1200">
              <a:solidFill>
                <a:schemeClr val="dk1"/>
              </a:solidFill>
              <a:latin typeface="Calibri"/>
              <a:ea typeface="Calibri"/>
              <a:cs typeface="Calibri"/>
              <a:sym typeface="Calibri"/>
            </a:endParaRPr>
          </a:p>
          <a:p>
            <a:pPr indent="0" lvl="0" marL="0" rtl="0" algn="l">
              <a:lnSpc>
                <a:spcPct val="100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A generative AI model could be trained on a dataset of images of cats and then used to generate new images of cats. A discriminative AI model could be trained on a dataset of images of cats and dogs and then used to classify new images as either cats or dogs.</a:t>
            </a:r>
            <a:endParaRPr sz="12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sz="12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Q3:</a:t>
            </a:r>
            <a:endParaRPr sz="1200">
              <a:solidFill>
                <a:schemeClr val="dk1"/>
              </a:solidFill>
              <a:latin typeface="Calibri"/>
              <a:ea typeface="Calibri"/>
              <a:cs typeface="Calibri"/>
              <a:sym typeface="Calibri"/>
            </a:endParaRPr>
          </a:p>
          <a:p>
            <a:pPr indent="0" lvl="0" marL="0" rtl="0" algn="l">
              <a:lnSpc>
                <a:spcPct val="100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Answer: E</a:t>
            </a:r>
            <a:endParaRPr sz="1200">
              <a:solidFill>
                <a:schemeClr val="dk1"/>
              </a:solidFill>
              <a:latin typeface="Calibri"/>
              <a:ea typeface="Calibri"/>
              <a:cs typeface="Calibri"/>
              <a:sym typeface="Calibri"/>
            </a:endParaRPr>
          </a:p>
          <a:p>
            <a:pPr indent="0" lvl="0" marL="0" rtl="0" algn="l">
              <a:lnSpc>
                <a:spcPct val="100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A foundation model is a large AI model pre-trained on a vast quantity of data that is "designed to be adapted” (or fine-tuned) to a wide range of downstream tasks, such as sentiment analysis, image captioning, and object recognition.</a:t>
            </a:r>
            <a:endParaRPr sz="1200">
              <a:solidFill>
                <a:schemeClr val="dk1"/>
              </a:solidFill>
              <a:latin typeface="Calibri"/>
              <a:ea typeface="Calibri"/>
              <a:cs typeface="Calibri"/>
              <a:sym typeface="Calibri"/>
            </a:endParaRPr>
          </a:p>
          <a:p>
            <a:pPr indent="0" lvl="0" marL="0" rtl="0" algn="l">
              <a:lnSpc>
                <a:spcPct val="100000"/>
              </a:lnSpc>
              <a:spcBef>
                <a:spcPts val="0"/>
              </a:spcBef>
              <a:spcAft>
                <a:spcPts val="0"/>
              </a:spcAft>
              <a:buClr>
                <a:schemeClr val="dk1"/>
              </a:buClr>
              <a:buSzPts val="1100"/>
              <a:buFont typeface="Arial"/>
              <a:buNone/>
            </a:pPr>
            <a:r>
              <a:t/>
            </a:r>
            <a:endParaRPr sz="1200">
              <a:solidFill>
                <a:schemeClr val="dk1"/>
              </a:solidFill>
              <a:latin typeface="Calibri"/>
              <a:ea typeface="Calibri"/>
              <a:cs typeface="Calibri"/>
              <a:sym typeface="Calibri"/>
            </a:endParaRPr>
          </a:p>
          <a:p>
            <a:pPr indent="0" lvl="0" marL="0" rtl="0" algn="l">
              <a:lnSpc>
                <a:spcPct val="100000"/>
              </a:lnSpc>
              <a:spcBef>
                <a:spcPts val="0"/>
              </a:spcBef>
              <a:spcAft>
                <a:spcPts val="0"/>
              </a:spcAft>
              <a:buClr>
                <a:schemeClr val="dk1"/>
              </a:buClr>
              <a:buSzPts val="1100"/>
              <a:buFont typeface="Arial"/>
              <a:buNone/>
            </a:pPr>
            <a:r>
              <a:t/>
            </a:r>
            <a:endParaRPr sz="12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Q4:</a:t>
            </a:r>
            <a:endParaRPr sz="1200">
              <a:solidFill>
                <a:schemeClr val="dk1"/>
              </a:solidFill>
              <a:latin typeface="Calibri"/>
              <a:ea typeface="Calibri"/>
              <a:cs typeface="Calibri"/>
              <a:sym typeface="Calibri"/>
            </a:endParaRPr>
          </a:p>
          <a:p>
            <a:pPr indent="0" lvl="0" marL="0" rtl="0" algn="l">
              <a:lnSpc>
                <a:spcPct val="100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Answer: A, B, D</a:t>
            </a:r>
            <a:endParaRPr sz="12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sz="12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Q5:     </a:t>
            </a:r>
            <a:endParaRPr sz="1200">
              <a:solidFill>
                <a:schemeClr val="dk1"/>
              </a:solidFill>
              <a:latin typeface="Calibri"/>
              <a:ea typeface="Calibri"/>
              <a:cs typeface="Calibri"/>
              <a:sym typeface="Calibri"/>
            </a:endParaRPr>
          </a:p>
          <a:p>
            <a:pPr indent="0" lvl="0" marL="0" rtl="0" algn="l">
              <a:lnSpc>
                <a:spcPct val="100000"/>
              </a:lnSpc>
              <a:spcBef>
                <a:spcPts val="0"/>
              </a:spcBef>
              <a:spcAft>
                <a:spcPts val="0"/>
              </a:spcAft>
              <a:buNone/>
            </a:pPr>
            <a:r>
              <a:rPr lang="en" sz="1200">
                <a:solidFill>
                  <a:schemeClr val="dk1"/>
                </a:solidFill>
                <a:latin typeface="Calibri"/>
                <a:ea typeface="Calibri"/>
                <a:cs typeface="Calibri"/>
                <a:sym typeface="Calibri"/>
              </a:rPr>
              <a:t>Answer: C</a:t>
            </a:r>
            <a:endParaRPr/>
          </a:p>
        </p:txBody>
      </p:sp>
      <p:sp>
        <p:nvSpPr>
          <p:cNvPr id="137" name="Google Shape;137;p25"/>
          <p:cNvSpPr txBox="1"/>
          <p:nvPr>
            <p:ph idx="12" type="sldNum"/>
          </p:nvPr>
        </p:nvSpPr>
        <p:spPr>
          <a:xfrm>
            <a:off x="8595300" y="4779401"/>
            <a:ext cx="548700" cy="3483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en">
                <a:latin typeface="Calibri"/>
                <a:ea typeface="Calibri"/>
                <a:cs typeface="Calibri"/>
                <a:sym typeface="Calibri"/>
              </a:rPr>
              <a:t>‹#›</a:t>
            </a:fld>
            <a:endParaRPr>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26"/>
          <p:cNvSpPr txBox="1"/>
          <p:nvPr>
            <p:ph type="title"/>
          </p:nvPr>
        </p:nvSpPr>
        <p:spPr>
          <a:xfrm>
            <a:off x="311700" y="226150"/>
            <a:ext cx="8520600" cy="572700"/>
          </a:xfrm>
          <a:prstGeom prst="rect">
            <a:avLst/>
          </a:prstGeom>
        </p:spPr>
        <p:txBody>
          <a:bodyPr anchorCtr="0" anchor="t" bIns="91425" lIns="91425" spcFirstLastPara="1" rIns="91425" wrap="square" tIns="91425">
            <a:noAutofit/>
          </a:bodyPr>
          <a:lstStyle/>
          <a:p>
            <a:pPr indent="-381000" lvl="0" marL="457200" rtl="0" algn="l">
              <a:lnSpc>
                <a:spcPct val="115000"/>
              </a:lnSpc>
              <a:spcBef>
                <a:spcPts val="0"/>
              </a:spcBef>
              <a:spcAft>
                <a:spcPts val="0"/>
              </a:spcAft>
              <a:buSzPts val="2400"/>
              <a:buFont typeface="Calibri"/>
              <a:buAutoNum type="arabicPeriod"/>
            </a:pPr>
            <a:r>
              <a:rPr lang="en" sz="2400">
                <a:latin typeface="Calibri"/>
                <a:ea typeface="Calibri"/>
                <a:cs typeface="Calibri"/>
                <a:sym typeface="Calibri"/>
              </a:rPr>
              <a:t>Introduction to Generative AI </a:t>
            </a:r>
            <a:endParaRPr sz="2400">
              <a:latin typeface="Calibri"/>
              <a:ea typeface="Calibri"/>
              <a:cs typeface="Calibri"/>
              <a:sym typeface="Calibri"/>
            </a:endParaRPr>
          </a:p>
          <a:p>
            <a:pPr indent="0" lvl="0" marL="0" rtl="0" algn="l">
              <a:spcBef>
                <a:spcPts val="0"/>
              </a:spcBef>
              <a:spcAft>
                <a:spcPts val="0"/>
              </a:spcAft>
              <a:buNone/>
            </a:pPr>
            <a:r>
              <a:t/>
            </a:r>
            <a:endParaRPr sz="2400">
              <a:latin typeface="Calibri"/>
              <a:ea typeface="Calibri"/>
              <a:cs typeface="Calibri"/>
              <a:sym typeface="Calibri"/>
            </a:endParaRPr>
          </a:p>
        </p:txBody>
      </p:sp>
      <p:sp>
        <p:nvSpPr>
          <p:cNvPr id="143" name="Google Shape;143;p26"/>
          <p:cNvSpPr txBox="1"/>
          <p:nvPr>
            <p:ph idx="1" type="body"/>
          </p:nvPr>
        </p:nvSpPr>
        <p:spPr>
          <a:xfrm>
            <a:off x="311700" y="913700"/>
            <a:ext cx="8520600" cy="389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Calibri"/>
                <a:ea typeface="Calibri"/>
                <a:cs typeface="Calibri"/>
                <a:sym typeface="Calibri"/>
              </a:rPr>
              <a:t>Generative AI</a:t>
            </a:r>
            <a:r>
              <a:rPr lang="en">
                <a:solidFill>
                  <a:schemeClr val="dk1"/>
                </a:solidFill>
                <a:latin typeface="Calibri"/>
                <a:ea typeface="Calibri"/>
                <a:cs typeface="Calibri"/>
                <a:sym typeface="Calibri"/>
              </a:rPr>
              <a:t> </a:t>
            </a:r>
            <a:endParaRPr>
              <a:solidFill>
                <a:schemeClr val="dk1"/>
              </a:solidFill>
              <a:latin typeface="Calibri"/>
              <a:ea typeface="Calibri"/>
              <a:cs typeface="Calibri"/>
              <a:sym typeface="Calibri"/>
            </a:endParaRPr>
          </a:p>
          <a:p>
            <a:pPr indent="-342900" lvl="0" marL="457200" rtl="0" algn="l">
              <a:spcBef>
                <a:spcPts val="1200"/>
              </a:spcBef>
              <a:spcAft>
                <a:spcPts val="0"/>
              </a:spcAft>
              <a:buClr>
                <a:schemeClr val="dk1"/>
              </a:buClr>
              <a:buSzPts val="1800"/>
              <a:buFont typeface="Calibri"/>
              <a:buChar char="●"/>
            </a:pPr>
            <a:r>
              <a:rPr lang="en">
                <a:solidFill>
                  <a:schemeClr val="dk1"/>
                </a:solidFill>
                <a:latin typeface="Calibri"/>
                <a:ea typeface="Calibri"/>
                <a:cs typeface="Calibri"/>
                <a:sym typeface="Calibri"/>
              </a:rPr>
              <a:t>Refers to any AI system whose primary function is to </a:t>
            </a:r>
            <a:r>
              <a:rPr b="1" lang="en">
                <a:solidFill>
                  <a:schemeClr val="dk1"/>
                </a:solidFill>
                <a:latin typeface="Calibri"/>
                <a:ea typeface="Calibri"/>
                <a:cs typeface="Calibri"/>
                <a:sym typeface="Calibri"/>
              </a:rPr>
              <a:t>generate content. </a:t>
            </a:r>
            <a:endParaRPr b="1">
              <a:solidFill>
                <a:schemeClr val="dk1"/>
              </a:solidFill>
              <a:latin typeface="Calibri"/>
              <a:ea typeface="Calibri"/>
              <a:cs typeface="Calibri"/>
              <a:sym typeface="Calibri"/>
            </a:endParaRPr>
          </a:p>
          <a:p>
            <a:pPr indent="-342900" lvl="0" marL="457200" rtl="0" algn="l">
              <a:spcBef>
                <a:spcPts val="0"/>
              </a:spcBef>
              <a:spcAft>
                <a:spcPts val="0"/>
              </a:spcAft>
              <a:buClr>
                <a:schemeClr val="dk1"/>
              </a:buClr>
              <a:buSzPts val="1800"/>
              <a:buFont typeface="Calibri"/>
              <a:buChar char="●"/>
            </a:pPr>
            <a:r>
              <a:rPr lang="en">
                <a:solidFill>
                  <a:schemeClr val="dk1"/>
                </a:solidFill>
                <a:latin typeface="Calibri"/>
                <a:ea typeface="Calibri"/>
                <a:cs typeface="Calibri"/>
                <a:sym typeface="Calibri"/>
              </a:rPr>
              <a:t>This is in contrast to AI systems that perform other functions, such as </a:t>
            </a:r>
            <a:endParaRPr>
              <a:solidFill>
                <a:schemeClr val="dk1"/>
              </a:solidFill>
              <a:latin typeface="Calibri"/>
              <a:ea typeface="Calibri"/>
              <a:cs typeface="Calibri"/>
              <a:sym typeface="Calibri"/>
            </a:endParaRPr>
          </a:p>
          <a:p>
            <a:pPr indent="-342900" lvl="1" marL="914400" rtl="0" algn="l">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Classifying data (e.g., assigning labels to images)</a:t>
            </a:r>
            <a:endParaRPr sz="1800">
              <a:solidFill>
                <a:schemeClr val="dk1"/>
              </a:solidFill>
              <a:latin typeface="Calibri"/>
              <a:ea typeface="Calibri"/>
              <a:cs typeface="Calibri"/>
              <a:sym typeface="Calibri"/>
            </a:endParaRPr>
          </a:p>
          <a:p>
            <a:pPr indent="-342900" lvl="1" marL="914400" rtl="0" algn="l">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Grouping data (e.g., identifying customer segments with similar behavior)</a:t>
            </a:r>
            <a:endParaRPr sz="1800">
              <a:solidFill>
                <a:schemeClr val="dk1"/>
              </a:solidFill>
              <a:latin typeface="Calibri"/>
              <a:ea typeface="Calibri"/>
              <a:cs typeface="Calibri"/>
              <a:sym typeface="Calibri"/>
            </a:endParaRPr>
          </a:p>
          <a:p>
            <a:pPr indent="-342900" lvl="1" marL="914400" rtl="0" algn="l">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Predicting (e.g. predicting Housing or Stock Price)</a:t>
            </a:r>
            <a:endParaRPr sz="1800">
              <a:solidFill>
                <a:schemeClr val="dk1"/>
              </a:solidFill>
              <a:latin typeface="Calibri"/>
              <a:ea typeface="Calibri"/>
              <a:cs typeface="Calibri"/>
              <a:sym typeface="Calibri"/>
            </a:endParaRPr>
          </a:p>
          <a:p>
            <a:pPr indent="0" lvl="0" marL="0" rtl="0" algn="l">
              <a:spcBef>
                <a:spcPts val="1200"/>
              </a:spcBef>
              <a:spcAft>
                <a:spcPts val="0"/>
              </a:spcAft>
              <a:buNone/>
            </a:pPr>
            <a:r>
              <a:rPr b="1" lang="en">
                <a:solidFill>
                  <a:schemeClr val="dk1"/>
                </a:solidFill>
                <a:latin typeface="Calibri"/>
                <a:ea typeface="Calibri"/>
                <a:cs typeface="Calibri"/>
                <a:sym typeface="Calibri"/>
              </a:rPr>
              <a:t>Examples</a:t>
            </a:r>
            <a:endParaRPr b="1">
              <a:solidFill>
                <a:schemeClr val="dk1"/>
              </a:solidFill>
              <a:latin typeface="Calibri"/>
              <a:ea typeface="Calibri"/>
              <a:cs typeface="Calibri"/>
              <a:sym typeface="Calibri"/>
            </a:endParaRPr>
          </a:p>
          <a:p>
            <a:pPr indent="-342900" lvl="0" marL="457200" rtl="0" algn="l">
              <a:spcBef>
                <a:spcPts val="1200"/>
              </a:spcBef>
              <a:spcAft>
                <a:spcPts val="0"/>
              </a:spcAft>
              <a:buClr>
                <a:schemeClr val="dk1"/>
              </a:buClr>
              <a:buSzPts val="1800"/>
              <a:buFont typeface="Calibri"/>
              <a:buChar char="●"/>
            </a:pPr>
            <a:r>
              <a:rPr lang="en">
                <a:solidFill>
                  <a:schemeClr val="dk1"/>
                </a:solidFill>
                <a:latin typeface="Calibri"/>
                <a:ea typeface="Calibri"/>
                <a:cs typeface="Calibri"/>
                <a:sym typeface="Calibri"/>
              </a:rPr>
              <a:t>Image generators (such as Midjourney or Stable Diffusion)</a:t>
            </a:r>
            <a:endParaRPr>
              <a:solidFill>
                <a:schemeClr val="dk1"/>
              </a:solidFill>
              <a:latin typeface="Calibri"/>
              <a:ea typeface="Calibri"/>
              <a:cs typeface="Calibri"/>
              <a:sym typeface="Calibri"/>
            </a:endParaRPr>
          </a:p>
          <a:p>
            <a:pPr indent="-342900" lvl="0" marL="457200" rtl="0" algn="l">
              <a:spcBef>
                <a:spcPts val="0"/>
              </a:spcBef>
              <a:spcAft>
                <a:spcPts val="0"/>
              </a:spcAft>
              <a:buClr>
                <a:schemeClr val="dk1"/>
              </a:buClr>
              <a:buSzPts val="1800"/>
              <a:buFont typeface="Calibri"/>
              <a:buChar char="●"/>
            </a:pPr>
            <a:r>
              <a:rPr lang="en">
                <a:solidFill>
                  <a:schemeClr val="dk1"/>
                </a:solidFill>
                <a:latin typeface="Calibri"/>
                <a:ea typeface="Calibri"/>
                <a:cs typeface="Calibri"/>
                <a:sym typeface="Calibri"/>
              </a:rPr>
              <a:t>Large language models (such as GPT-4, PaLM, or Claude)</a:t>
            </a:r>
            <a:endParaRPr>
              <a:solidFill>
                <a:schemeClr val="dk1"/>
              </a:solidFill>
              <a:latin typeface="Calibri"/>
              <a:ea typeface="Calibri"/>
              <a:cs typeface="Calibri"/>
              <a:sym typeface="Calibri"/>
            </a:endParaRPr>
          </a:p>
          <a:p>
            <a:pPr indent="-342900" lvl="0" marL="457200" rtl="0" algn="l">
              <a:spcBef>
                <a:spcPts val="0"/>
              </a:spcBef>
              <a:spcAft>
                <a:spcPts val="0"/>
              </a:spcAft>
              <a:buClr>
                <a:schemeClr val="dk1"/>
              </a:buClr>
              <a:buSzPts val="1800"/>
              <a:buFont typeface="Calibri"/>
              <a:buChar char="●"/>
            </a:pPr>
            <a:r>
              <a:rPr lang="en">
                <a:solidFill>
                  <a:schemeClr val="dk1"/>
                </a:solidFill>
                <a:latin typeface="Calibri"/>
                <a:ea typeface="Calibri"/>
                <a:cs typeface="Calibri"/>
                <a:sym typeface="Calibri"/>
              </a:rPr>
              <a:t>Code generation tools (such as Copilot, AWS Whisperer, Devin) </a:t>
            </a:r>
            <a:endParaRPr>
              <a:solidFill>
                <a:schemeClr val="dk1"/>
              </a:solidFill>
              <a:latin typeface="Calibri"/>
              <a:ea typeface="Calibri"/>
              <a:cs typeface="Calibri"/>
              <a:sym typeface="Calibri"/>
            </a:endParaRPr>
          </a:p>
          <a:p>
            <a:pPr indent="-342900" lvl="0" marL="457200" rtl="0" algn="l">
              <a:spcBef>
                <a:spcPts val="0"/>
              </a:spcBef>
              <a:spcAft>
                <a:spcPts val="0"/>
              </a:spcAft>
              <a:buClr>
                <a:schemeClr val="dk1"/>
              </a:buClr>
              <a:buSzPts val="1800"/>
              <a:buFont typeface="Calibri"/>
              <a:buChar char="●"/>
            </a:pPr>
            <a:r>
              <a:rPr lang="en">
                <a:solidFill>
                  <a:schemeClr val="dk1"/>
                </a:solidFill>
                <a:latin typeface="Calibri"/>
                <a:ea typeface="Calibri"/>
                <a:cs typeface="Calibri"/>
                <a:sym typeface="Calibri"/>
              </a:rPr>
              <a:t>Video Generation (such as Sora from OpenAI)</a:t>
            </a:r>
            <a:endParaRPr>
              <a:solidFill>
                <a:schemeClr val="dk1"/>
              </a:solidFill>
              <a:latin typeface="Calibri"/>
              <a:ea typeface="Calibri"/>
              <a:cs typeface="Calibri"/>
              <a:sym typeface="Calibri"/>
            </a:endParaRPr>
          </a:p>
        </p:txBody>
      </p:sp>
      <p:sp>
        <p:nvSpPr>
          <p:cNvPr id="144" name="Google Shape;144;p26"/>
          <p:cNvSpPr txBox="1"/>
          <p:nvPr>
            <p:ph idx="12" type="sldNum"/>
          </p:nvPr>
        </p:nvSpPr>
        <p:spPr>
          <a:xfrm>
            <a:off x="8595300" y="4779401"/>
            <a:ext cx="548700" cy="3483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en">
                <a:latin typeface="Calibri"/>
                <a:ea typeface="Calibri"/>
                <a:cs typeface="Calibri"/>
                <a:sym typeface="Calibri"/>
              </a:rPr>
              <a:t>‹#›</a:t>
            </a:fld>
            <a:endParaRPr>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27"/>
          <p:cNvSpPr txBox="1"/>
          <p:nvPr>
            <p:ph type="title"/>
          </p:nvPr>
        </p:nvSpPr>
        <p:spPr>
          <a:xfrm>
            <a:off x="311700" y="226150"/>
            <a:ext cx="8520600" cy="572700"/>
          </a:xfrm>
          <a:prstGeom prst="rect">
            <a:avLst/>
          </a:prstGeom>
        </p:spPr>
        <p:txBody>
          <a:bodyPr anchorCtr="0" anchor="t" bIns="91425" lIns="91425" spcFirstLastPara="1" rIns="91425" wrap="square" tIns="91425">
            <a:noAutofit/>
          </a:bodyPr>
          <a:lstStyle/>
          <a:p>
            <a:pPr indent="-381000" lvl="0" marL="457200" rtl="0" algn="l">
              <a:lnSpc>
                <a:spcPct val="115000"/>
              </a:lnSpc>
              <a:spcBef>
                <a:spcPts val="0"/>
              </a:spcBef>
              <a:spcAft>
                <a:spcPts val="0"/>
              </a:spcAft>
              <a:buSzPts val="2400"/>
              <a:buFont typeface="Calibri"/>
              <a:buAutoNum type="arabicPeriod"/>
            </a:pPr>
            <a:r>
              <a:rPr lang="en" sz="2400">
                <a:latin typeface="Calibri"/>
                <a:ea typeface="Calibri"/>
                <a:cs typeface="Calibri"/>
                <a:sym typeface="Calibri"/>
              </a:rPr>
              <a:t>Introduction to Generative AI </a:t>
            </a:r>
            <a:endParaRPr sz="2400">
              <a:latin typeface="Calibri"/>
              <a:ea typeface="Calibri"/>
              <a:cs typeface="Calibri"/>
              <a:sym typeface="Calibri"/>
            </a:endParaRPr>
          </a:p>
          <a:p>
            <a:pPr indent="0" lvl="0" marL="0" rtl="0" algn="l">
              <a:spcBef>
                <a:spcPts val="0"/>
              </a:spcBef>
              <a:spcAft>
                <a:spcPts val="0"/>
              </a:spcAft>
              <a:buNone/>
            </a:pPr>
            <a:r>
              <a:t/>
            </a:r>
            <a:endParaRPr sz="2400">
              <a:latin typeface="Calibri"/>
              <a:ea typeface="Calibri"/>
              <a:cs typeface="Calibri"/>
              <a:sym typeface="Calibri"/>
            </a:endParaRPr>
          </a:p>
        </p:txBody>
      </p:sp>
      <p:sp>
        <p:nvSpPr>
          <p:cNvPr id="150" name="Google Shape;150;p27"/>
          <p:cNvSpPr txBox="1"/>
          <p:nvPr>
            <p:ph idx="12" type="sldNum"/>
          </p:nvPr>
        </p:nvSpPr>
        <p:spPr>
          <a:xfrm>
            <a:off x="8595300" y="4779401"/>
            <a:ext cx="548700" cy="3483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en">
                <a:latin typeface="Calibri"/>
                <a:ea typeface="Calibri"/>
                <a:cs typeface="Calibri"/>
                <a:sym typeface="Calibri"/>
              </a:rPr>
              <a:t>‹#›</a:t>
            </a:fld>
            <a:endParaRPr>
              <a:latin typeface="Calibri"/>
              <a:ea typeface="Calibri"/>
              <a:cs typeface="Calibri"/>
              <a:sym typeface="Calibri"/>
            </a:endParaRPr>
          </a:p>
        </p:txBody>
      </p:sp>
      <p:sp>
        <p:nvSpPr>
          <p:cNvPr id="151" name="Google Shape;151;p27"/>
          <p:cNvSpPr txBox="1"/>
          <p:nvPr>
            <p:ph idx="1" type="body"/>
          </p:nvPr>
        </p:nvSpPr>
        <p:spPr>
          <a:xfrm>
            <a:off x="311700" y="913700"/>
            <a:ext cx="8520600" cy="3891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solidFill>
                  <a:schemeClr val="dk1"/>
                </a:solidFill>
                <a:latin typeface="Calibri"/>
                <a:ea typeface="Calibri"/>
                <a:cs typeface="Calibri"/>
                <a:sym typeface="Calibri"/>
              </a:rPr>
              <a:t>Large language Models (LLMs)</a:t>
            </a:r>
            <a:endParaRPr>
              <a:solidFill>
                <a:schemeClr val="dk1"/>
              </a:solidFill>
              <a:latin typeface="Calibri"/>
              <a:ea typeface="Calibri"/>
              <a:cs typeface="Calibri"/>
              <a:sym typeface="Calibri"/>
            </a:endParaRPr>
          </a:p>
          <a:p>
            <a:pPr indent="-342900" lvl="0" marL="457200" rtl="0" algn="l">
              <a:spcBef>
                <a:spcPts val="1200"/>
              </a:spcBef>
              <a:spcAft>
                <a:spcPts val="0"/>
              </a:spcAft>
              <a:buClr>
                <a:schemeClr val="dk1"/>
              </a:buClr>
              <a:buSzPts val="1800"/>
              <a:buFont typeface="Calibri"/>
              <a:buChar char="●"/>
            </a:pPr>
            <a:r>
              <a:rPr lang="en">
                <a:solidFill>
                  <a:schemeClr val="dk1"/>
                </a:solidFill>
                <a:latin typeface="Calibri"/>
                <a:ea typeface="Calibri"/>
                <a:cs typeface="Calibri"/>
                <a:sym typeface="Calibri"/>
              </a:rPr>
              <a:t>Refers to the type AI Systems that works with language.</a:t>
            </a:r>
            <a:endParaRPr>
              <a:solidFill>
                <a:schemeClr val="dk1"/>
              </a:solidFill>
              <a:latin typeface="Calibri"/>
              <a:ea typeface="Calibri"/>
              <a:cs typeface="Calibri"/>
              <a:sym typeface="Calibri"/>
            </a:endParaRPr>
          </a:p>
          <a:p>
            <a:pPr indent="-342900" lvl="0" marL="457200" rtl="0" algn="l">
              <a:spcBef>
                <a:spcPts val="0"/>
              </a:spcBef>
              <a:spcAft>
                <a:spcPts val="0"/>
              </a:spcAft>
              <a:buClr>
                <a:schemeClr val="dk1"/>
              </a:buClr>
              <a:buSzPts val="1800"/>
              <a:buFont typeface="Calibri"/>
              <a:buChar char="●"/>
            </a:pPr>
            <a:r>
              <a:rPr lang="en">
                <a:solidFill>
                  <a:schemeClr val="dk1"/>
                </a:solidFill>
                <a:latin typeface="Calibri"/>
                <a:ea typeface="Calibri"/>
                <a:cs typeface="Calibri"/>
                <a:sym typeface="Calibri"/>
              </a:rPr>
              <a:t>The “large” term refers language models with large number parameters. Research has found that using more data and computational power to train models with more parameters consistently results in better performance. </a:t>
            </a:r>
            <a:endParaRPr>
              <a:solidFill>
                <a:schemeClr val="dk1"/>
              </a:solidFill>
              <a:latin typeface="Calibri"/>
              <a:ea typeface="Calibri"/>
              <a:cs typeface="Calibri"/>
              <a:sym typeface="Calibri"/>
            </a:endParaRPr>
          </a:p>
          <a:p>
            <a:pPr indent="0" lvl="0" marL="0" rtl="0" algn="l">
              <a:spcBef>
                <a:spcPts val="1200"/>
              </a:spcBef>
              <a:spcAft>
                <a:spcPts val="0"/>
              </a:spcAft>
              <a:buNone/>
            </a:pPr>
            <a:r>
              <a:rPr b="1" lang="en">
                <a:solidFill>
                  <a:schemeClr val="dk1"/>
                </a:solidFill>
                <a:latin typeface="Calibri"/>
                <a:ea typeface="Calibri"/>
                <a:cs typeface="Calibri"/>
                <a:sym typeface="Calibri"/>
              </a:rPr>
              <a:t>Examples</a:t>
            </a:r>
            <a:endParaRPr b="1">
              <a:solidFill>
                <a:schemeClr val="dk1"/>
              </a:solidFill>
              <a:latin typeface="Calibri"/>
              <a:ea typeface="Calibri"/>
              <a:cs typeface="Calibri"/>
              <a:sym typeface="Calibri"/>
            </a:endParaRPr>
          </a:p>
          <a:p>
            <a:pPr indent="-342900" lvl="0" marL="457200" rtl="0" algn="l">
              <a:spcBef>
                <a:spcPts val="1200"/>
              </a:spcBef>
              <a:spcAft>
                <a:spcPts val="0"/>
              </a:spcAft>
              <a:buClr>
                <a:schemeClr val="dk1"/>
              </a:buClr>
              <a:buSzPts val="1800"/>
              <a:buFont typeface="Calibri"/>
              <a:buChar char="●"/>
            </a:pPr>
            <a:r>
              <a:rPr lang="en">
                <a:solidFill>
                  <a:schemeClr val="dk1"/>
                </a:solidFill>
                <a:latin typeface="Calibri"/>
                <a:ea typeface="Calibri"/>
                <a:cs typeface="Calibri"/>
                <a:sym typeface="Calibri"/>
              </a:rPr>
              <a:t>Large language models (such as GPT-4, PaLM, or Claude) </a:t>
            </a:r>
            <a:endParaRPr>
              <a:solidFill>
                <a:schemeClr val="dk1"/>
              </a:solidFill>
              <a:latin typeface="Calibri"/>
              <a:ea typeface="Calibri"/>
              <a:cs typeface="Calibri"/>
              <a:sym typeface="Calibri"/>
            </a:endParaRPr>
          </a:p>
          <a:p>
            <a:pPr indent="0" lvl="0" marL="0" rtl="0" algn="l">
              <a:spcBef>
                <a:spcPts val="1200"/>
              </a:spcBef>
              <a:spcAft>
                <a:spcPts val="1200"/>
              </a:spcAft>
              <a:buNone/>
            </a:pPr>
            <a:r>
              <a:rPr lang="en">
                <a:solidFill>
                  <a:schemeClr val="dk1"/>
                </a:solidFill>
                <a:latin typeface="Calibri"/>
                <a:ea typeface="Calibri"/>
                <a:cs typeface="Calibri"/>
                <a:sym typeface="Calibri"/>
              </a:rPr>
              <a:t>Nevertheless, it is still a somewhat vague descriptor. Does a model trained on programming code count as LLms? How about those LLMs that take images as inputs</a:t>
            </a:r>
            <a:endParaRPr>
              <a:solidFill>
                <a:schemeClr val="dk1"/>
              </a:solidFill>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8"/>
          <p:cNvSpPr txBox="1"/>
          <p:nvPr>
            <p:ph type="title"/>
          </p:nvPr>
        </p:nvSpPr>
        <p:spPr>
          <a:xfrm>
            <a:off x="311700" y="226150"/>
            <a:ext cx="8520600" cy="572700"/>
          </a:xfrm>
          <a:prstGeom prst="rect">
            <a:avLst/>
          </a:prstGeom>
        </p:spPr>
        <p:txBody>
          <a:bodyPr anchorCtr="0" anchor="t" bIns="91425" lIns="91425" spcFirstLastPara="1" rIns="91425" wrap="square" tIns="91425">
            <a:noAutofit/>
          </a:bodyPr>
          <a:lstStyle/>
          <a:p>
            <a:pPr indent="-381000" lvl="0" marL="457200" rtl="0" algn="l">
              <a:lnSpc>
                <a:spcPct val="115000"/>
              </a:lnSpc>
              <a:spcBef>
                <a:spcPts val="0"/>
              </a:spcBef>
              <a:spcAft>
                <a:spcPts val="0"/>
              </a:spcAft>
              <a:buSzPts val="2400"/>
              <a:buFont typeface="Calibri"/>
              <a:buAutoNum type="arabicPeriod"/>
            </a:pPr>
            <a:r>
              <a:rPr lang="en" sz="2400">
                <a:latin typeface="Calibri"/>
                <a:ea typeface="Calibri"/>
                <a:cs typeface="Calibri"/>
                <a:sym typeface="Calibri"/>
              </a:rPr>
              <a:t>Introduction to Generative AI </a:t>
            </a:r>
            <a:endParaRPr sz="2400">
              <a:latin typeface="Calibri"/>
              <a:ea typeface="Calibri"/>
              <a:cs typeface="Calibri"/>
              <a:sym typeface="Calibri"/>
            </a:endParaRPr>
          </a:p>
          <a:p>
            <a:pPr indent="0" lvl="0" marL="0" rtl="0" algn="l">
              <a:spcBef>
                <a:spcPts val="0"/>
              </a:spcBef>
              <a:spcAft>
                <a:spcPts val="0"/>
              </a:spcAft>
              <a:buNone/>
            </a:pPr>
            <a:r>
              <a:t/>
            </a:r>
            <a:endParaRPr sz="2400">
              <a:latin typeface="Calibri"/>
              <a:ea typeface="Calibri"/>
              <a:cs typeface="Calibri"/>
              <a:sym typeface="Calibri"/>
            </a:endParaRPr>
          </a:p>
        </p:txBody>
      </p:sp>
      <p:sp>
        <p:nvSpPr>
          <p:cNvPr id="157" name="Google Shape;157;p28"/>
          <p:cNvSpPr txBox="1"/>
          <p:nvPr>
            <p:ph idx="12" type="sldNum"/>
          </p:nvPr>
        </p:nvSpPr>
        <p:spPr>
          <a:xfrm>
            <a:off x="8595300" y="4779401"/>
            <a:ext cx="548700" cy="3483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en">
                <a:latin typeface="Calibri"/>
                <a:ea typeface="Calibri"/>
                <a:cs typeface="Calibri"/>
                <a:sym typeface="Calibri"/>
              </a:rPr>
              <a:t>‹#›</a:t>
            </a:fld>
            <a:endParaRPr>
              <a:latin typeface="Calibri"/>
              <a:ea typeface="Calibri"/>
              <a:cs typeface="Calibri"/>
              <a:sym typeface="Calibri"/>
            </a:endParaRPr>
          </a:p>
        </p:txBody>
      </p:sp>
      <p:sp>
        <p:nvSpPr>
          <p:cNvPr id="158" name="Google Shape;158;p28"/>
          <p:cNvSpPr txBox="1"/>
          <p:nvPr>
            <p:ph idx="1" type="body"/>
          </p:nvPr>
        </p:nvSpPr>
        <p:spPr>
          <a:xfrm>
            <a:off x="311700" y="913700"/>
            <a:ext cx="8520600" cy="3891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solidFill>
                  <a:schemeClr val="dk1"/>
                </a:solidFill>
                <a:latin typeface="Calibri"/>
                <a:ea typeface="Calibri"/>
                <a:cs typeface="Calibri"/>
                <a:sym typeface="Calibri"/>
              </a:rPr>
              <a:t>Foundation Models (FMs)</a:t>
            </a:r>
            <a:endParaRPr>
              <a:solidFill>
                <a:schemeClr val="dk1"/>
              </a:solidFill>
              <a:latin typeface="Calibri"/>
              <a:ea typeface="Calibri"/>
              <a:cs typeface="Calibri"/>
              <a:sym typeface="Calibri"/>
            </a:endParaRPr>
          </a:p>
          <a:p>
            <a:pPr indent="-342900" lvl="0" marL="457200" rtl="0" algn="l">
              <a:spcBef>
                <a:spcPts val="1200"/>
              </a:spcBef>
              <a:spcAft>
                <a:spcPts val="0"/>
              </a:spcAft>
              <a:buClr>
                <a:schemeClr val="dk1"/>
              </a:buClr>
              <a:buSzPts val="1800"/>
              <a:buFont typeface="Calibri"/>
              <a:buChar char="●"/>
            </a:pPr>
            <a:r>
              <a:rPr lang="en">
                <a:solidFill>
                  <a:schemeClr val="dk1"/>
                </a:solidFill>
                <a:latin typeface="Calibri"/>
                <a:ea typeface="Calibri"/>
                <a:cs typeface="Calibri"/>
                <a:sym typeface="Calibri"/>
              </a:rPr>
              <a:t>Refers to the type AI Systems with broad capabilities that can be adapted to a range of different, more specific purposes. </a:t>
            </a:r>
            <a:endParaRPr>
              <a:solidFill>
                <a:schemeClr val="dk1"/>
              </a:solidFill>
              <a:latin typeface="Calibri"/>
              <a:ea typeface="Calibri"/>
              <a:cs typeface="Calibri"/>
              <a:sym typeface="Calibri"/>
            </a:endParaRPr>
          </a:p>
          <a:p>
            <a:pPr indent="-342900" lvl="0" marL="457200" rtl="0" algn="l">
              <a:spcBef>
                <a:spcPts val="0"/>
              </a:spcBef>
              <a:spcAft>
                <a:spcPts val="0"/>
              </a:spcAft>
              <a:buClr>
                <a:schemeClr val="dk1"/>
              </a:buClr>
              <a:buSzPts val="1800"/>
              <a:buFont typeface="Calibri"/>
              <a:buChar char="●"/>
            </a:pPr>
            <a:r>
              <a:rPr lang="en">
                <a:solidFill>
                  <a:schemeClr val="dk1"/>
                </a:solidFill>
                <a:latin typeface="Calibri"/>
                <a:ea typeface="Calibri"/>
                <a:cs typeface="Calibri"/>
                <a:sym typeface="Calibri"/>
              </a:rPr>
              <a:t>T</a:t>
            </a:r>
            <a:r>
              <a:rPr lang="en">
                <a:solidFill>
                  <a:schemeClr val="dk1"/>
                </a:solidFill>
                <a:latin typeface="Calibri"/>
                <a:ea typeface="Calibri"/>
                <a:cs typeface="Calibri"/>
                <a:sym typeface="Calibri"/>
              </a:rPr>
              <a:t>he original model provides a base (hence “foundation”) on which other things can be built.</a:t>
            </a:r>
            <a:endParaRPr>
              <a:solidFill>
                <a:schemeClr val="dk1"/>
              </a:solidFill>
              <a:latin typeface="Calibri"/>
              <a:ea typeface="Calibri"/>
              <a:cs typeface="Calibri"/>
              <a:sym typeface="Calibri"/>
            </a:endParaRPr>
          </a:p>
          <a:p>
            <a:pPr indent="-342900" lvl="0" marL="457200" rtl="0" algn="l">
              <a:spcBef>
                <a:spcPts val="0"/>
              </a:spcBef>
              <a:spcAft>
                <a:spcPts val="0"/>
              </a:spcAft>
              <a:buClr>
                <a:schemeClr val="dk1"/>
              </a:buClr>
              <a:buSzPts val="1800"/>
              <a:buFont typeface="Calibri"/>
              <a:buChar char="●"/>
            </a:pPr>
            <a:r>
              <a:rPr lang="en">
                <a:solidFill>
                  <a:schemeClr val="dk1"/>
                </a:solidFill>
                <a:latin typeface="Calibri"/>
                <a:ea typeface="Calibri"/>
                <a:cs typeface="Calibri"/>
                <a:sym typeface="Calibri"/>
              </a:rPr>
              <a:t>Examples of foundation models include many of the same systems listed as LLMs</a:t>
            </a:r>
            <a:endParaRPr>
              <a:solidFill>
                <a:schemeClr val="dk1"/>
              </a:solidFill>
              <a:latin typeface="Calibri"/>
              <a:ea typeface="Calibri"/>
              <a:cs typeface="Calibri"/>
              <a:sym typeface="Calibri"/>
            </a:endParaRPr>
          </a:p>
          <a:p>
            <a:pPr indent="0" lvl="0" marL="0" rtl="0" algn="l">
              <a:spcBef>
                <a:spcPts val="1200"/>
              </a:spcBef>
              <a:spcAft>
                <a:spcPts val="1200"/>
              </a:spcAft>
              <a:buNone/>
            </a:pPr>
            <a:r>
              <a:rPr lang="en">
                <a:solidFill>
                  <a:schemeClr val="dk1"/>
                </a:solidFill>
                <a:latin typeface="Calibri"/>
                <a:ea typeface="Calibri"/>
                <a:cs typeface="Calibri"/>
                <a:sym typeface="Calibri"/>
              </a:rPr>
              <a:t>At present, “foundation model” is often used interchangeably with “large language model” because language models are currently the clearest example of systems with broad capabilities that can be adapted for specific purposes. E.g. GPT 3.5 served as the foundation for ChatGPT </a:t>
            </a:r>
            <a:endParaRPr>
              <a:solidFill>
                <a:schemeClr val="dk1"/>
              </a:solidFill>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9"/>
          <p:cNvSpPr txBox="1"/>
          <p:nvPr>
            <p:ph type="title"/>
          </p:nvPr>
        </p:nvSpPr>
        <p:spPr>
          <a:xfrm>
            <a:off x="311700" y="226150"/>
            <a:ext cx="85206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400">
                <a:latin typeface="Calibri"/>
                <a:ea typeface="Calibri"/>
                <a:cs typeface="Calibri"/>
                <a:sym typeface="Calibri"/>
              </a:rPr>
              <a:t>2. Tech Foundations of Generative AI</a:t>
            </a:r>
            <a:endParaRPr sz="2400">
              <a:latin typeface="Calibri"/>
              <a:ea typeface="Calibri"/>
              <a:cs typeface="Calibri"/>
              <a:sym typeface="Calibri"/>
            </a:endParaRPr>
          </a:p>
          <a:p>
            <a:pPr indent="0" lvl="0" marL="0" rtl="0" algn="l">
              <a:spcBef>
                <a:spcPts val="0"/>
              </a:spcBef>
              <a:spcAft>
                <a:spcPts val="0"/>
              </a:spcAft>
              <a:buNone/>
            </a:pPr>
            <a:r>
              <a:t/>
            </a:r>
            <a:endParaRPr sz="2400">
              <a:latin typeface="Calibri"/>
              <a:ea typeface="Calibri"/>
              <a:cs typeface="Calibri"/>
              <a:sym typeface="Calibri"/>
            </a:endParaRPr>
          </a:p>
        </p:txBody>
      </p:sp>
      <p:sp>
        <p:nvSpPr>
          <p:cNvPr id="164" name="Google Shape;164;p29"/>
          <p:cNvSpPr txBox="1"/>
          <p:nvPr>
            <p:ph idx="12" type="sldNum"/>
          </p:nvPr>
        </p:nvSpPr>
        <p:spPr>
          <a:xfrm>
            <a:off x="8595300" y="4779401"/>
            <a:ext cx="548700" cy="3483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en">
                <a:latin typeface="Calibri"/>
                <a:ea typeface="Calibri"/>
                <a:cs typeface="Calibri"/>
                <a:sym typeface="Calibri"/>
              </a:rPr>
              <a:t>‹#›</a:t>
            </a:fld>
            <a:endParaRPr>
              <a:latin typeface="Calibri"/>
              <a:ea typeface="Calibri"/>
              <a:cs typeface="Calibri"/>
              <a:sym typeface="Calibri"/>
            </a:endParaRPr>
          </a:p>
        </p:txBody>
      </p:sp>
      <p:sp>
        <p:nvSpPr>
          <p:cNvPr id="165" name="Google Shape;165;p29"/>
          <p:cNvSpPr txBox="1"/>
          <p:nvPr>
            <p:ph idx="1" type="body"/>
          </p:nvPr>
        </p:nvSpPr>
        <p:spPr>
          <a:xfrm>
            <a:off x="311700" y="913700"/>
            <a:ext cx="8520600" cy="3891600"/>
          </a:xfrm>
          <a:prstGeom prst="rect">
            <a:avLst/>
          </a:prstGeom>
        </p:spPr>
        <p:txBody>
          <a:bodyPr anchorCtr="0" anchor="t" bIns="91425" lIns="91425" spcFirstLastPara="1" rIns="91425" wrap="square" tIns="91425">
            <a:normAutofit lnSpcReduction="10000"/>
          </a:bodyPr>
          <a:lstStyle/>
          <a:p>
            <a:pPr indent="-342900" lvl="0" marL="457200" rtl="0" algn="l">
              <a:spcBef>
                <a:spcPts val="0"/>
              </a:spcBef>
              <a:spcAft>
                <a:spcPts val="0"/>
              </a:spcAft>
              <a:buClr>
                <a:schemeClr val="dk1"/>
              </a:buClr>
              <a:buSzPts val="1800"/>
              <a:buFont typeface="Calibri"/>
              <a:buAutoNum type="arabicPeriod"/>
            </a:pPr>
            <a:r>
              <a:rPr lang="en">
                <a:solidFill>
                  <a:schemeClr val="dk1"/>
                </a:solidFill>
                <a:latin typeface="Calibri"/>
                <a:ea typeface="Calibri"/>
                <a:cs typeface="Calibri"/>
                <a:sym typeface="Calibri"/>
              </a:rPr>
              <a:t>Transformer Architecture </a:t>
            </a:r>
            <a:endParaRPr>
              <a:solidFill>
                <a:schemeClr val="dk1"/>
              </a:solidFill>
              <a:latin typeface="Calibri"/>
              <a:ea typeface="Calibri"/>
              <a:cs typeface="Calibri"/>
              <a:sym typeface="Calibri"/>
            </a:endParaRPr>
          </a:p>
          <a:p>
            <a:pPr indent="-317500" lvl="1" marL="914400" rtl="0" algn="l">
              <a:spcBef>
                <a:spcPts val="0"/>
              </a:spcBef>
              <a:spcAft>
                <a:spcPts val="0"/>
              </a:spcAft>
              <a:buClr>
                <a:schemeClr val="dk1"/>
              </a:buClr>
              <a:buSzPts val="1400"/>
              <a:buFont typeface="Calibri"/>
              <a:buAutoNum type="alphaLcPeriod"/>
            </a:pPr>
            <a:r>
              <a:rPr lang="en">
                <a:solidFill>
                  <a:schemeClr val="dk1"/>
                </a:solidFill>
                <a:latin typeface="Calibri"/>
                <a:ea typeface="Calibri"/>
                <a:cs typeface="Calibri"/>
                <a:sym typeface="Calibri"/>
              </a:rPr>
              <a:t>Self-Attention Mechanism</a:t>
            </a:r>
            <a:endParaRPr>
              <a:solidFill>
                <a:schemeClr val="dk1"/>
              </a:solidFill>
              <a:latin typeface="Calibri"/>
              <a:ea typeface="Calibri"/>
              <a:cs typeface="Calibri"/>
              <a:sym typeface="Calibri"/>
            </a:endParaRPr>
          </a:p>
          <a:p>
            <a:pPr indent="-317500" lvl="1" marL="914400" rtl="0" algn="l">
              <a:spcBef>
                <a:spcPts val="0"/>
              </a:spcBef>
              <a:spcAft>
                <a:spcPts val="0"/>
              </a:spcAft>
              <a:buClr>
                <a:schemeClr val="dk1"/>
              </a:buClr>
              <a:buSzPts val="1400"/>
              <a:buFont typeface="Calibri"/>
              <a:buAutoNum type="alphaLcPeriod"/>
            </a:pPr>
            <a:r>
              <a:rPr lang="en">
                <a:solidFill>
                  <a:schemeClr val="dk1"/>
                </a:solidFill>
                <a:latin typeface="Calibri"/>
                <a:ea typeface="Calibri"/>
                <a:cs typeface="Calibri"/>
                <a:sym typeface="Calibri"/>
              </a:rPr>
              <a:t>Parallel Processing </a:t>
            </a:r>
            <a:endParaRPr>
              <a:solidFill>
                <a:schemeClr val="dk1"/>
              </a:solidFill>
              <a:latin typeface="Calibri"/>
              <a:ea typeface="Calibri"/>
              <a:cs typeface="Calibri"/>
              <a:sym typeface="Calibri"/>
            </a:endParaRPr>
          </a:p>
          <a:p>
            <a:pPr indent="-342900" lvl="0" marL="457200" rtl="0" algn="l">
              <a:spcBef>
                <a:spcPts val="0"/>
              </a:spcBef>
              <a:spcAft>
                <a:spcPts val="0"/>
              </a:spcAft>
              <a:buClr>
                <a:schemeClr val="dk1"/>
              </a:buClr>
              <a:buSzPts val="1800"/>
              <a:buFont typeface="Calibri"/>
              <a:buAutoNum type="arabicPeriod"/>
            </a:pPr>
            <a:r>
              <a:rPr lang="en">
                <a:solidFill>
                  <a:schemeClr val="dk1"/>
                </a:solidFill>
                <a:latin typeface="Calibri"/>
                <a:ea typeface="Calibri"/>
                <a:cs typeface="Calibri"/>
                <a:sym typeface="Calibri"/>
              </a:rPr>
              <a:t>Pre-Training</a:t>
            </a:r>
            <a:endParaRPr>
              <a:solidFill>
                <a:schemeClr val="dk1"/>
              </a:solidFill>
              <a:latin typeface="Calibri"/>
              <a:ea typeface="Calibri"/>
              <a:cs typeface="Calibri"/>
              <a:sym typeface="Calibri"/>
            </a:endParaRPr>
          </a:p>
          <a:p>
            <a:pPr indent="-317500" lvl="1" marL="914400" rtl="0" algn="l">
              <a:spcBef>
                <a:spcPts val="0"/>
              </a:spcBef>
              <a:spcAft>
                <a:spcPts val="0"/>
              </a:spcAft>
              <a:buClr>
                <a:schemeClr val="dk1"/>
              </a:buClr>
              <a:buSzPts val="1400"/>
              <a:buFont typeface="Calibri"/>
              <a:buAutoNum type="alphaLcPeriod"/>
            </a:pPr>
            <a:r>
              <a:rPr lang="en">
                <a:solidFill>
                  <a:schemeClr val="dk1"/>
                </a:solidFill>
                <a:latin typeface="Calibri"/>
                <a:ea typeface="Calibri"/>
                <a:cs typeface="Calibri"/>
                <a:sym typeface="Calibri"/>
              </a:rPr>
              <a:t>Tokenization</a:t>
            </a:r>
            <a:endParaRPr>
              <a:solidFill>
                <a:schemeClr val="dk1"/>
              </a:solidFill>
              <a:latin typeface="Calibri"/>
              <a:ea typeface="Calibri"/>
              <a:cs typeface="Calibri"/>
              <a:sym typeface="Calibri"/>
            </a:endParaRPr>
          </a:p>
          <a:p>
            <a:pPr indent="-317500" lvl="1" marL="914400" rtl="0" algn="l">
              <a:spcBef>
                <a:spcPts val="0"/>
              </a:spcBef>
              <a:spcAft>
                <a:spcPts val="0"/>
              </a:spcAft>
              <a:buClr>
                <a:schemeClr val="dk1"/>
              </a:buClr>
              <a:buSzPts val="1400"/>
              <a:buFont typeface="Calibri"/>
              <a:buAutoNum type="alphaLcPeriod"/>
            </a:pPr>
            <a:r>
              <a:rPr lang="en">
                <a:solidFill>
                  <a:schemeClr val="dk1"/>
                </a:solidFill>
                <a:latin typeface="Calibri"/>
                <a:ea typeface="Calibri"/>
                <a:cs typeface="Calibri"/>
                <a:sym typeface="Calibri"/>
              </a:rPr>
              <a:t>Self-Supervised Learning </a:t>
            </a:r>
            <a:endParaRPr>
              <a:solidFill>
                <a:schemeClr val="dk1"/>
              </a:solidFill>
              <a:latin typeface="Calibri"/>
              <a:ea typeface="Calibri"/>
              <a:cs typeface="Calibri"/>
              <a:sym typeface="Calibri"/>
            </a:endParaRPr>
          </a:p>
          <a:p>
            <a:pPr indent="-342900" lvl="0" marL="457200" rtl="0" algn="l">
              <a:spcBef>
                <a:spcPts val="0"/>
              </a:spcBef>
              <a:spcAft>
                <a:spcPts val="0"/>
              </a:spcAft>
              <a:buClr>
                <a:schemeClr val="dk1"/>
              </a:buClr>
              <a:buSzPts val="1800"/>
              <a:buFont typeface="Calibri"/>
              <a:buAutoNum type="arabicPeriod"/>
            </a:pPr>
            <a:r>
              <a:rPr lang="en">
                <a:solidFill>
                  <a:schemeClr val="dk1"/>
                </a:solidFill>
                <a:latin typeface="Calibri"/>
                <a:ea typeface="Calibri"/>
                <a:cs typeface="Calibri"/>
                <a:sym typeface="Calibri"/>
              </a:rPr>
              <a:t>Prompt Engineering</a:t>
            </a:r>
            <a:endParaRPr>
              <a:solidFill>
                <a:schemeClr val="dk1"/>
              </a:solidFill>
              <a:latin typeface="Calibri"/>
              <a:ea typeface="Calibri"/>
              <a:cs typeface="Calibri"/>
              <a:sym typeface="Calibri"/>
            </a:endParaRPr>
          </a:p>
          <a:p>
            <a:pPr indent="-317500" lvl="1" marL="914400" rtl="0" algn="l">
              <a:spcBef>
                <a:spcPts val="0"/>
              </a:spcBef>
              <a:spcAft>
                <a:spcPts val="0"/>
              </a:spcAft>
              <a:buClr>
                <a:schemeClr val="dk1"/>
              </a:buClr>
              <a:buSzPts val="1400"/>
              <a:buFont typeface="Calibri"/>
              <a:buAutoNum type="alphaLcPeriod"/>
            </a:pPr>
            <a:r>
              <a:rPr lang="en">
                <a:solidFill>
                  <a:schemeClr val="dk1"/>
                </a:solidFill>
                <a:latin typeface="Calibri"/>
                <a:ea typeface="Calibri"/>
                <a:cs typeface="Calibri"/>
                <a:sym typeface="Calibri"/>
              </a:rPr>
              <a:t>Zero Shot</a:t>
            </a:r>
            <a:endParaRPr>
              <a:solidFill>
                <a:schemeClr val="dk1"/>
              </a:solidFill>
              <a:latin typeface="Calibri"/>
              <a:ea typeface="Calibri"/>
              <a:cs typeface="Calibri"/>
              <a:sym typeface="Calibri"/>
            </a:endParaRPr>
          </a:p>
          <a:p>
            <a:pPr indent="-317500" lvl="1" marL="914400" rtl="0" algn="l">
              <a:spcBef>
                <a:spcPts val="0"/>
              </a:spcBef>
              <a:spcAft>
                <a:spcPts val="0"/>
              </a:spcAft>
              <a:buClr>
                <a:schemeClr val="dk1"/>
              </a:buClr>
              <a:buSzPts val="1400"/>
              <a:buFont typeface="Calibri"/>
              <a:buAutoNum type="alphaLcPeriod"/>
            </a:pPr>
            <a:r>
              <a:rPr lang="en">
                <a:solidFill>
                  <a:schemeClr val="dk1"/>
                </a:solidFill>
                <a:latin typeface="Calibri"/>
                <a:ea typeface="Calibri"/>
                <a:cs typeface="Calibri"/>
                <a:sym typeface="Calibri"/>
              </a:rPr>
              <a:t>One Shot</a:t>
            </a:r>
            <a:endParaRPr>
              <a:solidFill>
                <a:schemeClr val="dk1"/>
              </a:solidFill>
              <a:latin typeface="Calibri"/>
              <a:ea typeface="Calibri"/>
              <a:cs typeface="Calibri"/>
              <a:sym typeface="Calibri"/>
            </a:endParaRPr>
          </a:p>
          <a:p>
            <a:pPr indent="-317500" lvl="1" marL="914400" rtl="0" algn="l">
              <a:spcBef>
                <a:spcPts val="0"/>
              </a:spcBef>
              <a:spcAft>
                <a:spcPts val="0"/>
              </a:spcAft>
              <a:buClr>
                <a:schemeClr val="dk1"/>
              </a:buClr>
              <a:buSzPts val="1400"/>
              <a:buFont typeface="Calibri"/>
              <a:buAutoNum type="alphaLcPeriod"/>
            </a:pPr>
            <a:r>
              <a:rPr lang="en">
                <a:solidFill>
                  <a:schemeClr val="dk1"/>
                </a:solidFill>
                <a:latin typeface="Calibri"/>
                <a:ea typeface="Calibri"/>
                <a:cs typeface="Calibri"/>
                <a:sym typeface="Calibri"/>
              </a:rPr>
              <a:t>Few Shot</a:t>
            </a:r>
            <a:endParaRPr>
              <a:solidFill>
                <a:schemeClr val="dk1"/>
              </a:solidFill>
              <a:latin typeface="Calibri"/>
              <a:ea typeface="Calibri"/>
              <a:cs typeface="Calibri"/>
              <a:sym typeface="Calibri"/>
            </a:endParaRPr>
          </a:p>
          <a:p>
            <a:pPr indent="-342900" lvl="0" marL="457200" rtl="0" algn="l">
              <a:spcBef>
                <a:spcPts val="0"/>
              </a:spcBef>
              <a:spcAft>
                <a:spcPts val="0"/>
              </a:spcAft>
              <a:buClr>
                <a:schemeClr val="dk1"/>
              </a:buClr>
              <a:buSzPts val="1800"/>
              <a:buFont typeface="Calibri"/>
              <a:buAutoNum type="arabicPeriod"/>
            </a:pPr>
            <a:r>
              <a:rPr lang="en">
                <a:solidFill>
                  <a:schemeClr val="dk1"/>
                </a:solidFill>
                <a:latin typeface="Calibri"/>
                <a:ea typeface="Calibri"/>
                <a:cs typeface="Calibri"/>
                <a:sym typeface="Calibri"/>
              </a:rPr>
              <a:t>Fine-Tuning </a:t>
            </a:r>
            <a:endParaRPr>
              <a:solidFill>
                <a:schemeClr val="dk1"/>
              </a:solidFill>
              <a:latin typeface="Calibri"/>
              <a:ea typeface="Calibri"/>
              <a:cs typeface="Calibri"/>
              <a:sym typeface="Calibri"/>
            </a:endParaRPr>
          </a:p>
          <a:p>
            <a:pPr indent="-317500" lvl="1" marL="914400" rtl="0" algn="l">
              <a:spcBef>
                <a:spcPts val="0"/>
              </a:spcBef>
              <a:spcAft>
                <a:spcPts val="0"/>
              </a:spcAft>
              <a:buClr>
                <a:schemeClr val="dk1"/>
              </a:buClr>
              <a:buSzPts val="1400"/>
              <a:buFont typeface="Calibri"/>
              <a:buAutoNum type="alphaLcPeriod"/>
            </a:pPr>
            <a:r>
              <a:rPr lang="en">
                <a:solidFill>
                  <a:schemeClr val="dk1"/>
                </a:solidFill>
                <a:latin typeface="Calibri"/>
                <a:ea typeface="Calibri"/>
                <a:cs typeface="Calibri"/>
                <a:sym typeface="Calibri"/>
              </a:rPr>
              <a:t>Full Fine tuning (Instruction Fine Tuning)</a:t>
            </a:r>
            <a:endParaRPr>
              <a:solidFill>
                <a:schemeClr val="dk1"/>
              </a:solidFill>
              <a:latin typeface="Calibri"/>
              <a:ea typeface="Calibri"/>
              <a:cs typeface="Calibri"/>
              <a:sym typeface="Calibri"/>
            </a:endParaRPr>
          </a:p>
          <a:p>
            <a:pPr indent="-317500" lvl="1" marL="914400" rtl="0" algn="l">
              <a:spcBef>
                <a:spcPts val="0"/>
              </a:spcBef>
              <a:spcAft>
                <a:spcPts val="0"/>
              </a:spcAft>
              <a:buClr>
                <a:schemeClr val="dk1"/>
              </a:buClr>
              <a:buSzPts val="1400"/>
              <a:buFont typeface="Calibri"/>
              <a:buAutoNum type="alphaLcPeriod"/>
            </a:pPr>
            <a:r>
              <a:rPr lang="en">
                <a:solidFill>
                  <a:schemeClr val="dk1"/>
                </a:solidFill>
                <a:latin typeface="Calibri"/>
                <a:ea typeface="Calibri"/>
                <a:cs typeface="Calibri"/>
                <a:sym typeface="Calibri"/>
              </a:rPr>
              <a:t>Partial Fine Tuning (PEFT: LoRA, QLoRA)</a:t>
            </a:r>
            <a:endParaRPr>
              <a:solidFill>
                <a:schemeClr val="dk1"/>
              </a:solidFill>
              <a:latin typeface="Calibri"/>
              <a:ea typeface="Calibri"/>
              <a:cs typeface="Calibri"/>
              <a:sym typeface="Calibri"/>
            </a:endParaRPr>
          </a:p>
          <a:p>
            <a:pPr indent="-342900" lvl="0" marL="457200" rtl="0" algn="l">
              <a:spcBef>
                <a:spcPts val="0"/>
              </a:spcBef>
              <a:spcAft>
                <a:spcPts val="0"/>
              </a:spcAft>
              <a:buClr>
                <a:schemeClr val="dk1"/>
              </a:buClr>
              <a:buSzPts val="1800"/>
              <a:buFont typeface="Calibri"/>
              <a:buAutoNum type="arabicPeriod"/>
            </a:pPr>
            <a:r>
              <a:rPr lang="en">
                <a:solidFill>
                  <a:schemeClr val="dk1"/>
                </a:solidFill>
                <a:latin typeface="Calibri"/>
                <a:ea typeface="Calibri"/>
                <a:cs typeface="Calibri"/>
                <a:sym typeface="Calibri"/>
              </a:rPr>
              <a:t>Retrieval Augmentation Generation</a:t>
            </a:r>
            <a:endParaRPr>
              <a:solidFill>
                <a:schemeClr val="dk1"/>
              </a:solidFill>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30"/>
          <p:cNvSpPr txBox="1"/>
          <p:nvPr>
            <p:ph type="title"/>
          </p:nvPr>
        </p:nvSpPr>
        <p:spPr>
          <a:xfrm>
            <a:off x="311700" y="226150"/>
            <a:ext cx="85206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400">
                <a:latin typeface="Calibri"/>
                <a:ea typeface="Calibri"/>
                <a:cs typeface="Calibri"/>
                <a:sym typeface="Calibri"/>
              </a:rPr>
              <a:t>2. Tech Foundations of Generative AI: Weights and Biases</a:t>
            </a:r>
            <a:endParaRPr sz="2400">
              <a:latin typeface="Calibri"/>
              <a:ea typeface="Calibri"/>
              <a:cs typeface="Calibri"/>
              <a:sym typeface="Calibri"/>
            </a:endParaRPr>
          </a:p>
          <a:p>
            <a:pPr indent="0" lvl="0" marL="0" rtl="0" algn="l">
              <a:spcBef>
                <a:spcPts val="0"/>
              </a:spcBef>
              <a:spcAft>
                <a:spcPts val="0"/>
              </a:spcAft>
              <a:buNone/>
            </a:pPr>
            <a:r>
              <a:t/>
            </a:r>
            <a:endParaRPr sz="2400">
              <a:latin typeface="Calibri"/>
              <a:ea typeface="Calibri"/>
              <a:cs typeface="Calibri"/>
              <a:sym typeface="Calibri"/>
            </a:endParaRPr>
          </a:p>
        </p:txBody>
      </p:sp>
      <p:sp>
        <p:nvSpPr>
          <p:cNvPr id="171" name="Google Shape;171;p30"/>
          <p:cNvSpPr txBox="1"/>
          <p:nvPr>
            <p:ph idx="12" type="sldNum"/>
          </p:nvPr>
        </p:nvSpPr>
        <p:spPr>
          <a:xfrm>
            <a:off x="8595300" y="4779401"/>
            <a:ext cx="548700" cy="3483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en">
                <a:latin typeface="Calibri"/>
                <a:ea typeface="Calibri"/>
                <a:cs typeface="Calibri"/>
                <a:sym typeface="Calibri"/>
              </a:rPr>
              <a:t>‹#›</a:t>
            </a:fld>
            <a:endParaRPr>
              <a:latin typeface="Calibri"/>
              <a:ea typeface="Calibri"/>
              <a:cs typeface="Calibri"/>
              <a:sym typeface="Calibri"/>
            </a:endParaRPr>
          </a:p>
        </p:txBody>
      </p:sp>
      <p:sp>
        <p:nvSpPr>
          <p:cNvPr id="172" name="Google Shape;172;p30"/>
          <p:cNvSpPr txBox="1"/>
          <p:nvPr>
            <p:ph idx="1" type="body"/>
          </p:nvPr>
        </p:nvSpPr>
        <p:spPr>
          <a:xfrm>
            <a:off x="311700" y="913700"/>
            <a:ext cx="4179600" cy="3891600"/>
          </a:xfrm>
          <a:prstGeom prst="rect">
            <a:avLst/>
          </a:prstGeom>
        </p:spPr>
        <p:txBody>
          <a:bodyPr anchorCtr="0" anchor="t" bIns="91425" lIns="91425" spcFirstLastPara="1" rIns="91425" wrap="square" tIns="91425">
            <a:normAutofit fontScale="85000" lnSpcReduction="20000"/>
          </a:bodyPr>
          <a:lstStyle/>
          <a:p>
            <a:pPr indent="0" lvl="0" marL="0" rtl="0" algn="l">
              <a:spcBef>
                <a:spcPts val="1400"/>
              </a:spcBef>
              <a:spcAft>
                <a:spcPts val="0"/>
              </a:spcAft>
              <a:buNone/>
            </a:pPr>
            <a:r>
              <a:rPr b="1" lang="en">
                <a:solidFill>
                  <a:schemeClr val="dk1"/>
                </a:solidFill>
                <a:latin typeface="Calibri"/>
                <a:ea typeface="Calibri"/>
                <a:cs typeface="Calibri"/>
                <a:sym typeface="Calibri"/>
              </a:rPr>
              <a:t>Neural networks</a:t>
            </a:r>
            <a:endParaRPr b="1">
              <a:solidFill>
                <a:schemeClr val="dk1"/>
              </a:solidFill>
              <a:latin typeface="Calibri"/>
              <a:ea typeface="Calibri"/>
              <a:cs typeface="Calibri"/>
              <a:sym typeface="Calibri"/>
            </a:endParaRPr>
          </a:p>
          <a:p>
            <a:pPr indent="-325755" lvl="0" marL="457200" rtl="0" algn="l">
              <a:spcBef>
                <a:spcPts val="1400"/>
              </a:spcBef>
              <a:spcAft>
                <a:spcPts val="0"/>
              </a:spcAft>
              <a:buClr>
                <a:schemeClr val="dk1"/>
              </a:buClr>
              <a:buSzPct val="100000"/>
              <a:buFont typeface="Calibri"/>
              <a:buChar char="●"/>
            </a:pPr>
            <a:r>
              <a:rPr lang="en">
                <a:solidFill>
                  <a:schemeClr val="dk1"/>
                </a:solidFill>
                <a:latin typeface="Calibri"/>
                <a:ea typeface="Calibri"/>
                <a:cs typeface="Calibri"/>
                <a:sym typeface="Calibri"/>
              </a:rPr>
              <a:t>Has </a:t>
            </a:r>
            <a:r>
              <a:rPr b="1" lang="en">
                <a:solidFill>
                  <a:schemeClr val="dk1"/>
                </a:solidFill>
                <a:latin typeface="Calibri"/>
                <a:ea typeface="Calibri"/>
                <a:cs typeface="Calibri"/>
                <a:sym typeface="Calibri"/>
              </a:rPr>
              <a:t>Weights</a:t>
            </a:r>
            <a:r>
              <a:rPr lang="en">
                <a:solidFill>
                  <a:schemeClr val="dk1"/>
                </a:solidFill>
                <a:latin typeface="Calibri"/>
                <a:ea typeface="Calibri"/>
                <a:cs typeface="Calibri"/>
                <a:sym typeface="Calibri"/>
              </a:rPr>
              <a:t> and </a:t>
            </a:r>
            <a:r>
              <a:rPr b="1" lang="en">
                <a:solidFill>
                  <a:schemeClr val="dk1"/>
                </a:solidFill>
                <a:latin typeface="Calibri"/>
                <a:ea typeface="Calibri"/>
                <a:cs typeface="Calibri"/>
                <a:sym typeface="Calibri"/>
              </a:rPr>
              <a:t>Biases</a:t>
            </a:r>
            <a:r>
              <a:rPr lang="en">
                <a:solidFill>
                  <a:schemeClr val="dk1"/>
                </a:solidFill>
                <a:latin typeface="Calibri"/>
                <a:ea typeface="Calibri"/>
                <a:cs typeface="Calibri"/>
                <a:sym typeface="Calibri"/>
              </a:rPr>
              <a:t>, and during training, its goal is to adjust those weights to reduce a </a:t>
            </a:r>
            <a:r>
              <a:rPr b="1" lang="en">
                <a:solidFill>
                  <a:schemeClr val="dk1"/>
                </a:solidFill>
                <a:latin typeface="Calibri"/>
                <a:ea typeface="Calibri"/>
                <a:cs typeface="Calibri"/>
                <a:sym typeface="Calibri"/>
              </a:rPr>
              <a:t>Loss Function. </a:t>
            </a:r>
            <a:r>
              <a:rPr lang="en">
                <a:solidFill>
                  <a:schemeClr val="dk1"/>
                </a:solidFill>
                <a:latin typeface="Calibri"/>
                <a:ea typeface="Calibri"/>
                <a:cs typeface="Calibri"/>
                <a:sym typeface="Calibri"/>
              </a:rPr>
              <a:t>Typically represented as matrices for each layer</a:t>
            </a:r>
            <a:endParaRPr>
              <a:solidFill>
                <a:schemeClr val="dk1"/>
              </a:solidFill>
              <a:latin typeface="Calibri"/>
              <a:ea typeface="Calibri"/>
              <a:cs typeface="Calibri"/>
              <a:sym typeface="Calibri"/>
            </a:endParaRPr>
          </a:p>
          <a:p>
            <a:pPr indent="-325755" lvl="0" marL="457200" rtl="0" algn="l">
              <a:spcBef>
                <a:spcPts val="0"/>
              </a:spcBef>
              <a:spcAft>
                <a:spcPts val="0"/>
              </a:spcAft>
              <a:buClr>
                <a:schemeClr val="dk1"/>
              </a:buClr>
              <a:buSzPct val="100000"/>
              <a:buFont typeface="Calibri"/>
              <a:buChar char="●"/>
            </a:pPr>
            <a:r>
              <a:rPr lang="en">
                <a:solidFill>
                  <a:schemeClr val="dk1"/>
                </a:solidFill>
                <a:latin typeface="Calibri"/>
                <a:ea typeface="Calibri"/>
                <a:cs typeface="Calibri"/>
                <a:sym typeface="Calibri"/>
              </a:rPr>
              <a:t>During the training process, these parameters are adjusted </a:t>
            </a:r>
            <a:r>
              <a:rPr b="1" lang="en">
                <a:solidFill>
                  <a:schemeClr val="dk1"/>
                </a:solidFill>
                <a:latin typeface="Calibri"/>
                <a:ea typeface="Calibri"/>
                <a:cs typeface="Calibri"/>
                <a:sym typeface="Calibri"/>
              </a:rPr>
              <a:t>iteratively</a:t>
            </a:r>
            <a:r>
              <a:rPr lang="en">
                <a:solidFill>
                  <a:schemeClr val="dk1"/>
                </a:solidFill>
                <a:latin typeface="Calibri"/>
                <a:ea typeface="Calibri"/>
                <a:cs typeface="Calibri"/>
                <a:sym typeface="Calibri"/>
              </a:rPr>
              <a:t> to minimize the difference between the predicted output and the actual output, thereby improving the model's performance </a:t>
            </a:r>
            <a:endParaRPr>
              <a:solidFill>
                <a:schemeClr val="dk1"/>
              </a:solidFill>
              <a:latin typeface="Calibri"/>
              <a:ea typeface="Calibri"/>
              <a:cs typeface="Calibri"/>
              <a:sym typeface="Calibri"/>
            </a:endParaRPr>
          </a:p>
          <a:p>
            <a:pPr indent="-325755" lvl="0" marL="457200" rtl="0" algn="l">
              <a:spcBef>
                <a:spcPts val="0"/>
              </a:spcBef>
              <a:spcAft>
                <a:spcPts val="0"/>
              </a:spcAft>
              <a:buClr>
                <a:schemeClr val="dk1"/>
              </a:buClr>
              <a:buSzPct val="100000"/>
              <a:buFont typeface="Calibri"/>
              <a:buChar char="●"/>
            </a:pPr>
            <a:r>
              <a:rPr lang="en">
                <a:solidFill>
                  <a:schemeClr val="dk1"/>
                </a:solidFill>
                <a:latin typeface="Calibri"/>
                <a:ea typeface="Calibri"/>
                <a:cs typeface="Calibri"/>
                <a:sym typeface="Calibri"/>
              </a:rPr>
              <a:t>Employs </a:t>
            </a:r>
            <a:r>
              <a:rPr b="1" lang="en">
                <a:solidFill>
                  <a:schemeClr val="dk1"/>
                </a:solidFill>
                <a:latin typeface="Calibri"/>
                <a:ea typeface="Calibri"/>
                <a:cs typeface="Calibri"/>
                <a:sym typeface="Calibri"/>
              </a:rPr>
              <a:t>Backpropagation</a:t>
            </a:r>
            <a:r>
              <a:rPr lang="en">
                <a:solidFill>
                  <a:schemeClr val="dk1"/>
                </a:solidFill>
                <a:latin typeface="Calibri"/>
                <a:ea typeface="Calibri"/>
                <a:cs typeface="Calibri"/>
                <a:sym typeface="Calibri"/>
              </a:rPr>
              <a:t> algorithm to adjust the weights of the connections in the network in order to minimize the error between the predicted output and the actual output of the network. </a:t>
            </a:r>
            <a:endParaRPr>
              <a:solidFill>
                <a:schemeClr val="dk1"/>
              </a:solidFill>
              <a:latin typeface="Calibri"/>
              <a:ea typeface="Calibri"/>
              <a:cs typeface="Calibri"/>
              <a:sym typeface="Calibri"/>
            </a:endParaRPr>
          </a:p>
        </p:txBody>
      </p:sp>
      <p:pic>
        <p:nvPicPr>
          <p:cNvPr id="173" name="Google Shape;173;p30"/>
          <p:cNvPicPr preferRelativeResize="0"/>
          <p:nvPr/>
        </p:nvPicPr>
        <p:blipFill>
          <a:blip r:embed="rId3">
            <a:alphaModFix/>
          </a:blip>
          <a:stretch>
            <a:fillRect/>
          </a:stretch>
        </p:blipFill>
        <p:spPr>
          <a:xfrm>
            <a:off x="4665100" y="1806725"/>
            <a:ext cx="4347899" cy="2232957"/>
          </a:xfrm>
          <a:prstGeom prst="rect">
            <a:avLst/>
          </a:prstGeom>
          <a:noFill/>
          <a:ln>
            <a:noFill/>
          </a:ln>
        </p:spPr>
      </p:pic>
      <p:sp>
        <p:nvSpPr>
          <p:cNvPr id="174" name="Google Shape;174;p30"/>
          <p:cNvSpPr txBox="1"/>
          <p:nvPr/>
        </p:nvSpPr>
        <p:spPr>
          <a:xfrm>
            <a:off x="602950" y="4737425"/>
            <a:ext cx="7992300" cy="18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2"/>
                </a:solidFill>
                <a:latin typeface="Calibri"/>
                <a:ea typeface="Calibri"/>
                <a:cs typeface="Calibri"/>
                <a:sym typeface="Calibri"/>
              </a:rPr>
              <a:t>Images: </a:t>
            </a:r>
            <a:r>
              <a:rPr lang="en" sz="1000" u="sng">
                <a:solidFill>
                  <a:schemeClr val="hlink"/>
                </a:solidFill>
                <a:latin typeface="Calibri"/>
                <a:ea typeface="Calibri"/>
                <a:cs typeface="Calibri"/>
                <a:sym typeface="Calibri"/>
                <a:hlinkClick r:id="rId4"/>
              </a:rPr>
              <a:t>https://medium.com/data-science-365/overview-of-a-neural-networks-learning-process-61690a502fa</a:t>
            </a:r>
            <a:r>
              <a:rPr lang="en" sz="1000">
                <a:solidFill>
                  <a:schemeClr val="dk2"/>
                </a:solidFill>
                <a:latin typeface="Calibri"/>
                <a:ea typeface="Calibri"/>
                <a:cs typeface="Calibri"/>
                <a:sym typeface="Calibri"/>
              </a:rPr>
              <a:t> </a:t>
            </a:r>
            <a:endParaRPr sz="1000">
              <a:solidFill>
                <a:schemeClr val="dk2"/>
              </a:solidFill>
              <a:latin typeface="Calibri"/>
              <a:ea typeface="Calibri"/>
              <a:cs typeface="Calibri"/>
              <a:sym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31"/>
          <p:cNvSpPr txBox="1"/>
          <p:nvPr>
            <p:ph type="title"/>
          </p:nvPr>
        </p:nvSpPr>
        <p:spPr>
          <a:xfrm>
            <a:off x="311700" y="226150"/>
            <a:ext cx="85206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400">
                <a:latin typeface="Calibri"/>
                <a:ea typeface="Calibri"/>
                <a:cs typeface="Calibri"/>
                <a:sym typeface="Calibri"/>
              </a:rPr>
              <a:t>2. Tech Foundations of Generative AI: Weights and Biases</a:t>
            </a:r>
            <a:endParaRPr sz="2400">
              <a:latin typeface="Calibri"/>
              <a:ea typeface="Calibri"/>
              <a:cs typeface="Calibri"/>
              <a:sym typeface="Calibri"/>
            </a:endParaRPr>
          </a:p>
          <a:p>
            <a:pPr indent="0" lvl="0" marL="0" rtl="0" algn="l">
              <a:spcBef>
                <a:spcPts val="0"/>
              </a:spcBef>
              <a:spcAft>
                <a:spcPts val="0"/>
              </a:spcAft>
              <a:buNone/>
            </a:pPr>
            <a:r>
              <a:t/>
            </a:r>
            <a:endParaRPr sz="2400">
              <a:latin typeface="Calibri"/>
              <a:ea typeface="Calibri"/>
              <a:cs typeface="Calibri"/>
              <a:sym typeface="Calibri"/>
            </a:endParaRPr>
          </a:p>
        </p:txBody>
      </p:sp>
      <p:sp>
        <p:nvSpPr>
          <p:cNvPr id="180" name="Google Shape;180;p31"/>
          <p:cNvSpPr txBox="1"/>
          <p:nvPr>
            <p:ph idx="12" type="sldNum"/>
          </p:nvPr>
        </p:nvSpPr>
        <p:spPr>
          <a:xfrm>
            <a:off x="8595300" y="4779401"/>
            <a:ext cx="548700" cy="3483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en">
                <a:latin typeface="Calibri"/>
                <a:ea typeface="Calibri"/>
                <a:cs typeface="Calibri"/>
                <a:sym typeface="Calibri"/>
              </a:rPr>
              <a:t>‹#›</a:t>
            </a:fld>
            <a:endParaRPr>
              <a:latin typeface="Calibri"/>
              <a:ea typeface="Calibri"/>
              <a:cs typeface="Calibri"/>
              <a:sym typeface="Calibri"/>
            </a:endParaRPr>
          </a:p>
        </p:txBody>
      </p:sp>
      <p:sp>
        <p:nvSpPr>
          <p:cNvPr id="181" name="Google Shape;181;p31"/>
          <p:cNvSpPr txBox="1"/>
          <p:nvPr>
            <p:ph idx="1" type="body"/>
          </p:nvPr>
        </p:nvSpPr>
        <p:spPr>
          <a:xfrm>
            <a:off x="311700" y="913700"/>
            <a:ext cx="4260300" cy="3891600"/>
          </a:xfrm>
          <a:prstGeom prst="rect">
            <a:avLst/>
          </a:prstGeom>
        </p:spPr>
        <p:txBody>
          <a:bodyPr anchorCtr="0" anchor="t" bIns="91425" lIns="91425" spcFirstLastPara="1" rIns="91425" wrap="square" tIns="91425">
            <a:normAutofit fontScale="70000"/>
          </a:bodyPr>
          <a:lstStyle/>
          <a:p>
            <a:pPr indent="0" lvl="0" marL="0" rtl="0" algn="l">
              <a:spcBef>
                <a:spcPts val="1400"/>
              </a:spcBef>
              <a:spcAft>
                <a:spcPts val="0"/>
              </a:spcAft>
              <a:buNone/>
            </a:pPr>
            <a:r>
              <a:rPr b="1" lang="en">
                <a:solidFill>
                  <a:schemeClr val="dk1"/>
                </a:solidFill>
                <a:latin typeface="Calibri"/>
                <a:ea typeface="Calibri"/>
                <a:cs typeface="Calibri"/>
                <a:sym typeface="Calibri"/>
              </a:rPr>
              <a:t>Weights</a:t>
            </a:r>
            <a:endParaRPr>
              <a:solidFill>
                <a:schemeClr val="dk1"/>
              </a:solidFill>
              <a:latin typeface="Calibri"/>
              <a:ea typeface="Calibri"/>
              <a:cs typeface="Calibri"/>
              <a:sym typeface="Calibri"/>
            </a:endParaRPr>
          </a:p>
          <a:p>
            <a:pPr indent="-308610" lvl="0" marL="457200" rtl="0" algn="l">
              <a:spcBef>
                <a:spcPts val="1400"/>
              </a:spcBef>
              <a:spcAft>
                <a:spcPts val="0"/>
              </a:spcAft>
              <a:buClr>
                <a:schemeClr val="dk1"/>
              </a:buClr>
              <a:buSzPct val="100000"/>
              <a:buFont typeface="Calibri"/>
              <a:buChar char="●"/>
            </a:pPr>
            <a:r>
              <a:rPr lang="en">
                <a:solidFill>
                  <a:schemeClr val="dk1"/>
                </a:solidFill>
                <a:latin typeface="Calibri"/>
                <a:ea typeface="Calibri"/>
                <a:cs typeface="Calibri"/>
                <a:sym typeface="Calibri"/>
              </a:rPr>
              <a:t>Fundamental components that enable the network to learn from data during training process.</a:t>
            </a:r>
            <a:endParaRPr>
              <a:solidFill>
                <a:schemeClr val="dk1"/>
              </a:solidFill>
              <a:latin typeface="Calibri"/>
              <a:ea typeface="Calibri"/>
              <a:cs typeface="Calibri"/>
              <a:sym typeface="Calibri"/>
            </a:endParaRPr>
          </a:p>
          <a:p>
            <a:pPr indent="-308610" lvl="0" marL="457200" rtl="0" algn="l">
              <a:spcBef>
                <a:spcPts val="0"/>
              </a:spcBef>
              <a:spcAft>
                <a:spcPts val="0"/>
              </a:spcAft>
              <a:buClr>
                <a:schemeClr val="dk1"/>
              </a:buClr>
              <a:buSzPct val="100000"/>
              <a:buFont typeface="Calibri"/>
              <a:buChar char="●"/>
            </a:pPr>
            <a:r>
              <a:rPr lang="en">
                <a:solidFill>
                  <a:schemeClr val="dk1"/>
                </a:solidFill>
                <a:latin typeface="Calibri"/>
                <a:ea typeface="Calibri"/>
                <a:cs typeface="Calibri"/>
                <a:sym typeface="Calibri"/>
              </a:rPr>
              <a:t>Represent the strength of connections between neurons in adjacent layers and attached with each input/feature and they convey the importance of that corresponding feature in predicting the final output. </a:t>
            </a:r>
            <a:endParaRPr>
              <a:solidFill>
                <a:schemeClr val="dk1"/>
              </a:solidFill>
              <a:latin typeface="Calibri"/>
              <a:ea typeface="Calibri"/>
              <a:cs typeface="Calibri"/>
              <a:sym typeface="Calibri"/>
            </a:endParaRPr>
          </a:p>
          <a:p>
            <a:pPr indent="0" lvl="0" marL="0" rtl="0" algn="l">
              <a:spcBef>
                <a:spcPts val="1400"/>
              </a:spcBef>
              <a:spcAft>
                <a:spcPts val="0"/>
              </a:spcAft>
              <a:buNone/>
            </a:pPr>
            <a:r>
              <a:rPr b="1" lang="en">
                <a:solidFill>
                  <a:schemeClr val="dk1"/>
                </a:solidFill>
                <a:latin typeface="Calibri"/>
                <a:ea typeface="Calibri"/>
                <a:cs typeface="Calibri"/>
                <a:sym typeface="Calibri"/>
              </a:rPr>
              <a:t>Biases</a:t>
            </a:r>
            <a:endParaRPr b="1">
              <a:solidFill>
                <a:schemeClr val="dk1"/>
              </a:solidFill>
              <a:latin typeface="Calibri"/>
              <a:ea typeface="Calibri"/>
              <a:cs typeface="Calibri"/>
              <a:sym typeface="Calibri"/>
            </a:endParaRPr>
          </a:p>
          <a:p>
            <a:pPr indent="-308610" lvl="0" marL="457200" rtl="0" algn="l">
              <a:spcBef>
                <a:spcPts val="1400"/>
              </a:spcBef>
              <a:spcAft>
                <a:spcPts val="0"/>
              </a:spcAft>
              <a:buClr>
                <a:schemeClr val="dk1"/>
              </a:buClr>
              <a:buSzPct val="100000"/>
              <a:buFont typeface="Calibri"/>
              <a:buChar char="●"/>
            </a:pPr>
            <a:r>
              <a:rPr lang="en">
                <a:solidFill>
                  <a:schemeClr val="dk1"/>
                </a:solidFill>
                <a:latin typeface="Calibri"/>
                <a:ea typeface="Calibri"/>
                <a:cs typeface="Calibri"/>
                <a:sym typeface="Calibri"/>
              </a:rPr>
              <a:t>Additional parameters in neural networks that are added to the weighted sum of inputs to the neurons.</a:t>
            </a:r>
            <a:endParaRPr>
              <a:solidFill>
                <a:schemeClr val="dk1"/>
              </a:solidFill>
              <a:latin typeface="Calibri"/>
              <a:ea typeface="Calibri"/>
              <a:cs typeface="Calibri"/>
              <a:sym typeface="Calibri"/>
            </a:endParaRPr>
          </a:p>
          <a:p>
            <a:pPr indent="-308610" lvl="0" marL="457200" rtl="0" algn="l">
              <a:spcBef>
                <a:spcPts val="0"/>
              </a:spcBef>
              <a:spcAft>
                <a:spcPts val="0"/>
              </a:spcAft>
              <a:buClr>
                <a:schemeClr val="dk1"/>
              </a:buClr>
              <a:buSzPct val="100000"/>
              <a:buFont typeface="Calibri"/>
              <a:buChar char="●"/>
            </a:pPr>
            <a:r>
              <a:rPr lang="en">
                <a:solidFill>
                  <a:schemeClr val="dk1"/>
                </a:solidFill>
                <a:latin typeface="Calibri"/>
                <a:ea typeface="Calibri"/>
                <a:cs typeface="Calibri"/>
                <a:sym typeface="Calibri"/>
              </a:rPr>
              <a:t>Bias is used for shifting the activation function towards left or right, you can compare this to y-intercept in the line equation. Allow the neural network to learn the best output given a certain input.</a:t>
            </a:r>
            <a:endParaRPr>
              <a:solidFill>
                <a:schemeClr val="dk1"/>
              </a:solidFill>
              <a:latin typeface="Calibri"/>
              <a:ea typeface="Calibri"/>
              <a:cs typeface="Calibri"/>
              <a:sym typeface="Calibri"/>
            </a:endParaRPr>
          </a:p>
        </p:txBody>
      </p:sp>
      <p:pic>
        <p:nvPicPr>
          <p:cNvPr id="182" name="Google Shape;182;p31"/>
          <p:cNvPicPr preferRelativeResize="0"/>
          <p:nvPr/>
        </p:nvPicPr>
        <p:blipFill>
          <a:blip r:embed="rId3">
            <a:alphaModFix/>
          </a:blip>
          <a:stretch>
            <a:fillRect/>
          </a:stretch>
        </p:blipFill>
        <p:spPr>
          <a:xfrm>
            <a:off x="4724400" y="1708575"/>
            <a:ext cx="4267199" cy="216109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4"/>
          <p:cNvSpPr txBox="1"/>
          <p:nvPr>
            <p:ph type="title"/>
          </p:nvPr>
        </p:nvSpPr>
        <p:spPr>
          <a:xfrm>
            <a:off x="311700" y="230875"/>
            <a:ext cx="8520600" cy="572700"/>
          </a:xfrm>
          <a:prstGeom prst="rect">
            <a:avLst/>
          </a:prstGeom>
        </p:spPr>
        <p:txBody>
          <a:bodyPr anchorCtr="0" anchor="t" bIns="91425" lIns="91425" spcFirstLastPara="1" rIns="91425" wrap="square" tIns="91425">
            <a:normAutofit/>
          </a:bodyPr>
          <a:lstStyle/>
          <a:p>
            <a:pPr indent="0" lvl="0" marL="0" rtl="0" algn="l">
              <a:lnSpc>
                <a:spcPct val="138000"/>
              </a:lnSpc>
              <a:spcBef>
                <a:spcPts val="2400"/>
              </a:spcBef>
              <a:spcAft>
                <a:spcPts val="600"/>
              </a:spcAft>
              <a:buClr>
                <a:schemeClr val="dk1"/>
              </a:buClr>
              <a:buSzPts val="1100"/>
              <a:buFont typeface="Arial"/>
              <a:buNone/>
            </a:pPr>
            <a:r>
              <a:rPr lang="en" sz="2400">
                <a:latin typeface="Calibri"/>
                <a:ea typeface="Calibri"/>
                <a:cs typeface="Calibri"/>
                <a:sym typeface="Calibri"/>
              </a:rPr>
              <a:t>Outcome of the Workshop</a:t>
            </a:r>
            <a:endParaRPr sz="2400">
              <a:latin typeface="Calibri"/>
              <a:ea typeface="Calibri"/>
              <a:cs typeface="Calibri"/>
              <a:sym typeface="Calibri"/>
            </a:endParaRPr>
          </a:p>
        </p:txBody>
      </p:sp>
      <p:sp>
        <p:nvSpPr>
          <p:cNvPr id="61" name="Google Shape;61;p14"/>
          <p:cNvSpPr txBox="1"/>
          <p:nvPr>
            <p:ph idx="1" type="body"/>
          </p:nvPr>
        </p:nvSpPr>
        <p:spPr>
          <a:xfrm>
            <a:off x="311700" y="916900"/>
            <a:ext cx="8520600" cy="3878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Font typeface="Calibri"/>
              <a:buAutoNum type="arabicPeriod"/>
            </a:pPr>
            <a:r>
              <a:rPr lang="en">
                <a:solidFill>
                  <a:schemeClr val="dk1"/>
                </a:solidFill>
                <a:latin typeface="Calibri"/>
                <a:ea typeface="Calibri"/>
                <a:cs typeface="Calibri"/>
                <a:sym typeface="Calibri"/>
              </a:rPr>
              <a:t>Gain Foundational Knowledge of how Generative AI works</a:t>
            </a:r>
            <a:endParaRPr>
              <a:solidFill>
                <a:schemeClr val="dk1"/>
              </a:solidFill>
              <a:latin typeface="Calibri"/>
              <a:ea typeface="Calibri"/>
              <a:cs typeface="Calibri"/>
              <a:sym typeface="Calibri"/>
            </a:endParaRPr>
          </a:p>
          <a:p>
            <a:pPr indent="-342900" lvl="0" marL="457200" rtl="0" algn="l">
              <a:spcBef>
                <a:spcPts val="0"/>
              </a:spcBef>
              <a:spcAft>
                <a:spcPts val="0"/>
              </a:spcAft>
              <a:buClr>
                <a:schemeClr val="dk1"/>
              </a:buClr>
              <a:buSzPts val="1800"/>
              <a:buFont typeface="Calibri"/>
              <a:buAutoNum type="arabicPeriod"/>
            </a:pPr>
            <a:r>
              <a:rPr lang="en">
                <a:solidFill>
                  <a:schemeClr val="dk1"/>
                </a:solidFill>
                <a:latin typeface="Calibri"/>
                <a:ea typeface="Calibri"/>
                <a:cs typeface="Calibri"/>
                <a:sym typeface="Calibri"/>
              </a:rPr>
              <a:t>Describe Transformer Architecture and how LLMs are trained and fine-tuned</a:t>
            </a:r>
            <a:endParaRPr>
              <a:solidFill>
                <a:schemeClr val="dk1"/>
              </a:solidFill>
              <a:latin typeface="Calibri"/>
              <a:ea typeface="Calibri"/>
              <a:cs typeface="Calibri"/>
              <a:sym typeface="Calibri"/>
            </a:endParaRPr>
          </a:p>
          <a:p>
            <a:pPr indent="-342900" lvl="0" marL="457200" rtl="0" algn="l">
              <a:spcBef>
                <a:spcPts val="0"/>
              </a:spcBef>
              <a:spcAft>
                <a:spcPts val="0"/>
              </a:spcAft>
              <a:buClr>
                <a:schemeClr val="dk1"/>
              </a:buClr>
              <a:buSzPts val="1800"/>
              <a:buFont typeface="Calibri"/>
              <a:buAutoNum type="arabicPeriod"/>
            </a:pPr>
            <a:r>
              <a:rPr lang="en">
                <a:solidFill>
                  <a:schemeClr val="dk1"/>
                </a:solidFill>
                <a:latin typeface="Calibri"/>
                <a:ea typeface="Calibri"/>
                <a:cs typeface="Calibri"/>
                <a:sym typeface="Calibri"/>
              </a:rPr>
              <a:t>Describe Retrieval Augmentation Generation and compare i</a:t>
            </a:r>
            <a:r>
              <a:rPr lang="en">
                <a:solidFill>
                  <a:schemeClr val="dk1"/>
                </a:solidFill>
                <a:latin typeface="Calibri"/>
                <a:ea typeface="Calibri"/>
                <a:cs typeface="Calibri"/>
                <a:sym typeface="Calibri"/>
              </a:rPr>
              <a:t>t</a:t>
            </a:r>
            <a:r>
              <a:rPr lang="en">
                <a:solidFill>
                  <a:schemeClr val="dk1"/>
                </a:solidFill>
                <a:latin typeface="Calibri"/>
                <a:ea typeface="Calibri"/>
                <a:cs typeface="Calibri"/>
                <a:sym typeface="Calibri"/>
              </a:rPr>
              <a:t> with Fine Tuning </a:t>
            </a:r>
            <a:endParaRPr>
              <a:solidFill>
                <a:schemeClr val="dk1"/>
              </a:solidFill>
              <a:latin typeface="Calibri"/>
              <a:ea typeface="Calibri"/>
              <a:cs typeface="Calibri"/>
              <a:sym typeface="Calibri"/>
            </a:endParaRPr>
          </a:p>
          <a:p>
            <a:pPr indent="-342900" lvl="0" marL="457200" rtl="0" algn="l">
              <a:spcBef>
                <a:spcPts val="0"/>
              </a:spcBef>
              <a:spcAft>
                <a:spcPts val="0"/>
              </a:spcAft>
              <a:buClr>
                <a:schemeClr val="dk1"/>
              </a:buClr>
              <a:buSzPts val="1800"/>
              <a:buFont typeface="Calibri"/>
              <a:buAutoNum type="arabicPeriod"/>
            </a:pPr>
            <a:r>
              <a:rPr lang="en">
                <a:solidFill>
                  <a:schemeClr val="dk1"/>
                </a:solidFill>
                <a:latin typeface="Calibri"/>
                <a:ea typeface="Calibri"/>
                <a:cs typeface="Calibri"/>
                <a:sym typeface="Calibri"/>
              </a:rPr>
              <a:t>Understand key stages in a typical LLM-based generative AI project lifecycle</a:t>
            </a:r>
            <a:endParaRPr>
              <a:solidFill>
                <a:schemeClr val="dk1"/>
              </a:solidFill>
              <a:latin typeface="Calibri"/>
              <a:ea typeface="Calibri"/>
              <a:cs typeface="Calibri"/>
              <a:sym typeface="Calibri"/>
            </a:endParaRPr>
          </a:p>
          <a:p>
            <a:pPr indent="-342900" lvl="0" marL="457200" rtl="0" algn="l">
              <a:spcBef>
                <a:spcPts val="0"/>
              </a:spcBef>
              <a:spcAft>
                <a:spcPts val="0"/>
              </a:spcAft>
              <a:buClr>
                <a:schemeClr val="dk1"/>
              </a:buClr>
              <a:buSzPts val="1800"/>
              <a:buFont typeface="Calibri"/>
              <a:buAutoNum type="arabicPeriod"/>
            </a:pPr>
            <a:r>
              <a:rPr lang="en">
                <a:solidFill>
                  <a:schemeClr val="dk1"/>
                </a:solidFill>
                <a:latin typeface="Calibri"/>
                <a:ea typeface="Calibri"/>
                <a:cs typeface="Calibri"/>
                <a:sym typeface="Calibri"/>
              </a:rPr>
              <a:t>Recent Developments in Generative AI / LLM space</a:t>
            </a:r>
            <a:endParaRPr>
              <a:solidFill>
                <a:schemeClr val="dk1"/>
              </a:solidFill>
              <a:latin typeface="Calibri"/>
              <a:ea typeface="Calibri"/>
              <a:cs typeface="Calibri"/>
              <a:sym typeface="Calibri"/>
            </a:endParaRPr>
          </a:p>
          <a:p>
            <a:pPr indent="0" lvl="0" marL="0" rtl="0" algn="l">
              <a:spcBef>
                <a:spcPts val="400"/>
              </a:spcBef>
              <a:spcAft>
                <a:spcPts val="0"/>
              </a:spcAft>
              <a:buNone/>
            </a:pPr>
            <a:r>
              <a:t/>
            </a:r>
            <a:endParaRPr sz="1200">
              <a:solidFill>
                <a:srgbClr val="37352F"/>
              </a:solidFill>
              <a:latin typeface="Calibri"/>
              <a:ea typeface="Calibri"/>
              <a:cs typeface="Calibri"/>
              <a:sym typeface="Calibri"/>
            </a:endParaRPr>
          </a:p>
          <a:p>
            <a:pPr indent="0" lvl="0" marL="0" rtl="0" algn="l">
              <a:spcBef>
                <a:spcPts val="0"/>
              </a:spcBef>
              <a:spcAft>
                <a:spcPts val="1200"/>
              </a:spcAft>
              <a:buNone/>
            </a:pPr>
            <a:r>
              <a:t/>
            </a:r>
            <a:endParaRPr/>
          </a:p>
        </p:txBody>
      </p:sp>
      <p:sp>
        <p:nvSpPr>
          <p:cNvPr id="62" name="Google Shape;62;p14"/>
          <p:cNvSpPr txBox="1"/>
          <p:nvPr>
            <p:ph idx="12" type="sldNum"/>
          </p:nvPr>
        </p:nvSpPr>
        <p:spPr>
          <a:xfrm>
            <a:off x="8595300" y="4779401"/>
            <a:ext cx="548700" cy="3483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en">
                <a:latin typeface="Calibri"/>
                <a:ea typeface="Calibri"/>
                <a:cs typeface="Calibri"/>
                <a:sym typeface="Calibri"/>
              </a:rPr>
              <a:t>‹#›</a:t>
            </a:fld>
            <a:endParaRPr>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32"/>
          <p:cNvSpPr txBox="1"/>
          <p:nvPr>
            <p:ph type="title"/>
          </p:nvPr>
        </p:nvSpPr>
        <p:spPr>
          <a:xfrm>
            <a:off x="311700" y="226150"/>
            <a:ext cx="85206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400">
                <a:latin typeface="Calibri"/>
                <a:ea typeface="Calibri"/>
                <a:cs typeface="Calibri"/>
                <a:sym typeface="Calibri"/>
              </a:rPr>
              <a:t>2. Tech Foundations of Generative AI: Activation Functions</a:t>
            </a:r>
            <a:endParaRPr sz="2400">
              <a:latin typeface="Calibri"/>
              <a:ea typeface="Calibri"/>
              <a:cs typeface="Calibri"/>
              <a:sym typeface="Calibri"/>
            </a:endParaRPr>
          </a:p>
          <a:p>
            <a:pPr indent="0" lvl="0" marL="0" rtl="0" algn="l">
              <a:spcBef>
                <a:spcPts val="0"/>
              </a:spcBef>
              <a:spcAft>
                <a:spcPts val="0"/>
              </a:spcAft>
              <a:buNone/>
            </a:pPr>
            <a:r>
              <a:t/>
            </a:r>
            <a:endParaRPr sz="2400">
              <a:latin typeface="Calibri"/>
              <a:ea typeface="Calibri"/>
              <a:cs typeface="Calibri"/>
              <a:sym typeface="Calibri"/>
            </a:endParaRPr>
          </a:p>
        </p:txBody>
      </p:sp>
      <p:sp>
        <p:nvSpPr>
          <p:cNvPr id="188" name="Google Shape;188;p32"/>
          <p:cNvSpPr txBox="1"/>
          <p:nvPr>
            <p:ph idx="12" type="sldNum"/>
          </p:nvPr>
        </p:nvSpPr>
        <p:spPr>
          <a:xfrm>
            <a:off x="8595300" y="4779401"/>
            <a:ext cx="548700" cy="3483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en">
                <a:latin typeface="Calibri"/>
                <a:ea typeface="Calibri"/>
                <a:cs typeface="Calibri"/>
                <a:sym typeface="Calibri"/>
              </a:rPr>
              <a:t>‹#›</a:t>
            </a:fld>
            <a:endParaRPr>
              <a:latin typeface="Calibri"/>
              <a:ea typeface="Calibri"/>
              <a:cs typeface="Calibri"/>
              <a:sym typeface="Calibri"/>
            </a:endParaRPr>
          </a:p>
        </p:txBody>
      </p:sp>
      <p:sp>
        <p:nvSpPr>
          <p:cNvPr id="189" name="Google Shape;189;p32"/>
          <p:cNvSpPr txBox="1"/>
          <p:nvPr>
            <p:ph idx="1" type="body"/>
          </p:nvPr>
        </p:nvSpPr>
        <p:spPr>
          <a:xfrm>
            <a:off x="311700" y="913700"/>
            <a:ext cx="4072500" cy="3891600"/>
          </a:xfrm>
          <a:prstGeom prst="rect">
            <a:avLst/>
          </a:prstGeom>
        </p:spPr>
        <p:txBody>
          <a:bodyPr anchorCtr="0" anchor="t" bIns="91425" lIns="91425" spcFirstLastPara="1" rIns="91425" wrap="square" tIns="91425">
            <a:normAutofit fontScale="77500"/>
          </a:bodyPr>
          <a:lstStyle/>
          <a:p>
            <a:pPr indent="0" lvl="0" marL="0" rtl="0" algn="l">
              <a:spcBef>
                <a:spcPts val="1400"/>
              </a:spcBef>
              <a:spcAft>
                <a:spcPts val="0"/>
              </a:spcAft>
              <a:buNone/>
            </a:pPr>
            <a:r>
              <a:rPr b="1" lang="en">
                <a:solidFill>
                  <a:schemeClr val="dk1"/>
                </a:solidFill>
                <a:latin typeface="Calibri"/>
                <a:ea typeface="Calibri"/>
                <a:cs typeface="Calibri"/>
                <a:sym typeface="Calibri"/>
              </a:rPr>
              <a:t>Activation Function:</a:t>
            </a:r>
            <a:r>
              <a:rPr lang="en">
                <a:solidFill>
                  <a:schemeClr val="dk1"/>
                </a:solidFill>
                <a:latin typeface="Calibri"/>
                <a:ea typeface="Calibri"/>
                <a:cs typeface="Calibri"/>
                <a:sym typeface="Calibri"/>
              </a:rPr>
              <a:t> </a:t>
            </a:r>
            <a:endParaRPr>
              <a:solidFill>
                <a:schemeClr val="dk1"/>
              </a:solidFill>
              <a:latin typeface="Calibri"/>
              <a:ea typeface="Calibri"/>
              <a:cs typeface="Calibri"/>
              <a:sym typeface="Calibri"/>
            </a:endParaRPr>
          </a:p>
          <a:p>
            <a:pPr indent="-317182" lvl="0" marL="457200" rtl="0" algn="l">
              <a:spcBef>
                <a:spcPts val="1400"/>
              </a:spcBef>
              <a:spcAft>
                <a:spcPts val="0"/>
              </a:spcAft>
              <a:buClr>
                <a:schemeClr val="dk1"/>
              </a:buClr>
              <a:buSzPct val="100000"/>
              <a:buFont typeface="Calibri"/>
              <a:buChar char="●"/>
            </a:pPr>
            <a:r>
              <a:rPr lang="en" sz="1800">
                <a:solidFill>
                  <a:schemeClr val="dk1"/>
                </a:solidFill>
                <a:latin typeface="Calibri"/>
                <a:ea typeface="Calibri"/>
                <a:cs typeface="Calibri"/>
                <a:sym typeface="Calibri"/>
              </a:rPr>
              <a:t>It is used to introduce non-linearity in the model.</a:t>
            </a:r>
            <a:endParaRPr sz="1800">
              <a:solidFill>
                <a:schemeClr val="dk1"/>
              </a:solidFill>
              <a:latin typeface="Calibri"/>
              <a:ea typeface="Calibri"/>
              <a:cs typeface="Calibri"/>
              <a:sym typeface="Calibri"/>
            </a:endParaRPr>
          </a:p>
          <a:p>
            <a:pPr indent="-317182" lvl="0" marL="457200" rtl="0" algn="l">
              <a:spcBef>
                <a:spcPts val="0"/>
              </a:spcBef>
              <a:spcAft>
                <a:spcPts val="0"/>
              </a:spcAft>
              <a:buClr>
                <a:schemeClr val="dk1"/>
              </a:buClr>
              <a:buSzPct val="100000"/>
              <a:buFont typeface="Calibri"/>
              <a:buChar char="●"/>
            </a:pPr>
            <a:r>
              <a:rPr lang="en" sz="1800">
                <a:solidFill>
                  <a:schemeClr val="dk1"/>
                </a:solidFill>
                <a:latin typeface="Calibri"/>
                <a:ea typeface="Calibri"/>
                <a:cs typeface="Calibri"/>
                <a:sym typeface="Calibri"/>
              </a:rPr>
              <a:t>It determines whether a neuron should be activated or not based on the input it receives. </a:t>
            </a:r>
            <a:endParaRPr sz="1800">
              <a:solidFill>
                <a:schemeClr val="dk1"/>
              </a:solidFill>
              <a:latin typeface="Calibri"/>
              <a:ea typeface="Calibri"/>
              <a:cs typeface="Calibri"/>
              <a:sym typeface="Calibri"/>
            </a:endParaRPr>
          </a:p>
          <a:p>
            <a:pPr indent="-317182" lvl="0" marL="457200" rtl="0" algn="l">
              <a:spcBef>
                <a:spcPts val="0"/>
              </a:spcBef>
              <a:spcAft>
                <a:spcPts val="0"/>
              </a:spcAft>
              <a:buClr>
                <a:schemeClr val="dk1"/>
              </a:buClr>
              <a:buSzPct val="100000"/>
              <a:buFont typeface="Calibri"/>
              <a:buChar char="●"/>
            </a:pPr>
            <a:r>
              <a:rPr b="1" lang="en">
                <a:solidFill>
                  <a:schemeClr val="dk1"/>
                </a:solidFill>
                <a:latin typeface="Calibri"/>
                <a:ea typeface="Calibri"/>
                <a:cs typeface="Calibri"/>
                <a:sym typeface="Calibri"/>
              </a:rPr>
              <a:t>Rectified Linear Unit (ReLU)</a:t>
            </a:r>
            <a:r>
              <a:rPr lang="en">
                <a:solidFill>
                  <a:schemeClr val="dk1"/>
                </a:solidFill>
                <a:latin typeface="Calibri"/>
                <a:ea typeface="Calibri"/>
                <a:cs typeface="Calibri"/>
                <a:sym typeface="Calibri"/>
              </a:rPr>
              <a:t>: Linear for positive values and zero for negative values, which helps with the vanishing gradient problem and speeds up training.</a:t>
            </a:r>
            <a:endParaRPr>
              <a:solidFill>
                <a:schemeClr val="dk1"/>
              </a:solidFill>
              <a:latin typeface="Calibri"/>
              <a:ea typeface="Calibri"/>
              <a:cs typeface="Calibri"/>
              <a:sym typeface="Calibri"/>
            </a:endParaRPr>
          </a:p>
          <a:p>
            <a:pPr indent="-317182" lvl="0" marL="457200" rtl="0" algn="l">
              <a:spcBef>
                <a:spcPts val="0"/>
              </a:spcBef>
              <a:spcAft>
                <a:spcPts val="0"/>
              </a:spcAft>
              <a:buClr>
                <a:schemeClr val="dk1"/>
              </a:buClr>
              <a:buSzPct val="100000"/>
              <a:buFont typeface="Calibri"/>
              <a:buChar char="●"/>
            </a:pPr>
            <a:r>
              <a:rPr b="1" lang="en" sz="1800">
                <a:solidFill>
                  <a:schemeClr val="dk1"/>
                </a:solidFill>
                <a:latin typeface="Calibri"/>
                <a:ea typeface="Calibri"/>
                <a:cs typeface="Calibri"/>
                <a:sym typeface="Calibri"/>
              </a:rPr>
              <a:t>Sigmoid</a:t>
            </a:r>
            <a:r>
              <a:rPr lang="en" sz="1800">
                <a:solidFill>
                  <a:schemeClr val="dk1"/>
                </a:solidFill>
                <a:latin typeface="Calibri"/>
                <a:ea typeface="Calibri"/>
                <a:cs typeface="Calibri"/>
                <a:sym typeface="Calibri"/>
              </a:rPr>
              <a:t>: S-shaped curve, squashes the input into a range between 0 and 1.</a:t>
            </a:r>
            <a:endParaRPr sz="1800">
              <a:solidFill>
                <a:schemeClr val="dk1"/>
              </a:solidFill>
              <a:latin typeface="Calibri"/>
              <a:ea typeface="Calibri"/>
              <a:cs typeface="Calibri"/>
              <a:sym typeface="Calibri"/>
            </a:endParaRPr>
          </a:p>
          <a:p>
            <a:pPr indent="-317182" lvl="0" marL="457200" rtl="0" algn="l">
              <a:spcBef>
                <a:spcPts val="0"/>
              </a:spcBef>
              <a:spcAft>
                <a:spcPts val="0"/>
              </a:spcAft>
              <a:buClr>
                <a:schemeClr val="dk1"/>
              </a:buClr>
              <a:buSzPct val="100000"/>
              <a:buChar char="●"/>
            </a:pPr>
            <a:r>
              <a:rPr b="1" lang="en" sz="1800">
                <a:solidFill>
                  <a:schemeClr val="dk1"/>
                </a:solidFill>
                <a:latin typeface="Calibri"/>
                <a:ea typeface="Calibri"/>
                <a:cs typeface="Calibri"/>
                <a:sym typeface="Calibri"/>
              </a:rPr>
              <a:t>Softmax</a:t>
            </a:r>
            <a:r>
              <a:rPr lang="en" sz="1800">
                <a:solidFill>
                  <a:schemeClr val="dk1"/>
                </a:solidFill>
                <a:latin typeface="Calibri"/>
                <a:ea typeface="Calibri"/>
                <a:cs typeface="Calibri"/>
                <a:sym typeface="Calibri"/>
              </a:rPr>
              <a:t>: Used in the output layer of a neural network for multi-class classification, squashes the inputs into a probability distribution.</a:t>
            </a:r>
            <a:endParaRPr sz="1800">
              <a:solidFill>
                <a:schemeClr val="dk1"/>
              </a:solidFill>
              <a:latin typeface="Calibri"/>
              <a:ea typeface="Calibri"/>
              <a:cs typeface="Calibri"/>
              <a:sym typeface="Calibri"/>
            </a:endParaRPr>
          </a:p>
        </p:txBody>
      </p:sp>
      <p:pic>
        <p:nvPicPr>
          <p:cNvPr id="190" name="Google Shape;190;p32"/>
          <p:cNvPicPr preferRelativeResize="0"/>
          <p:nvPr/>
        </p:nvPicPr>
        <p:blipFill>
          <a:blip r:embed="rId3">
            <a:alphaModFix/>
          </a:blip>
          <a:stretch>
            <a:fillRect/>
          </a:stretch>
        </p:blipFill>
        <p:spPr>
          <a:xfrm>
            <a:off x="4384200" y="1070575"/>
            <a:ext cx="4597824" cy="1655208"/>
          </a:xfrm>
          <a:prstGeom prst="rect">
            <a:avLst/>
          </a:prstGeom>
          <a:noFill/>
          <a:ln>
            <a:noFill/>
          </a:ln>
        </p:spPr>
      </p:pic>
      <p:pic>
        <p:nvPicPr>
          <p:cNvPr id="191" name="Google Shape;191;p32"/>
          <p:cNvPicPr preferRelativeResize="0"/>
          <p:nvPr/>
        </p:nvPicPr>
        <p:blipFill rotWithShape="1">
          <a:blip r:embed="rId4">
            <a:alphaModFix/>
          </a:blip>
          <a:srcRect b="15052" l="0" r="0" t="0"/>
          <a:stretch/>
        </p:blipFill>
        <p:spPr>
          <a:xfrm>
            <a:off x="5167525" y="2792626"/>
            <a:ext cx="3182925" cy="17948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33"/>
          <p:cNvSpPr txBox="1"/>
          <p:nvPr>
            <p:ph type="title"/>
          </p:nvPr>
        </p:nvSpPr>
        <p:spPr>
          <a:xfrm>
            <a:off x="311700" y="226150"/>
            <a:ext cx="85206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400">
                <a:latin typeface="Calibri"/>
                <a:ea typeface="Calibri"/>
                <a:cs typeface="Calibri"/>
                <a:sym typeface="Calibri"/>
              </a:rPr>
              <a:t>2. Tech Foundations of Generative AI: Weight Initialization</a:t>
            </a:r>
            <a:endParaRPr sz="2400">
              <a:latin typeface="Calibri"/>
              <a:ea typeface="Calibri"/>
              <a:cs typeface="Calibri"/>
              <a:sym typeface="Calibri"/>
            </a:endParaRPr>
          </a:p>
          <a:p>
            <a:pPr indent="0" lvl="0" marL="0" rtl="0" algn="l">
              <a:spcBef>
                <a:spcPts val="0"/>
              </a:spcBef>
              <a:spcAft>
                <a:spcPts val="0"/>
              </a:spcAft>
              <a:buNone/>
            </a:pPr>
            <a:r>
              <a:t/>
            </a:r>
            <a:endParaRPr sz="2400">
              <a:latin typeface="Calibri"/>
              <a:ea typeface="Calibri"/>
              <a:cs typeface="Calibri"/>
              <a:sym typeface="Calibri"/>
            </a:endParaRPr>
          </a:p>
        </p:txBody>
      </p:sp>
      <p:sp>
        <p:nvSpPr>
          <p:cNvPr id="197" name="Google Shape;197;p33"/>
          <p:cNvSpPr txBox="1"/>
          <p:nvPr>
            <p:ph idx="12" type="sldNum"/>
          </p:nvPr>
        </p:nvSpPr>
        <p:spPr>
          <a:xfrm>
            <a:off x="8595300" y="4779401"/>
            <a:ext cx="548700" cy="3483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en">
                <a:latin typeface="Calibri"/>
                <a:ea typeface="Calibri"/>
                <a:cs typeface="Calibri"/>
                <a:sym typeface="Calibri"/>
              </a:rPr>
              <a:t>‹#›</a:t>
            </a:fld>
            <a:endParaRPr>
              <a:latin typeface="Calibri"/>
              <a:ea typeface="Calibri"/>
              <a:cs typeface="Calibri"/>
              <a:sym typeface="Calibri"/>
            </a:endParaRPr>
          </a:p>
        </p:txBody>
      </p:sp>
      <p:sp>
        <p:nvSpPr>
          <p:cNvPr id="198" name="Google Shape;198;p33"/>
          <p:cNvSpPr txBox="1"/>
          <p:nvPr>
            <p:ph idx="1" type="body"/>
          </p:nvPr>
        </p:nvSpPr>
        <p:spPr>
          <a:xfrm>
            <a:off x="311700" y="913700"/>
            <a:ext cx="5692800" cy="3891600"/>
          </a:xfrm>
          <a:prstGeom prst="rect">
            <a:avLst/>
          </a:prstGeom>
        </p:spPr>
        <p:txBody>
          <a:bodyPr anchorCtr="0" anchor="t" bIns="91425" lIns="91425" spcFirstLastPara="1" rIns="91425" wrap="square" tIns="91425">
            <a:normAutofit fontScale="70000"/>
          </a:bodyPr>
          <a:lstStyle/>
          <a:p>
            <a:pPr indent="0" lvl="0" marL="0" rtl="0" algn="l">
              <a:spcBef>
                <a:spcPts val="1400"/>
              </a:spcBef>
              <a:spcAft>
                <a:spcPts val="0"/>
              </a:spcAft>
              <a:buNone/>
            </a:pPr>
            <a:r>
              <a:rPr b="1" lang="en">
                <a:solidFill>
                  <a:schemeClr val="dk1"/>
                </a:solidFill>
                <a:latin typeface="Calibri"/>
                <a:ea typeface="Calibri"/>
                <a:cs typeface="Calibri"/>
                <a:sym typeface="Calibri"/>
              </a:rPr>
              <a:t>Weights</a:t>
            </a:r>
            <a:r>
              <a:rPr lang="en">
                <a:solidFill>
                  <a:schemeClr val="dk1"/>
                </a:solidFill>
                <a:latin typeface="Calibri"/>
                <a:ea typeface="Calibri"/>
                <a:cs typeface="Calibri"/>
                <a:sym typeface="Calibri"/>
              </a:rPr>
              <a:t> </a:t>
            </a:r>
            <a:r>
              <a:rPr b="1" lang="en">
                <a:solidFill>
                  <a:schemeClr val="dk1"/>
                </a:solidFill>
                <a:latin typeface="Calibri"/>
                <a:ea typeface="Calibri"/>
                <a:cs typeface="Calibri"/>
                <a:sym typeface="Calibri"/>
              </a:rPr>
              <a:t>Initialization Technique</a:t>
            </a:r>
            <a:endParaRPr sz="1100">
              <a:solidFill>
                <a:schemeClr val="dk1"/>
              </a:solidFill>
              <a:latin typeface="Calibri"/>
              <a:ea typeface="Calibri"/>
              <a:cs typeface="Calibri"/>
              <a:sym typeface="Calibri"/>
            </a:endParaRPr>
          </a:p>
          <a:p>
            <a:pPr indent="0" lvl="0" marL="0" rtl="0" algn="l">
              <a:spcBef>
                <a:spcPts val="1400"/>
              </a:spcBef>
              <a:spcAft>
                <a:spcPts val="0"/>
              </a:spcAft>
              <a:buNone/>
            </a:pPr>
            <a:r>
              <a:rPr lang="en" sz="1500">
                <a:solidFill>
                  <a:schemeClr val="dk1"/>
                </a:solidFill>
                <a:latin typeface="Calibri"/>
                <a:ea typeface="Calibri"/>
                <a:cs typeface="Calibri"/>
                <a:sym typeface="Calibri"/>
              </a:rPr>
              <a:t>Random Initialization, Xavier/Glorot Initialization, He Initialization, Uniform Initialization</a:t>
            </a:r>
            <a:endParaRPr sz="1500">
              <a:solidFill>
                <a:schemeClr val="dk1"/>
              </a:solidFill>
              <a:latin typeface="Calibri"/>
              <a:ea typeface="Calibri"/>
              <a:cs typeface="Calibri"/>
              <a:sym typeface="Calibri"/>
            </a:endParaRPr>
          </a:p>
          <a:p>
            <a:pPr indent="0" lvl="0" marL="0" rtl="0" algn="l">
              <a:spcBef>
                <a:spcPts val="1200"/>
              </a:spcBef>
              <a:spcAft>
                <a:spcPts val="0"/>
              </a:spcAft>
              <a:buNone/>
            </a:pPr>
            <a:r>
              <a:rPr b="1" lang="en">
                <a:solidFill>
                  <a:schemeClr val="dk1"/>
                </a:solidFill>
                <a:latin typeface="Calibri"/>
                <a:ea typeface="Calibri"/>
                <a:cs typeface="Calibri"/>
                <a:sym typeface="Calibri"/>
              </a:rPr>
              <a:t>Weight Size</a:t>
            </a:r>
            <a:endParaRPr b="1">
              <a:solidFill>
                <a:schemeClr val="dk1"/>
              </a:solidFill>
              <a:latin typeface="Calibri"/>
              <a:ea typeface="Calibri"/>
              <a:cs typeface="Calibri"/>
              <a:sym typeface="Calibri"/>
            </a:endParaRPr>
          </a:p>
          <a:p>
            <a:pPr indent="0" lvl="0" marL="0" rtl="0" algn="l">
              <a:spcBef>
                <a:spcPts val="1200"/>
              </a:spcBef>
              <a:spcAft>
                <a:spcPts val="0"/>
              </a:spcAft>
              <a:buNone/>
            </a:pPr>
            <a:r>
              <a:rPr lang="en" sz="1500">
                <a:solidFill>
                  <a:schemeClr val="dk1"/>
                </a:solidFill>
                <a:latin typeface="Calibri"/>
                <a:ea typeface="Calibri"/>
                <a:cs typeface="Calibri"/>
                <a:sym typeface="Calibri"/>
              </a:rPr>
              <a:t>Typically represented using floating-point numbers, which can be stored using different precisions. Example: 4-bit, 8-bit, 32-bit (single precision) or 64-bit (double precision). </a:t>
            </a:r>
            <a:endParaRPr b="1">
              <a:solidFill>
                <a:schemeClr val="dk1"/>
              </a:solidFill>
              <a:latin typeface="Calibri"/>
              <a:ea typeface="Calibri"/>
              <a:cs typeface="Calibri"/>
              <a:sym typeface="Calibri"/>
            </a:endParaRPr>
          </a:p>
          <a:p>
            <a:pPr indent="0" lvl="0" marL="0" rtl="0" algn="l">
              <a:spcBef>
                <a:spcPts val="1400"/>
              </a:spcBef>
              <a:spcAft>
                <a:spcPts val="0"/>
              </a:spcAft>
              <a:buNone/>
            </a:pPr>
            <a:r>
              <a:rPr b="1" lang="en">
                <a:solidFill>
                  <a:schemeClr val="dk1"/>
                </a:solidFill>
                <a:latin typeface="Calibri"/>
                <a:ea typeface="Calibri"/>
                <a:cs typeface="Calibri"/>
                <a:sym typeface="Calibri"/>
              </a:rPr>
              <a:t>Weights</a:t>
            </a:r>
            <a:r>
              <a:rPr lang="en">
                <a:solidFill>
                  <a:schemeClr val="dk1"/>
                </a:solidFill>
                <a:latin typeface="Calibri"/>
                <a:ea typeface="Calibri"/>
                <a:cs typeface="Calibri"/>
                <a:sym typeface="Calibri"/>
              </a:rPr>
              <a:t> </a:t>
            </a:r>
            <a:r>
              <a:rPr b="1" lang="en">
                <a:solidFill>
                  <a:schemeClr val="dk1"/>
                </a:solidFill>
                <a:latin typeface="Calibri"/>
                <a:ea typeface="Calibri"/>
                <a:cs typeface="Calibri"/>
                <a:sym typeface="Calibri"/>
              </a:rPr>
              <a:t>Values </a:t>
            </a:r>
            <a:endParaRPr sz="1100">
              <a:solidFill>
                <a:schemeClr val="dk1"/>
              </a:solidFill>
              <a:latin typeface="Calibri"/>
              <a:ea typeface="Calibri"/>
              <a:cs typeface="Calibri"/>
              <a:sym typeface="Calibri"/>
            </a:endParaRPr>
          </a:p>
          <a:p>
            <a:pPr indent="0" lvl="0" marL="0" rtl="0" algn="l">
              <a:spcBef>
                <a:spcPts val="1200"/>
              </a:spcBef>
              <a:spcAft>
                <a:spcPts val="0"/>
              </a:spcAft>
              <a:buNone/>
            </a:pPr>
            <a:r>
              <a:rPr lang="en" sz="1500">
                <a:solidFill>
                  <a:schemeClr val="dk1"/>
                </a:solidFill>
                <a:latin typeface="Calibri"/>
                <a:ea typeface="Calibri"/>
                <a:cs typeface="Calibri"/>
                <a:sym typeface="Calibri"/>
              </a:rPr>
              <a:t>Random initialization from a normal distribution: with a small standard deviation, such as 0.01 or 0.1.</a:t>
            </a:r>
            <a:endParaRPr sz="1500">
              <a:solidFill>
                <a:schemeClr val="dk1"/>
              </a:solidFill>
              <a:latin typeface="Calibri"/>
              <a:ea typeface="Calibri"/>
              <a:cs typeface="Calibri"/>
              <a:sym typeface="Calibri"/>
            </a:endParaRPr>
          </a:p>
          <a:p>
            <a:pPr indent="0" lvl="0" marL="0" rtl="0" algn="l">
              <a:spcBef>
                <a:spcPts val="1200"/>
              </a:spcBef>
              <a:spcAft>
                <a:spcPts val="0"/>
              </a:spcAft>
              <a:buClr>
                <a:schemeClr val="dk1"/>
              </a:buClr>
              <a:buSzPct val="73333"/>
              <a:buFont typeface="Arial"/>
              <a:buNone/>
            </a:pPr>
            <a:r>
              <a:rPr lang="en" sz="1500">
                <a:solidFill>
                  <a:schemeClr val="dk1"/>
                </a:solidFill>
                <a:latin typeface="Calibri"/>
                <a:ea typeface="Calibri"/>
                <a:cs typeface="Calibri"/>
                <a:sym typeface="Calibri"/>
              </a:rPr>
              <a:t>For example, if we initialize weights from a Normal / Gaussian distribution with mean 0 and standard deviation 0.01:</a:t>
            </a:r>
            <a:endParaRPr sz="1500">
              <a:solidFill>
                <a:schemeClr val="dk1"/>
              </a:solidFill>
              <a:latin typeface="Calibri"/>
              <a:ea typeface="Calibri"/>
              <a:cs typeface="Calibri"/>
              <a:sym typeface="Calibri"/>
            </a:endParaRPr>
          </a:p>
          <a:p>
            <a:pPr indent="-295275" lvl="0" marL="457200" rtl="0" algn="l">
              <a:spcBef>
                <a:spcPts val="1200"/>
              </a:spcBef>
              <a:spcAft>
                <a:spcPts val="0"/>
              </a:spcAft>
              <a:buClr>
                <a:schemeClr val="dk1"/>
              </a:buClr>
              <a:buSzPct val="100000"/>
              <a:buFont typeface="Calibri"/>
              <a:buChar char="●"/>
            </a:pPr>
            <a:r>
              <a:rPr lang="en" sz="1500">
                <a:solidFill>
                  <a:schemeClr val="dk1"/>
                </a:solidFill>
                <a:latin typeface="Calibri"/>
                <a:ea typeface="Calibri"/>
                <a:cs typeface="Calibri"/>
                <a:sym typeface="Calibri"/>
              </a:rPr>
              <a:t>Approximately 68% of the values will fall within one standard deviation of the mean.</a:t>
            </a:r>
            <a:endParaRPr sz="1500">
              <a:solidFill>
                <a:schemeClr val="dk1"/>
              </a:solidFill>
              <a:latin typeface="Calibri"/>
              <a:ea typeface="Calibri"/>
              <a:cs typeface="Calibri"/>
              <a:sym typeface="Calibri"/>
            </a:endParaRPr>
          </a:p>
          <a:p>
            <a:pPr indent="-295275" lvl="0" marL="457200" rtl="0" algn="l">
              <a:spcBef>
                <a:spcPts val="0"/>
              </a:spcBef>
              <a:spcAft>
                <a:spcPts val="0"/>
              </a:spcAft>
              <a:buClr>
                <a:schemeClr val="dk1"/>
              </a:buClr>
              <a:buSzPct val="100000"/>
              <a:buFont typeface="Calibri"/>
              <a:buChar char="●"/>
            </a:pPr>
            <a:r>
              <a:rPr lang="en" sz="1500">
                <a:solidFill>
                  <a:schemeClr val="dk1"/>
                </a:solidFill>
                <a:latin typeface="Calibri"/>
                <a:ea typeface="Calibri"/>
                <a:cs typeface="Calibri"/>
                <a:sym typeface="Calibri"/>
              </a:rPr>
              <a:t>Approximately 95% of the values will fall within two standard deviations of the mean.</a:t>
            </a:r>
            <a:endParaRPr sz="1500">
              <a:solidFill>
                <a:schemeClr val="dk1"/>
              </a:solidFill>
              <a:latin typeface="Calibri"/>
              <a:ea typeface="Calibri"/>
              <a:cs typeface="Calibri"/>
              <a:sym typeface="Calibri"/>
            </a:endParaRPr>
          </a:p>
          <a:p>
            <a:pPr indent="-295275" lvl="0" marL="457200" rtl="0" algn="l">
              <a:spcBef>
                <a:spcPts val="0"/>
              </a:spcBef>
              <a:spcAft>
                <a:spcPts val="0"/>
              </a:spcAft>
              <a:buClr>
                <a:schemeClr val="dk1"/>
              </a:buClr>
              <a:buSzPct val="100000"/>
              <a:buFont typeface="Calibri"/>
              <a:buChar char="●"/>
            </a:pPr>
            <a:r>
              <a:rPr lang="en" sz="1500">
                <a:solidFill>
                  <a:schemeClr val="dk1"/>
                </a:solidFill>
                <a:latin typeface="Calibri"/>
                <a:ea typeface="Calibri"/>
                <a:cs typeface="Calibri"/>
                <a:sym typeface="Calibri"/>
              </a:rPr>
              <a:t>Approximately 99.7% of the values will fall within three standard deviations of the mean.</a:t>
            </a:r>
            <a:endParaRPr sz="1500">
              <a:solidFill>
                <a:schemeClr val="dk1"/>
              </a:solidFill>
              <a:latin typeface="Calibri"/>
              <a:ea typeface="Calibri"/>
              <a:cs typeface="Calibri"/>
              <a:sym typeface="Calibri"/>
            </a:endParaRPr>
          </a:p>
        </p:txBody>
      </p:sp>
      <p:sp>
        <p:nvSpPr>
          <p:cNvPr id="199" name="Google Shape;199;p33"/>
          <p:cNvSpPr/>
          <p:nvPr/>
        </p:nvSpPr>
        <p:spPr>
          <a:xfrm>
            <a:off x="6687460" y="3140400"/>
            <a:ext cx="1773576" cy="1357560"/>
          </a:xfrm>
          <a:prstGeom prst="cloud">
            <a:avLst/>
          </a:prstGeom>
          <a:solidFill>
            <a:srgbClr val="FF9900"/>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1.58-bit</a:t>
            </a:r>
            <a:endParaRPr b="1"/>
          </a:p>
        </p:txBody>
      </p:sp>
      <p:pic>
        <p:nvPicPr>
          <p:cNvPr id="200" name="Google Shape;200;p33"/>
          <p:cNvPicPr preferRelativeResize="0"/>
          <p:nvPr/>
        </p:nvPicPr>
        <p:blipFill>
          <a:blip r:embed="rId3">
            <a:alphaModFix/>
          </a:blip>
          <a:stretch>
            <a:fillRect/>
          </a:stretch>
        </p:blipFill>
        <p:spPr>
          <a:xfrm>
            <a:off x="6156900" y="951250"/>
            <a:ext cx="2834700" cy="1814208"/>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34"/>
          <p:cNvSpPr txBox="1"/>
          <p:nvPr>
            <p:ph type="title"/>
          </p:nvPr>
        </p:nvSpPr>
        <p:spPr>
          <a:xfrm>
            <a:off x="311700" y="226150"/>
            <a:ext cx="85206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400">
                <a:latin typeface="Calibri"/>
                <a:ea typeface="Calibri"/>
                <a:cs typeface="Calibri"/>
                <a:sym typeface="Calibri"/>
              </a:rPr>
              <a:t>2. Tech Foundations of GenAI: </a:t>
            </a:r>
            <a:r>
              <a:rPr lang="en" sz="2400">
                <a:latin typeface="Calibri"/>
                <a:ea typeface="Calibri"/>
                <a:cs typeface="Calibri"/>
                <a:sym typeface="Calibri"/>
              </a:rPr>
              <a:t>Language Model History</a:t>
            </a:r>
            <a:r>
              <a:rPr lang="en" sz="2400">
                <a:latin typeface="Calibri"/>
                <a:ea typeface="Calibri"/>
                <a:cs typeface="Calibri"/>
                <a:sym typeface="Calibri"/>
              </a:rPr>
              <a:t> </a:t>
            </a:r>
            <a:endParaRPr sz="2400">
              <a:latin typeface="Calibri"/>
              <a:ea typeface="Calibri"/>
              <a:cs typeface="Calibri"/>
              <a:sym typeface="Calibri"/>
            </a:endParaRPr>
          </a:p>
          <a:p>
            <a:pPr indent="0" lvl="0" marL="0" rtl="0" algn="l">
              <a:spcBef>
                <a:spcPts val="0"/>
              </a:spcBef>
              <a:spcAft>
                <a:spcPts val="0"/>
              </a:spcAft>
              <a:buNone/>
            </a:pPr>
            <a:r>
              <a:t/>
            </a:r>
            <a:endParaRPr sz="2400">
              <a:latin typeface="Calibri"/>
              <a:ea typeface="Calibri"/>
              <a:cs typeface="Calibri"/>
              <a:sym typeface="Calibri"/>
            </a:endParaRPr>
          </a:p>
        </p:txBody>
      </p:sp>
      <p:sp>
        <p:nvSpPr>
          <p:cNvPr id="206" name="Google Shape;206;p34"/>
          <p:cNvSpPr txBox="1"/>
          <p:nvPr>
            <p:ph idx="12" type="sldNum"/>
          </p:nvPr>
        </p:nvSpPr>
        <p:spPr>
          <a:xfrm>
            <a:off x="8595300" y="4779401"/>
            <a:ext cx="548700" cy="3483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en">
                <a:latin typeface="Calibri"/>
                <a:ea typeface="Calibri"/>
                <a:cs typeface="Calibri"/>
                <a:sym typeface="Calibri"/>
              </a:rPr>
              <a:t>‹#›</a:t>
            </a:fld>
            <a:endParaRPr>
              <a:latin typeface="Calibri"/>
              <a:ea typeface="Calibri"/>
              <a:cs typeface="Calibri"/>
              <a:sym typeface="Calibri"/>
            </a:endParaRPr>
          </a:p>
        </p:txBody>
      </p:sp>
      <p:sp>
        <p:nvSpPr>
          <p:cNvPr id="207" name="Google Shape;207;p34"/>
          <p:cNvSpPr txBox="1"/>
          <p:nvPr>
            <p:ph idx="1" type="body"/>
          </p:nvPr>
        </p:nvSpPr>
        <p:spPr>
          <a:xfrm>
            <a:off x="311700" y="913700"/>
            <a:ext cx="3366600" cy="3891600"/>
          </a:xfrm>
          <a:prstGeom prst="rect">
            <a:avLst/>
          </a:prstGeom>
        </p:spPr>
        <p:txBody>
          <a:bodyPr anchorCtr="0" anchor="t" bIns="91425" lIns="91425" spcFirstLastPara="1" rIns="91425" wrap="square" tIns="91425">
            <a:normAutofit lnSpcReduction="10000"/>
          </a:bodyPr>
          <a:lstStyle/>
          <a:p>
            <a:pPr indent="0" lvl="0" marL="0" rtl="0" algn="l">
              <a:spcBef>
                <a:spcPts val="1200"/>
              </a:spcBef>
              <a:spcAft>
                <a:spcPts val="0"/>
              </a:spcAft>
              <a:buClr>
                <a:schemeClr val="dk1"/>
              </a:buClr>
              <a:buSzPts val="1100"/>
              <a:buFont typeface="Arial"/>
              <a:buNone/>
            </a:pPr>
            <a:r>
              <a:rPr b="1" lang="en">
                <a:solidFill>
                  <a:schemeClr val="dk1"/>
                </a:solidFill>
                <a:latin typeface="Calibri"/>
                <a:ea typeface="Calibri"/>
                <a:cs typeface="Calibri"/>
                <a:sym typeface="Calibri"/>
              </a:rPr>
              <a:t>2013</a:t>
            </a:r>
            <a:r>
              <a:rPr lang="en">
                <a:solidFill>
                  <a:schemeClr val="dk1"/>
                </a:solidFill>
                <a:latin typeface="Calibri"/>
                <a:ea typeface="Calibri"/>
                <a:cs typeface="Calibri"/>
                <a:sym typeface="Calibri"/>
              </a:rPr>
              <a:t>: Word2Vec and N-Grams</a:t>
            </a:r>
            <a:endParaRPr>
              <a:solidFill>
                <a:schemeClr val="dk1"/>
              </a:solidFill>
              <a:latin typeface="Calibri"/>
              <a:ea typeface="Calibri"/>
              <a:cs typeface="Calibri"/>
              <a:sym typeface="Calibri"/>
            </a:endParaRPr>
          </a:p>
          <a:p>
            <a:pPr indent="0" lvl="0" marL="0" rtl="0" algn="l">
              <a:spcBef>
                <a:spcPts val="1200"/>
              </a:spcBef>
              <a:spcAft>
                <a:spcPts val="0"/>
              </a:spcAft>
              <a:buClr>
                <a:schemeClr val="dk1"/>
              </a:buClr>
              <a:buSzPts val="1100"/>
              <a:buFont typeface="Arial"/>
              <a:buNone/>
            </a:pPr>
            <a:r>
              <a:rPr b="1" lang="en">
                <a:solidFill>
                  <a:schemeClr val="dk1"/>
                </a:solidFill>
                <a:latin typeface="Calibri"/>
                <a:ea typeface="Calibri"/>
                <a:cs typeface="Calibri"/>
                <a:sym typeface="Calibri"/>
              </a:rPr>
              <a:t>2014</a:t>
            </a:r>
            <a:r>
              <a:rPr lang="en">
                <a:solidFill>
                  <a:schemeClr val="dk1"/>
                </a:solidFill>
                <a:latin typeface="Calibri"/>
                <a:ea typeface="Calibri"/>
                <a:cs typeface="Calibri"/>
                <a:sym typeface="Calibri"/>
              </a:rPr>
              <a:t>: RNN/LSTM</a:t>
            </a:r>
            <a:endParaRPr>
              <a:solidFill>
                <a:schemeClr val="dk1"/>
              </a:solidFill>
              <a:latin typeface="Calibri"/>
              <a:ea typeface="Calibri"/>
              <a:cs typeface="Calibri"/>
              <a:sym typeface="Calibri"/>
            </a:endParaRPr>
          </a:p>
          <a:p>
            <a:pPr indent="0" lvl="0" marL="0" rtl="0" algn="l">
              <a:spcBef>
                <a:spcPts val="1200"/>
              </a:spcBef>
              <a:spcAft>
                <a:spcPts val="0"/>
              </a:spcAft>
              <a:buClr>
                <a:schemeClr val="dk1"/>
              </a:buClr>
              <a:buSzPts val="1100"/>
              <a:buFont typeface="Arial"/>
              <a:buNone/>
            </a:pPr>
            <a:r>
              <a:rPr b="1" lang="en">
                <a:solidFill>
                  <a:schemeClr val="dk1"/>
                </a:solidFill>
                <a:latin typeface="Calibri"/>
                <a:ea typeface="Calibri"/>
                <a:cs typeface="Calibri"/>
                <a:sym typeface="Calibri"/>
              </a:rPr>
              <a:t>2015</a:t>
            </a:r>
            <a:r>
              <a:rPr lang="en">
                <a:solidFill>
                  <a:schemeClr val="dk1"/>
                </a:solidFill>
                <a:latin typeface="Calibri"/>
                <a:ea typeface="Calibri"/>
                <a:cs typeface="Calibri"/>
                <a:sym typeface="Calibri"/>
              </a:rPr>
              <a:t>: Attention Mechanism</a:t>
            </a:r>
            <a:endParaRPr>
              <a:solidFill>
                <a:schemeClr val="dk1"/>
              </a:solidFill>
              <a:latin typeface="Calibri"/>
              <a:ea typeface="Calibri"/>
              <a:cs typeface="Calibri"/>
              <a:sym typeface="Calibri"/>
            </a:endParaRPr>
          </a:p>
          <a:p>
            <a:pPr indent="0" lvl="0" marL="0" rtl="0" algn="l">
              <a:spcBef>
                <a:spcPts val="1200"/>
              </a:spcBef>
              <a:spcAft>
                <a:spcPts val="0"/>
              </a:spcAft>
              <a:buClr>
                <a:schemeClr val="dk1"/>
              </a:buClr>
              <a:buSzPts val="1100"/>
              <a:buFont typeface="Arial"/>
              <a:buNone/>
            </a:pPr>
            <a:r>
              <a:rPr b="1" lang="en">
                <a:solidFill>
                  <a:schemeClr val="dk1"/>
                </a:solidFill>
                <a:latin typeface="Calibri"/>
                <a:ea typeface="Calibri"/>
                <a:cs typeface="Calibri"/>
                <a:sym typeface="Calibri"/>
              </a:rPr>
              <a:t>2017</a:t>
            </a:r>
            <a:r>
              <a:rPr lang="en">
                <a:solidFill>
                  <a:schemeClr val="dk1"/>
                </a:solidFill>
                <a:latin typeface="Calibri"/>
                <a:ea typeface="Calibri"/>
                <a:cs typeface="Calibri"/>
                <a:sym typeface="Calibri"/>
              </a:rPr>
              <a:t>: Transformers → Large Pre-Trained Language Models</a:t>
            </a:r>
            <a:endParaRPr>
              <a:solidFill>
                <a:schemeClr val="dk1"/>
              </a:solidFill>
              <a:latin typeface="Calibri"/>
              <a:ea typeface="Calibri"/>
              <a:cs typeface="Calibri"/>
              <a:sym typeface="Calibri"/>
            </a:endParaRPr>
          </a:p>
          <a:p>
            <a:pPr indent="0" lvl="0" marL="0" rtl="0" algn="l">
              <a:spcBef>
                <a:spcPts val="1200"/>
              </a:spcBef>
              <a:spcAft>
                <a:spcPts val="0"/>
              </a:spcAft>
              <a:buClr>
                <a:schemeClr val="dk1"/>
              </a:buClr>
              <a:buSzPts val="1100"/>
              <a:buFont typeface="Arial"/>
              <a:buNone/>
            </a:pPr>
            <a:r>
              <a:rPr b="1" lang="en">
                <a:solidFill>
                  <a:schemeClr val="dk1"/>
                </a:solidFill>
                <a:latin typeface="Calibri"/>
                <a:ea typeface="Calibri"/>
                <a:cs typeface="Calibri"/>
                <a:sym typeface="Calibri"/>
              </a:rPr>
              <a:t>2018</a:t>
            </a:r>
            <a:r>
              <a:rPr lang="en">
                <a:solidFill>
                  <a:schemeClr val="dk1"/>
                </a:solidFill>
                <a:latin typeface="Calibri"/>
                <a:ea typeface="Calibri"/>
                <a:cs typeface="Calibri"/>
                <a:sym typeface="Calibri"/>
              </a:rPr>
              <a:t>: BERT</a:t>
            </a:r>
            <a:endParaRPr>
              <a:solidFill>
                <a:schemeClr val="dk1"/>
              </a:solidFill>
              <a:latin typeface="Calibri"/>
              <a:ea typeface="Calibri"/>
              <a:cs typeface="Calibri"/>
              <a:sym typeface="Calibri"/>
            </a:endParaRPr>
          </a:p>
          <a:p>
            <a:pPr indent="0" lvl="0" marL="0" rtl="0" algn="l">
              <a:spcBef>
                <a:spcPts val="1200"/>
              </a:spcBef>
              <a:spcAft>
                <a:spcPts val="0"/>
              </a:spcAft>
              <a:buClr>
                <a:schemeClr val="dk1"/>
              </a:buClr>
              <a:buSzPts val="1100"/>
              <a:buFont typeface="Arial"/>
              <a:buNone/>
            </a:pPr>
            <a:r>
              <a:rPr b="1" lang="en">
                <a:solidFill>
                  <a:schemeClr val="dk1"/>
                </a:solidFill>
                <a:latin typeface="Calibri"/>
                <a:ea typeface="Calibri"/>
                <a:cs typeface="Calibri"/>
                <a:sym typeface="Calibri"/>
              </a:rPr>
              <a:t>2019</a:t>
            </a:r>
            <a:r>
              <a:rPr lang="en">
                <a:solidFill>
                  <a:schemeClr val="dk1"/>
                </a:solidFill>
                <a:latin typeface="Calibri"/>
                <a:ea typeface="Calibri"/>
                <a:cs typeface="Calibri"/>
                <a:sym typeface="Calibri"/>
              </a:rPr>
              <a:t>: T5</a:t>
            </a:r>
            <a:endParaRPr>
              <a:solidFill>
                <a:schemeClr val="dk1"/>
              </a:solidFill>
              <a:latin typeface="Calibri"/>
              <a:ea typeface="Calibri"/>
              <a:cs typeface="Calibri"/>
              <a:sym typeface="Calibri"/>
            </a:endParaRPr>
          </a:p>
          <a:p>
            <a:pPr indent="0" lvl="0" marL="0" rtl="0" algn="l">
              <a:spcBef>
                <a:spcPts val="1200"/>
              </a:spcBef>
              <a:spcAft>
                <a:spcPts val="0"/>
              </a:spcAft>
              <a:buClr>
                <a:schemeClr val="dk1"/>
              </a:buClr>
              <a:buSzPts val="1100"/>
              <a:buFont typeface="Arial"/>
              <a:buNone/>
            </a:pPr>
            <a:r>
              <a:rPr b="1" lang="en">
                <a:solidFill>
                  <a:schemeClr val="dk1"/>
                </a:solidFill>
                <a:latin typeface="Calibri"/>
                <a:ea typeface="Calibri"/>
                <a:cs typeface="Calibri"/>
                <a:sym typeface="Calibri"/>
              </a:rPr>
              <a:t>2020</a:t>
            </a:r>
            <a:r>
              <a:rPr lang="en">
                <a:solidFill>
                  <a:schemeClr val="dk1"/>
                </a:solidFill>
                <a:latin typeface="Calibri"/>
                <a:ea typeface="Calibri"/>
                <a:cs typeface="Calibri"/>
                <a:sym typeface="Calibri"/>
              </a:rPr>
              <a:t>: GPT3</a:t>
            </a:r>
            <a:endParaRPr>
              <a:solidFill>
                <a:schemeClr val="dk1"/>
              </a:solidFill>
              <a:latin typeface="Calibri"/>
              <a:ea typeface="Calibri"/>
              <a:cs typeface="Calibri"/>
              <a:sym typeface="Calibri"/>
            </a:endParaRPr>
          </a:p>
          <a:p>
            <a:pPr indent="0" lvl="0" marL="0" rtl="0" algn="l">
              <a:spcBef>
                <a:spcPts val="1200"/>
              </a:spcBef>
              <a:spcAft>
                <a:spcPts val="1200"/>
              </a:spcAft>
              <a:buNone/>
            </a:pPr>
            <a:r>
              <a:rPr b="1" lang="en">
                <a:solidFill>
                  <a:schemeClr val="dk1"/>
                </a:solidFill>
                <a:latin typeface="Calibri"/>
                <a:ea typeface="Calibri"/>
                <a:cs typeface="Calibri"/>
                <a:sym typeface="Calibri"/>
              </a:rPr>
              <a:t>2022</a:t>
            </a:r>
            <a:r>
              <a:rPr lang="en">
                <a:solidFill>
                  <a:schemeClr val="dk1"/>
                </a:solidFill>
                <a:latin typeface="Calibri"/>
                <a:ea typeface="Calibri"/>
                <a:cs typeface="Calibri"/>
                <a:sym typeface="Calibri"/>
              </a:rPr>
              <a:t>: PaLM</a:t>
            </a:r>
            <a:endParaRPr>
              <a:solidFill>
                <a:schemeClr val="dk1"/>
              </a:solidFill>
              <a:latin typeface="Calibri"/>
              <a:ea typeface="Calibri"/>
              <a:cs typeface="Calibri"/>
              <a:sym typeface="Calibri"/>
            </a:endParaRPr>
          </a:p>
        </p:txBody>
      </p:sp>
      <p:pic>
        <p:nvPicPr>
          <p:cNvPr id="208" name="Google Shape;208;p34"/>
          <p:cNvPicPr preferRelativeResize="0"/>
          <p:nvPr/>
        </p:nvPicPr>
        <p:blipFill>
          <a:blip r:embed="rId3">
            <a:alphaModFix/>
          </a:blip>
          <a:stretch>
            <a:fillRect/>
          </a:stretch>
        </p:blipFill>
        <p:spPr>
          <a:xfrm>
            <a:off x="3465575" y="1891437"/>
            <a:ext cx="5632374" cy="19361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35"/>
          <p:cNvSpPr txBox="1"/>
          <p:nvPr>
            <p:ph type="title"/>
          </p:nvPr>
        </p:nvSpPr>
        <p:spPr>
          <a:xfrm>
            <a:off x="311700" y="226150"/>
            <a:ext cx="85206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400">
                <a:latin typeface="Calibri"/>
                <a:ea typeface="Calibri"/>
                <a:cs typeface="Calibri"/>
                <a:sym typeface="Calibri"/>
              </a:rPr>
              <a:t>2. Tech Foundations of GenAI: Word2Vec</a:t>
            </a:r>
            <a:endParaRPr sz="2400">
              <a:latin typeface="Calibri"/>
              <a:ea typeface="Calibri"/>
              <a:cs typeface="Calibri"/>
              <a:sym typeface="Calibri"/>
            </a:endParaRPr>
          </a:p>
          <a:p>
            <a:pPr indent="0" lvl="0" marL="0" rtl="0" algn="l">
              <a:spcBef>
                <a:spcPts val="0"/>
              </a:spcBef>
              <a:spcAft>
                <a:spcPts val="0"/>
              </a:spcAft>
              <a:buNone/>
            </a:pPr>
            <a:r>
              <a:t/>
            </a:r>
            <a:endParaRPr sz="2400">
              <a:latin typeface="Calibri"/>
              <a:ea typeface="Calibri"/>
              <a:cs typeface="Calibri"/>
              <a:sym typeface="Calibri"/>
            </a:endParaRPr>
          </a:p>
        </p:txBody>
      </p:sp>
      <p:sp>
        <p:nvSpPr>
          <p:cNvPr id="214" name="Google Shape;214;p35"/>
          <p:cNvSpPr txBox="1"/>
          <p:nvPr>
            <p:ph idx="12" type="sldNum"/>
          </p:nvPr>
        </p:nvSpPr>
        <p:spPr>
          <a:xfrm>
            <a:off x="8595300" y="4779401"/>
            <a:ext cx="548700" cy="3483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en">
                <a:latin typeface="Calibri"/>
                <a:ea typeface="Calibri"/>
                <a:cs typeface="Calibri"/>
                <a:sym typeface="Calibri"/>
              </a:rPr>
              <a:t>‹#›</a:t>
            </a:fld>
            <a:endParaRPr>
              <a:latin typeface="Calibri"/>
              <a:ea typeface="Calibri"/>
              <a:cs typeface="Calibri"/>
              <a:sym typeface="Calibri"/>
            </a:endParaRPr>
          </a:p>
        </p:txBody>
      </p:sp>
      <p:sp>
        <p:nvSpPr>
          <p:cNvPr id="215" name="Google Shape;215;p35"/>
          <p:cNvSpPr txBox="1"/>
          <p:nvPr>
            <p:ph idx="1" type="body"/>
          </p:nvPr>
        </p:nvSpPr>
        <p:spPr>
          <a:xfrm>
            <a:off x="311700" y="913700"/>
            <a:ext cx="8567700" cy="2339400"/>
          </a:xfrm>
          <a:prstGeom prst="rect">
            <a:avLst/>
          </a:prstGeom>
        </p:spPr>
        <p:txBody>
          <a:bodyPr anchorCtr="0" anchor="t" bIns="91425" lIns="91425" spcFirstLastPara="1" rIns="91425" wrap="square" tIns="91425">
            <a:normAutofit fontScale="92500" lnSpcReduction="20000"/>
          </a:bodyPr>
          <a:lstStyle/>
          <a:p>
            <a:pPr indent="-334327" lvl="0" marL="457200" rtl="0" algn="l">
              <a:spcBef>
                <a:spcPts val="1200"/>
              </a:spcBef>
              <a:spcAft>
                <a:spcPts val="0"/>
              </a:spcAft>
              <a:buClr>
                <a:schemeClr val="dk1"/>
              </a:buClr>
              <a:buSzPct val="100000"/>
              <a:buFont typeface="Calibri"/>
              <a:buChar char="●"/>
            </a:pPr>
            <a:r>
              <a:rPr lang="en">
                <a:solidFill>
                  <a:schemeClr val="dk1"/>
                </a:solidFill>
                <a:latin typeface="Calibri"/>
                <a:ea typeface="Calibri"/>
                <a:cs typeface="Calibri"/>
                <a:sym typeface="Calibri"/>
              </a:rPr>
              <a:t>Technique in natural language processing (NLP) used to represent words as dense, continuous-valued vectors in a high-dimensional space.</a:t>
            </a:r>
            <a:endParaRPr>
              <a:solidFill>
                <a:schemeClr val="dk1"/>
              </a:solidFill>
              <a:latin typeface="Calibri"/>
              <a:ea typeface="Calibri"/>
              <a:cs typeface="Calibri"/>
              <a:sym typeface="Calibri"/>
            </a:endParaRPr>
          </a:p>
          <a:p>
            <a:pPr indent="-334327" lvl="0" marL="457200" rtl="0" algn="l">
              <a:spcBef>
                <a:spcPts val="0"/>
              </a:spcBef>
              <a:spcAft>
                <a:spcPts val="0"/>
              </a:spcAft>
              <a:buClr>
                <a:schemeClr val="dk1"/>
              </a:buClr>
              <a:buSzPct val="100000"/>
              <a:buFont typeface="Calibri"/>
              <a:buChar char="●"/>
            </a:pPr>
            <a:r>
              <a:rPr lang="en">
                <a:solidFill>
                  <a:schemeClr val="dk1"/>
                </a:solidFill>
                <a:latin typeface="Calibri"/>
                <a:ea typeface="Calibri"/>
                <a:cs typeface="Calibri"/>
                <a:sym typeface="Calibri"/>
              </a:rPr>
              <a:t>These word embeddings capture semantic and syntactic similarities between words, enabling machines to understand and process natural language more effectively. </a:t>
            </a:r>
            <a:endParaRPr>
              <a:solidFill>
                <a:schemeClr val="dk1"/>
              </a:solidFill>
              <a:latin typeface="Calibri"/>
              <a:ea typeface="Calibri"/>
              <a:cs typeface="Calibri"/>
              <a:sym typeface="Calibri"/>
            </a:endParaRPr>
          </a:p>
          <a:p>
            <a:pPr indent="-334327" lvl="0" marL="457200" rtl="0" algn="l">
              <a:spcBef>
                <a:spcPts val="0"/>
              </a:spcBef>
              <a:spcAft>
                <a:spcPts val="0"/>
              </a:spcAft>
              <a:buClr>
                <a:schemeClr val="dk1"/>
              </a:buClr>
              <a:buSzPct val="100000"/>
              <a:buFont typeface="Calibri"/>
              <a:buChar char="●"/>
            </a:pPr>
            <a:r>
              <a:rPr lang="en">
                <a:solidFill>
                  <a:schemeClr val="dk1"/>
                </a:solidFill>
                <a:latin typeface="Calibri"/>
                <a:ea typeface="Calibri"/>
                <a:cs typeface="Calibri"/>
                <a:sym typeface="Calibri"/>
              </a:rPr>
              <a:t>Word2Vec word embedding space is a hyperparameter that needs to be specified before training the model and the choice of dimensionality depends on Task-specific Requirements, Size of Vocabulary, Available Computational Resources etc. </a:t>
            </a:r>
            <a:endParaRPr>
              <a:solidFill>
                <a:schemeClr val="dk1"/>
              </a:solidFill>
              <a:latin typeface="Calibri"/>
              <a:ea typeface="Calibri"/>
              <a:cs typeface="Calibri"/>
              <a:sym typeface="Calibri"/>
            </a:endParaRPr>
          </a:p>
          <a:p>
            <a:pPr indent="0" lvl="0" marL="0" rtl="0" algn="l">
              <a:spcBef>
                <a:spcPts val="1200"/>
              </a:spcBef>
              <a:spcAft>
                <a:spcPts val="1200"/>
              </a:spcAft>
              <a:buNone/>
            </a:pPr>
            <a:r>
              <a:t/>
            </a:r>
            <a:endParaRPr>
              <a:solidFill>
                <a:schemeClr val="dk1"/>
              </a:solidFill>
              <a:latin typeface="Calibri"/>
              <a:ea typeface="Calibri"/>
              <a:cs typeface="Calibri"/>
              <a:sym typeface="Calibri"/>
            </a:endParaRPr>
          </a:p>
        </p:txBody>
      </p:sp>
      <p:pic>
        <p:nvPicPr>
          <p:cNvPr id="216" name="Google Shape;216;p35"/>
          <p:cNvPicPr preferRelativeResize="0"/>
          <p:nvPr/>
        </p:nvPicPr>
        <p:blipFill>
          <a:blip r:embed="rId3">
            <a:alphaModFix/>
          </a:blip>
          <a:stretch>
            <a:fillRect/>
          </a:stretch>
        </p:blipFill>
        <p:spPr>
          <a:xfrm>
            <a:off x="1229375" y="2788278"/>
            <a:ext cx="6457101" cy="22610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36"/>
          <p:cNvSpPr txBox="1"/>
          <p:nvPr>
            <p:ph type="title"/>
          </p:nvPr>
        </p:nvSpPr>
        <p:spPr>
          <a:xfrm>
            <a:off x="311700" y="226150"/>
            <a:ext cx="85206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400">
                <a:latin typeface="Calibri"/>
                <a:ea typeface="Calibri"/>
                <a:cs typeface="Calibri"/>
                <a:sym typeface="Calibri"/>
              </a:rPr>
              <a:t>2. Tech Foundations of GenAI: RNN → LSTM → GRU </a:t>
            </a:r>
            <a:endParaRPr sz="2400">
              <a:latin typeface="Calibri"/>
              <a:ea typeface="Calibri"/>
              <a:cs typeface="Calibri"/>
              <a:sym typeface="Calibri"/>
            </a:endParaRPr>
          </a:p>
          <a:p>
            <a:pPr indent="0" lvl="0" marL="0" rtl="0" algn="l">
              <a:spcBef>
                <a:spcPts val="0"/>
              </a:spcBef>
              <a:spcAft>
                <a:spcPts val="0"/>
              </a:spcAft>
              <a:buNone/>
            </a:pPr>
            <a:r>
              <a:t/>
            </a:r>
            <a:endParaRPr sz="2400">
              <a:latin typeface="Calibri"/>
              <a:ea typeface="Calibri"/>
              <a:cs typeface="Calibri"/>
              <a:sym typeface="Calibri"/>
            </a:endParaRPr>
          </a:p>
        </p:txBody>
      </p:sp>
      <p:sp>
        <p:nvSpPr>
          <p:cNvPr id="222" name="Google Shape;222;p36"/>
          <p:cNvSpPr txBox="1"/>
          <p:nvPr>
            <p:ph idx="12" type="sldNum"/>
          </p:nvPr>
        </p:nvSpPr>
        <p:spPr>
          <a:xfrm>
            <a:off x="8595300" y="4779401"/>
            <a:ext cx="548700" cy="3483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en">
                <a:latin typeface="Calibri"/>
                <a:ea typeface="Calibri"/>
                <a:cs typeface="Calibri"/>
                <a:sym typeface="Calibri"/>
              </a:rPr>
              <a:t>‹#›</a:t>
            </a:fld>
            <a:endParaRPr>
              <a:latin typeface="Calibri"/>
              <a:ea typeface="Calibri"/>
              <a:cs typeface="Calibri"/>
              <a:sym typeface="Calibri"/>
            </a:endParaRPr>
          </a:p>
        </p:txBody>
      </p:sp>
      <p:sp>
        <p:nvSpPr>
          <p:cNvPr id="223" name="Google Shape;223;p36"/>
          <p:cNvSpPr txBox="1"/>
          <p:nvPr>
            <p:ph idx="1" type="body"/>
          </p:nvPr>
        </p:nvSpPr>
        <p:spPr>
          <a:xfrm>
            <a:off x="311700" y="913700"/>
            <a:ext cx="8567700" cy="2170200"/>
          </a:xfrm>
          <a:prstGeom prst="rect">
            <a:avLst/>
          </a:prstGeom>
        </p:spPr>
        <p:txBody>
          <a:bodyPr anchorCtr="0" anchor="t" bIns="91425" lIns="91425" spcFirstLastPara="1" rIns="91425" wrap="square" tIns="91425">
            <a:normAutofit fontScale="92500" lnSpcReduction="20000"/>
          </a:bodyPr>
          <a:lstStyle/>
          <a:p>
            <a:pPr indent="-334327" lvl="0" marL="457200" rtl="0" algn="l">
              <a:spcBef>
                <a:spcPts val="1200"/>
              </a:spcBef>
              <a:spcAft>
                <a:spcPts val="0"/>
              </a:spcAft>
              <a:buClr>
                <a:schemeClr val="dk1"/>
              </a:buClr>
              <a:buSzPct val="100000"/>
              <a:buFont typeface="Calibri"/>
              <a:buChar char="●"/>
            </a:pPr>
            <a:r>
              <a:rPr lang="en">
                <a:solidFill>
                  <a:schemeClr val="dk1"/>
                </a:solidFill>
                <a:latin typeface="Calibri"/>
                <a:ea typeface="Calibri"/>
                <a:cs typeface="Calibri"/>
                <a:sym typeface="Calibri"/>
              </a:rPr>
              <a:t>Recurrent Neural Networks (RNNs) are a class of neural networks specifically designed to handle sequential data, such as time-series data, text, speech, and video.</a:t>
            </a:r>
            <a:endParaRPr>
              <a:solidFill>
                <a:schemeClr val="dk1"/>
              </a:solidFill>
              <a:latin typeface="Calibri"/>
              <a:ea typeface="Calibri"/>
              <a:cs typeface="Calibri"/>
              <a:sym typeface="Calibri"/>
            </a:endParaRPr>
          </a:p>
          <a:p>
            <a:pPr indent="-334327" lvl="0" marL="457200" rtl="0" algn="l">
              <a:spcBef>
                <a:spcPts val="0"/>
              </a:spcBef>
              <a:spcAft>
                <a:spcPts val="0"/>
              </a:spcAft>
              <a:buClr>
                <a:schemeClr val="dk1"/>
              </a:buClr>
              <a:buSzPct val="100000"/>
              <a:buFont typeface="Calibri"/>
              <a:buChar char="●"/>
            </a:pPr>
            <a:r>
              <a:rPr lang="en">
                <a:solidFill>
                  <a:schemeClr val="dk1"/>
                </a:solidFill>
                <a:latin typeface="Calibri"/>
                <a:ea typeface="Calibri"/>
                <a:cs typeface="Calibri"/>
                <a:sym typeface="Calibri"/>
              </a:rPr>
              <a:t>RNNs have connections that form directed cycles, allowing them to exhibit temporal dynamics and capture dependencies between inputs across time steps.</a:t>
            </a:r>
            <a:endParaRPr>
              <a:solidFill>
                <a:schemeClr val="dk1"/>
              </a:solidFill>
              <a:latin typeface="Calibri"/>
              <a:ea typeface="Calibri"/>
              <a:cs typeface="Calibri"/>
              <a:sym typeface="Calibri"/>
            </a:endParaRPr>
          </a:p>
          <a:p>
            <a:pPr indent="-334327" lvl="0" marL="457200" rtl="0" algn="l">
              <a:spcBef>
                <a:spcPts val="0"/>
              </a:spcBef>
              <a:spcAft>
                <a:spcPts val="0"/>
              </a:spcAft>
              <a:buClr>
                <a:schemeClr val="dk1"/>
              </a:buClr>
              <a:buSzPct val="100000"/>
              <a:buFont typeface="Calibri"/>
              <a:buChar char="●"/>
            </a:pPr>
            <a:r>
              <a:rPr lang="en">
                <a:solidFill>
                  <a:schemeClr val="dk1"/>
                </a:solidFill>
                <a:latin typeface="Calibri"/>
                <a:ea typeface="Calibri"/>
                <a:cs typeface="Calibri"/>
                <a:sym typeface="Calibri"/>
              </a:rPr>
              <a:t>Traditional RNNs suffer from the vanishing gradient problem, which makes it difficult to capture long-range dependencies in sequences.</a:t>
            </a:r>
            <a:endParaRPr>
              <a:solidFill>
                <a:schemeClr val="dk1"/>
              </a:solidFill>
              <a:latin typeface="Calibri"/>
              <a:ea typeface="Calibri"/>
              <a:cs typeface="Calibri"/>
              <a:sym typeface="Calibri"/>
            </a:endParaRPr>
          </a:p>
          <a:p>
            <a:pPr indent="-334327" lvl="0" marL="457200" rtl="0" algn="l">
              <a:spcBef>
                <a:spcPts val="0"/>
              </a:spcBef>
              <a:spcAft>
                <a:spcPts val="0"/>
              </a:spcAft>
              <a:buClr>
                <a:schemeClr val="dk1"/>
              </a:buClr>
              <a:buSzPct val="100000"/>
              <a:buFont typeface="Calibri"/>
              <a:buChar char="●"/>
            </a:pPr>
            <a:r>
              <a:rPr lang="en">
                <a:solidFill>
                  <a:schemeClr val="dk1"/>
                </a:solidFill>
                <a:latin typeface="Calibri"/>
                <a:ea typeface="Calibri"/>
                <a:cs typeface="Calibri"/>
                <a:sym typeface="Calibri"/>
              </a:rPr>
              <a:t>Long Short-Term Memory (LSTM) and Gated Recurrent Unit (GRU) are two popular variants of RNNs that address this issue. </a:t>
            </a:r>
            <a:endParaRPr>
              <a:solidFill>
                <a:schemeClr val="dk1"/>
              </a:solidFill>
              <a:latin typeface="Calibri"/>
              <a:ea typeface="Calibri"/>
              <a:cs typeface="Calibri"/>
              <a:sym typeface="Calibri"/>
            </a:endParaRPr>
          </a:p>
        </p:txBody>
      </p:sp>
      <p:pic>
        <p:nvPicPr>
          <p:cNvPr id="224" name="Google Shape;224;p36"/>
          <p:cNvPicPr preferRelativeResize="0"/>
          <p:nvPr/>
        </p:nvPicPr>
        <p:blipFill>
          <a:blip r:embed="rId3">
            <a:alphaModFix/>
          </a:blip>
          <a:stretch>
            <a:fillRect/>
          </a:stretch>
        </p:blipFill>
        <p:spPr>
          <a:xfrm>
            <a:off x="2624763" y="3024600"/>
            <a:ext cx="3894464" cy="1754800"/>
          </a:xfrm>
          <a:prstGeom prst="rect">
            <a:avLst/>
          </a:prstGeom>
          <a:noFill/>
          <a:ln>
            <a:noFill/>
          </a:ln>
        </p:spPr>
      </p:pic>
      <p:sp>
        <p:nvSpPr>
          <p:cNvPr id="225" name="Google Shape;225;p36"/>
          <p:cNvSpPr txBox="1"/>
          <p:nvPr/>
        </p:nvSpPr>
        <p:spPr>
          <a:xfrm>
            <a:off x="393750" y="4798950"/>
            <a:ext cx="7899900" cy="22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2"/>
                </a:solidFill>
                <a:latin typeface="Calibri"/>
                <a:ea typeface="Calibri"/>
                <a:cs typeface="Calibri"/>
                <a:sym typeface="Calibri"/>
              </a:rPr>
              <a:t>Images: </a:t>
            </a:r>
            <a:r>
              <a:rPr lang="en" sz="1000" u="sng">
                <a:solidFill>
                  <a:schemeClr val="hlink"/>
                </a:solidFill>
                <a:latin typeface="Calibri"/>
                <a:ea typeface="Calibri"/>
                <a:cs typeface="Calibri"/>
                <a:sym typeface="Calibri"/>
                <a:hlinkClick r:id="rId4"/>
              </a:rPr>
              <a:t>https://www.researchgate.net/figure/Computation-wise-comparison-of-RNN-LSTM-and-GRU-nodes_fig4_342316332</a:t>
            </a:r>
            <a:r>
              <a:rPr lang="en" sz="1000">
                <a:solidFill>
                  <a:schemeClr val="dk2"/>
                </a:solidFill>
                <a:latin typeface="Calibri"/>
                <a:ea typeface="Calibri"/>
                <a:cs typeface="Calibri"/>
                <a:sym typeface="Calibri"/>
              </a:rPr>
              <a:t> </a:t>
            </a:r>
            <a:endParaRPr sz="1000">
              <a:solidFill>
                <a:schemeClr val="dk2"/>
              </a:solidFill>
              <a:latin typeface="Calibri"/>
              <a:ea typeface="Calibri"/>
              <a:cs typeface="Calibri"/>
              <a:sym typeface="Calibri"/>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37"/>
          <p:cNvSpPr txBox="1"/>
          <p:nvPr>
            <p:ph type="title"/>
          </p:nvPr>
        </p:nvSpPr>
        <p:spPr>
          <a:xfrm>
            <a:off x="311700" y="226150"/>
            <a:ext cx="85206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400">
                <a:latin typeface="Calibri"/>
                <a:ea typeface="Calibri"/>
                <a:cs typeface="Calibri"/>
                <a:sym typeface="Calibri"/>
              </a:rPr>
              <a:t>2. Tech Foundations of GenAI: Tokenization</a:t>
            </a:r>
            <a:endParaRPr sz="2400">
              <a:latin typeface="Calibri"/>
              <a:ea typeface="Calibri"/>
              <a:cs typeface="Calibri"/>
              <a:sym typeface="Calibri"/>
            </a:endParaRPr>
          </a:p>
          <a:p>
            <a:pPr indent="0" lvl="0" marL="0" rtl="0" algn="l">
              <a:spcBef>
                <a:spcPts val="0"/>
              </a:spcBef>
              <a:spcAft>
                <a:spcPts val="0"/>
              </a:spcAft>
              <a:buNone/>
            </a:pPr>
            <a:r>
              <a:t/>
            </a:r>
            <a:endParaRPr sz="2400">
              <a:latin typeface="Calibri"/>
              <a:ea typeface="Calibri"/>
              <a:cs typeface="Calibri"/>
              <a:sym typeface="Calibri"/>
            </a:endParaRPr>
          </a:p>
        </p:txBody>
      </p:sp>
      <p:sp>
        <p:nvSpPr>
          <p:cNvPr id="231" name="Google Shape;231;p37"/>
          <p:cNvSpPr txBox="1"/>
          <p:nvPr>
            <p:ph idx="12" type="sldNum"/>
          </p:nvPr>
        </p:nvSpPr>
        <p:spPr>
          <a:xfrm>
            <a:off x="8595300" y="4779401"/>
            <a:ext cx="548700" cy="3483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en">
                <a:latin typeface="Calibri"/>
                <a:ea typeface="Calibri"/>
                <a:cs typeface="Calibri"/>
                <a:sym typeface="Calibri"/>
              </a:rPr>
              <a:t>‹#›</a:t>
            </a:fld>
            <a:endParaRPr>
              <a:latin typeface="Calibri"/>
              <a:ea typeface="Calibri"/>
              <a:cs typeface="Calibri"/>
              <a:sym typeface="Calibri"/>
            </a:endParaRPr>
          </a:p>
        </p:txBody>
      </p:sp>
      <p:sp>
        <p:nvSpPr>
          <p:cNvPr id="232" name="Google Shape;232;p37"/>
          <p:cNvSpPr txBox="1"/>
          <p:nvPr>
            <p:ph idx="1" type="body"/>
          </p:nvPr>
        </p:nvSpPr>
        <p:spPr>
          <a:xfrm>
            <a:off x="311700" y="913700"/>
            <a:ext cx="8567700" cy="2134200"/>
          </a:xfrm>
          <a:prstGeom prst="rect">
            <a:avLst/>
          </a:prstGeom>
        </p:spPr>
        <p:txBody>
          <a:bodyPr anchorCtr="0" anchor="t" bIns="91425" lIns="91425" spcFirstLastPara="1" rIns="91425" wrap="square" tIns="91425">
            <a:normAutofit/>
          </a:bodyPr>
          <a:lstStyle/>
          <a:p>
            <a:pPr indent="-330200" lvl="0" marL="457200" rtl="0" algn="l">
              <a:spcBef>
                <a:spcPts val="1200"/>
              </a:spcBef>
              <a:spcAft>
                <a:spcPts val="0"/>
              </a:spcAft>
              <a:buClr>
                <a:schemeClr val="dk1"/>
              </a:buClr>
              <a:buSzPts val="1600"/>
              <a:buFont typeface="Calibri"/>
              <a:buChar char="●"/>
            </a:pPr>
            <a:r>
              <a:rPr lang="en" sz="1600">
                <a:solidFill>
                  <a:schemeClr val="dk1"/>
                </a:solidFill>
                <a:latin typeface="Calibri"/>
                <a:ea typeface="Calibri"/>
                <a:cs typeface="Calibri"/>
                <a:sym typeface="Calibri"/>
              </a:rPr>
              <a:t>Tokenization is the process of breaking down a sequence of text into smaller units called tokens. It</a:t>
            </a:r>
            <a:r>
              <a:rPr lang="en" sz="1600">
                <a:solidFill>
                  <a:schemeClr val="dk1"/>
                </a:solidFill>
                <a:latin typeface="Calibri"/>
                <a:ea typeface="Calibri"/>
                <a:cs typeface="Calibri"/>
                <a:sym typeface="Calibri"/>
              </a:rPr>
              <a:t> lays the foundation for further analysis and processing.</a:t>
            </a:r>
            <a:endParaRPr sz="1600">
              <a:solidFill>
                <a:schemeClr val="dk1"/>
              </a:solidFill>
              <a:latin typeface="Calibri"/>
              <a:ea typeface="Calibri"/>
              <a:cs typeface="Calibri"/>
              <a:sym typeface="Calibri"/>
            </a:endParaRPr>
          </a:p>
          <a:p>
            <a:pPr indent="-330200" lvl="0" marL="457200" rtl="0" algn="l">
              <a:spcBef>
                <a:spcPts val="0"/>
              </a:spcBef>
              <a:spcAft>
                <a:spcPts val="0"/>
              </a:spcAft>
              <a:buClr>
                <a:schemeClr val="dk1"/>
              </a:buClr>
              <a:buSzPts val="1600"/>
              <a:buFont typeface="Calibri"/>
              <a:buChar char="●"/>
            </a:pPr>
            <a:r>
              <a:rPr lang="en" sz="1600">
                <a:solidFill>
                  <a:schemeClr val="dk1"/>
                </a:solidFill>
                <a:latin typeface="Calibri"/>
                <a:ea typeface="Calibri"/>
                <a:cs typeface="Calibri"/>
                <a:sym typeface="Calibri"/>
              </a:rPr>
              <a:t>A fundamental step that breaks down unstructured text into discrete elements/numbers. </a:t>
            </a:r>
            <a:endParaRPr sz="1600">
              <a:solidFill>
                <a:schemeClr val="dk1"/>
              </a:solidFill>
              <a:latin typeface="Calibri"/>
              <a:ea typeface="Calibri"/>
              <a:cs typeface="Calibri"/>
              <a:sym typeface="Calibri"/>
            </a:endParaRPr>
          </a:p>
          <a:p>
            <a:pPr indent="-330200" lvl="0" marL="457200" rtl="0" algn="l">
              <a:spcBef>
                <a:spcPts val="0"/>
              </a:spcBef>
              <a:spcAft>
                <a:spcPts val="0"/>
              </a:spcAft>
              <a:buClr>
                <a:schemeClr val="dk1"/>
              </a:buClr>
              <a:buSzPts val="1600"/>
              <a:buFont typeface="Calibri"/>
              <a:buChar char="●"/>
            </a:pPr>
            <a:r>
              <a:rPr lang="en" sz="1600">
                <a:solidFill>
                  <a:schemeClr val="dk1"/>
                </a:solidFill>
                <a:latin typeface="Calibri"/>
                <a:ea typeface="Calibri"/>
                <a:cs typeface="Calibri"/>
                <a:sym typeface="Calibri"/>
              </a:rPr>
              <a:t>With this numeric representation we can train the model to perform various tasks, such as classification, sentiment analysis, or language generation.</a:t>
            </a:r>
            <a:endParaRPr sz="1600">
              <a:solidFill>
                <a:schemeClr val="dk1"/>
              </a:solidFill>
              <a:latin typeface="Calibri"/>
              <a:ea typeface="Calibri"/>
              <a:cs typeface="Calibri"/>
              <a:sym typeface="Calibri"/>
            </a:endParaRPr>
          </a:p>
          <a:p>
            <a:pPr indent="-330200" lvl="0" marL="457200" rtl="0" algn="l">
              <a:spcBef>
                <a:spcPts val="0"/>
              </a:spcBef>
              <a:spcAft>
                <a:spcPts val="0"/>
              </a:spcAft>
              <a:buClr>
                <a:schemeClr val="dk1"/>
              </a:buClr>
              <a:buSzPts val="1600"/>
              <a:buFont typeface="Calibri"/>
              <a:buChar char="●"/>
            </a:pPr>
            <a:r>
              <a:rPr lang="en" sz="1600">
                <a:solidFill>
                  <a:schemeClr val="dk1"/>
                </a:solidFill>
                <a:latin typeface="Calibri"/>
                <a:ea typeface="Calibri"/>
                <a:cs typeface="Calibri"/>
                <a:sym typeface="Calibri"/>
              </a:rPr>
              <a:t>These tokens can be words, characters, or even subwords, depending on the chosen tokenization strategy. </a:t>
            </a:r>
            <a:endParaRPr sz="1600">
              <a:solidFill>
                <a:schemeClr val="dk1"/>
              </a:solidFill>
              <a:latin typeface="Calibri"/>
              <a:ea typeface="Calibri"/>
              <a:cs typeface="Calibri"/>
              <a:sym typeface="Calibri"/>
            </a:endParaRPr>
          </a:p>
        </p:txBody>
      </p:sp>
      <p:pic>
        <p:nvPicPr>
          <p:cNvPr id="233" name="Google Shape;233;p37"/>
          <p:cNvPicPr preferRelativeResize="0"/>
          <p:nvPr/>
        </p:nvPicPr>
        <p:blipFill>
          <a:blip r:embed="rId3">
            <a:alphaModFix/>
          </a:blip>
          <a:stretch>
            <a:fillRect/>
          </a:stretch>
        </p:blipFill>
        <p:spPr>
          <a:xfrm>
            <a:off x="2000250" y="3047900"/>
            <a:ext cx="5381242" cy="1790800"/>
          </a:xfrm>
          <a:prstGeom prst="rect">
            <a:avLst/>
          </a:prstGeom>
          <a:noFill/>
          <a:ln>
            <a:noFill/>
          </a:ln>
        </p:spPr>
      </p:pic>
      <p:sp>
        <p:nvSpPr>
          <p:cNvPr id="234" name="Google Shape;234;p37"/>
          <p:cNvSpPr txBox="1"/>
          <p:nvPr/>
        </p:nvSpPr>
        <p:spPr>
          <a:xfrm>
            <a:off x="295325" y="4725125"/>
            <a:ext cx="8145900" cy="34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2"/>
                </a:solidFill>
                <a:latin typeface="Calibri"/>
                <a:ea typeface="Calibri"/>
                <a:cs typeface="Calibri"/>
                <a:sym typeface="Calibri"/>
              </a:rPr>
              <a:t>Refer: </a:t>
            </a:r>
            <a:r>
              <a:rPr lang="en" sz="1000" u="sng">
                <a:solidFill>
                  <a:schemeClr val="hlink"/>
                </a:solidFill>
                <a:latin typeface="Calibri"/>
                <a:ea typeface="Calibri"/>
                <a:cs typeface="Calibri"/>
                <a:sym typeface="Calibri"/>
                <a:hlinkClick r:id="rId4"/>
              </a:rPr>
              <a:t>https://www.oreilly.com/library/view/applied-natural-language/9781492062561/ch04.html</a:t>
            </a:r>
            <a:r>
              <a:rPr lang="en" sz="1000">
                <a:solidFill>
                  <a:schemeClr val="dk2"/>
                </a:solidFill>
                <a:latin typeface="Calibri"/>
                <a:ea typeface="Calibri"/>
                <a:cs typeface="Calibri"/>
                <a:sym typeface="Calibri"/>
              </a:rPr>
              <a:t> </a:t>
            </a:r>
            <a:endParaRPr sz="1000">
              <a:solidFill>
                <a:schemeClr val="dk2"/>
              </a:solidFill>
              <a:latin typeface="Calibri"/>
              <a:ea typeface="Calibri"/>
              <a:cs typeface="Calibri"/>
              <a:sym typeface="Calibri"/>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38"/>
          <p:cNvSpPr txBox="1"/>
          <p:nvPr>
            <p:ph type="title"/>
          </p:nvPr>
        </p:nvSpPr>
        <p:spPr>
          <a:xfrm>
            <a:off x="311700" y="226150"/>
            <a:ext cx="85206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400">
                <a:latin typeface="Calibri"/>
                <a:ea typeface="Calibri"/>
                <a:cs typeface="Calibri"/>
                <a:sym typeface="Calibri"/>
              </a:rPr>
              <a:t>2. Tech Foundations of GenAI: Tokenization</a:t>
            </a:r>
            <a:endParaRPr sz="2400">
              <a:latin typeface="Calibri"/>
              <a:ea typeface="Calibri"/>
              <a:cs typeface="Calibri"/>
              <a:sym typeface="Calibri"/>
            </a:endParaRPr>
          </a:p>
          <a:p>
            <a:pPr indent="0" lvl="0" marL="0" rtl="0" algn="l">
              <a:spcBef>
                <a:spcPts val="0"/>
              </a:spcBef>
              <a:spcAft>
                <a:spcPts val="0"/>
              </a:spcAft>
              <a:buNone/>
            </a:pPr>
            <a:r>
              <a:t/>
            </a:r>
            <a:endParaRPr sz="2400">
              <a:latin typeface="Calibri"/>
              <a:ea typeface="Calibri"/>
              <a:cs typeface="Calibri"/>
              <a:sym typeface="Calibri"/>
            </a:endParaRPr>
          </a:p>
        </p:txBody>
      </p:sp>
      <p:sp>
        <p:nvSpPr>
          <p:cNvPr id="240" name="Google Shape;240;p38"/>
          <p:cNvSpPr txBox="1"/>
          <p:nvPr>
            <p:ph idx="12" type="sldNum"/>
          </p:nvPr>
        </p:nvSpPr>
        <p:spPr>
          <a:xfrm>
            <a:off x="8595300" y="4779401"/>
            <a:ext cx="548700" cy="3483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en">
                <a:latin typeface="Calibri"/>
                <a:ea typeface="Calibri"/>
                <a:cs typeface="Calibri"/>
                <a:sym typeface="Calibri"/>
              </a:rPr>
              <a:t>‹#›</a:t>
            </a:fld>
            <a:endParaRPr>
              <a:latin typeface="Calibri"/>
              <a:ea typeface="Calibri"/>
              <a:cs typeface="Calibri"/>
              <a:sym typeface="Calibri"/>
            </a:endParaRPr>
          </a:p>
        </p:txBody>
      </p:sp>
      <p:sp>
        <p:nvSpPr>
          <p:cNvPr id="241" name="Google Shape;241;p38"/>
          <p:cNvSpPr txBox="1"/>
          <p:nvPr>
            <p:ph idx="1" type="body"/>
          </p:nvPr>
        </p:nvSpPr>
        <p:spPr>
          <a:xfrm>
            <a:off x="311700" y="913700"/>
            <a:ext cx="8567700" cy="2134200"/>
          </a:xfrm>
          <a:prstGeom prst="rect">
            <a:avLst/>
          </a:prstGeom>
        </p:spPr>
        <p:txBody>
          <a:bodyPr anchorCtr="0" anchor="t" bIns="91425" lIns="91425" spcFirstLastPara="1" rIns="91425" wrap="square" tIns="91425">
            <a:noAutofit/>
          </a:bodyPr>
          <a:lstStyle/>
          <a:p>
            <a:pPr indent="-330200" lvl="0" marL="457200" rtl="0" algn="l">
              <a:spcBef>
                <a:spcPts val="1200"/>
              </a:spcBef>
              <a:spcAft>
                <a:spcPts val="0"/>
              </a:spcAft>
              <a:buClr>
                <a:srgbClr val="37352F"/>
              </a:buClr>
              <a:buSzPts val="1600"/>
              <a:buFont typeface="Calibri"/>
              <a:buChar char="●"/>
            </a:pPr>
            <a:r>
              <a:rPr lang="en" sz="1600">
                <a:solidFill>
                  <a:srgbClr val="37352F"/>
                </a:solidFill>
                <a:latin typeface="Calibri"/>
                <a:ea typeface="Calibri"/>
                <a:cs typeface="Calibri"/>
                <a:sym typeface="Calibri"/>
              </a:rPr>
              <a:t>Tokenization is cutting input data into parts that can be mapped (embedded) into a vector space.</a:t>
            </a:r>
            <a:endParaRPr sz="1600">
              <a:solidFill>
                <a:srgbClr val="37352F"/>
              </a:solidFill>
              <a:latin typeface="Calibri"/>
              <a:ea typeface="Calibri"/>
              <a:cs typeface="Calibri"/>
              <a:sym typeface="Calibri"/>
            </a:endParaRPr>
          </a:p>
          <a:p>
            <a:pPr indent="-330200" lvl="0" marL="457200" rtl="0" algn="l">
              <a:spcBef>
                <a:spcPts val="0"/>
              </a:spcBef>
              <a:spcAft>
                <a:spcPts val="0"/>
              </a:spcAft>
              <a:buClr>
                <a:srgbClr val="37352F"/>
              </a:buClr>
              <a:buSzPts val="1600"/>
              <a:buFont typeface="Calibri"/>
              <a:buChar char="●"/>
            </a:pPr>
            <a:r>
              <a:rPr lang="en" sz="1600">
                <a:solidFill>
                  <a:srgbClr val="37352F"/>
                </a:solidFill>
                <a:latin typeface="Calibri"/>
                <a:ea typeface="Calibri"/>
                <a:cs typeface="Calibri"/>
                <a:sym typeface="Calibri"/>
              </a:rPr>
              <a:t>Special tokens are appended to the sequence e.g. class token ([CLS]) used for classification embedding in BERT transformer.</a:t>
            </a:r>
            <a:endParaRPr sz="1600">
              <a:solidFill>
                <a:srgbClr val="37352F"/>
              </a:solidFill>
              <a:latin typeface="Calibri"/>
              <a:ea typeface="Calibri"/>
              <a:cs typeface="Calibri"/>
              <a:sym typeface="Calibri"/>
            </a:endParaRPr>
          </a:p>
          <a:p>
            <a:pPr indent="-330200" lvl="0" marL="457200" rtl="0" algn="l">
              <a:spcBef>
                <a:spcPts val="0"/>
              </a:spcBef>
              <a:spcAft>
                <a:spcPts val="0"/>
              </a:spcAft>
              <a:buClr>
                <a:srgbClr val="37352F"/>
              </a:buClr>
              <a:buSzPts val="1600"/>
              <a:buFont typeface="Calibri"/>
              <a:buChar char="●"/>
            </a:pPr>
            <a:r>
              <a:rPr lang="en" sz="1600">
                <a:solidFill>
                  <a:srgbClr val="37352F"/>
                </a:solidFill>
                <a:latin typeface="Calibri"/>
                <a:ea typeface="Calibri"/>
                <a:cs typeface="Calibri"/>
                <a:sym typeface="Calibri"/>
              </a:rPr>
              <a:t>Tokens are mapped to vectors which are passed into neural neural networks.</a:t>
            </a:r>
            <a:endParaRPr sz="1600">
              <a:solidFill>
                <a:srgbClr val="37352F"/>
              </a:solidFill>
              <a:latin typeface="Calibri"/>
              <a:ea typeface="Calibri"/>
              <a:cs typeface="Calibri"/>
              <a:sym typeface="Calibri"/>
            </a:endParaRPr>
          </a:p>
          <a:p>
            <a:pPr indent="-330200" lvl="0" marL="457200" rtl="0" algn="l">
              <a:spcBef>
                <a:spcPts val="0"/>
              </a:spcBef>
              <a:spcAft>
                <a:spcPts val="0"/>
              </a:spcAft>
              <a:buClr>
                <a:srgbClr val="37352F"/>
              </a:buClr>
              <a:buSzPts val="1600"/>
              <a:buFont typeface="Calibri"/>
              <a:buChar char="●"/>
            </a:pPr>
            <a:r>
              <a:rPr lang="en" sz="1600">
                <a:solidFill>
                  <a:srgbClr val="37352F"/>
                </a:solidFill>
                <a:latin typeface="Calibri"/>
                <a:ea typeface="Calibri"/>
                <a:cs typeface="Calibri"/>
                <a:sym typeface="Calibri"/>
              </a:rPr>
              <a:t>Token sequence position itself is often vectorized and added to the word embeddings (positional encodings).</a:t>
            </a:r>
            <a:endParaRPr sz="1100">
              <a:solidFill>
                <a:schemeClr val="dk1"/>
              </a:solidFill>
            </a:endParaRPr>
          </a:p>
        </p:txBody>
      </p:sp>
      <p:pic>
        <p:nvPicPr>
          <p:cNvPr id="242" name="Google Shape;242;p38"/>
          <p:cNvPicPr preferRelativeResize="0"/>
          <p:nvPr/>
        </p:nvPicPr>
        <p:blipFill>
          <a:blip r:embed="rId3">
            <a:alphaModFix/>
          </a:blip>
          <a:stretch>
            <a:fillRect/>
          </a:stretch>
        </p:blipFill>
        <p:spPr>
          <a:xfrm>
            <a:off x="734626" y="3047900"/>
            <a:ext cx="3183600" cy="1980400"/>
          </a:xfrm>
          <a:prstGeom prst="rect">
            <a:avLst/>
          </a:prstGeom>
          <a:noFill/>
          <a:ln>
            <a:noFill/>
          </a:ln>
        </p:spPr>
      </p:pic>
      <p:pic>
        <p:nvPicPr>
          <p:cNvPr id="243" name="Google Shape;243;p38"/>
          <p:cNvPicPr preferRelativeResize="0"/>
          <p:nvPr/>
        </p:nvPicPr>
        <p:blipFill>
          <a:blip r:embed="rId4">
            <a:alphaModFix/>
          </a:blip>
          <a:stretch>
            <a:fillRect/>
          </a:stretch>
        </p:blipFill>
        <p:spPr>
          <a:xfrm>
            <a:off x="4384101" y="2935950"/>
            <a:ext cx="4372273" cy="1787544"/>
          </a:xfrm>
          <a:prstGeom prst="rect">
            <a:avLst/>
          </a:prstGeom>
          <a:noFill/>
          <a:ln>
            <a:noFill/>
          </a:ln>
        </p:spPr>
      </p:pic>
      <p:sp>
        <p:nvSpPr>
          <p:cNvPr id="244" name="Google Shape;244;p38"/>
          <p:cNvSpPr txBox="1"/>
          <p:nvPr/>
        </p:nvSpPr>
        <p:spPr>
          <a:xfrm>
            <a:off x="4011450" y="4675900"/>
            <a:ext cx="4744800" cy="38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2"/>
                </a:solidFill>
                <a:latin typeface="Calibri"/>
                <a:ea typeface="Calibri"/>
                <a:cs typeface="Calibri"/>
                <a:sym typeface="Calibri"/>
              </a:rPr>
              <a:t>Images: </a:t>
            </a:r>
            <a:r>
              <a:rPr lang="en" sz="1000" u="sng">
                <a:solidFill>
                  <a:schemeClr val="hlink"/>
                </a:solidFill>
                <a:latin typeface="Calibri"/>
                <a:ea typeface="Calibri"/>
                <a:cs typeface="Calibri"/>
                <a:sym typeface="Calibri"/>
                <a:hlinkClick r:id="rId5"/>
              </a:rPr>
              <a:t>https://www.youtube.com/watch?v=OxCpWwDCDFQ</a:t>
            </a:r>
            <a:r>
              <a:rPr lang="en" sz="1000">
                <a:solidFill>
                  <a:schemeClr val="dk2"/>
                </a:solidFill>
                <a:latin typeface="Calibri"/>
                <a:ea typeface="Calibri"/>
                <a:cs typeface="Calibri"/>
                <a:sym typeface="Calibri"/>
              </a:rPr>
              <a:t> </a:t>
            </a:r>
            <a:endParaRPr sz="1000">
              <a:solidFill>
                <a:schemeClr val="dk2"/>
              </a:solidFill>
              <a:latin typeface="Calibri"/>
              <a:ea typeface="Calibri"/>
              <a:cs typeface="Calibri"/>
              <a:sym typeface="Calibri"/>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39"/>
          <p:cNvSpPr txBox="1"/>
          <p:nvPr>
            <p:ph type="title"/>
          </p:nvPr>
        </p:nvSpPr>
        <p:spPr>
          <a:xfrm>
            <a:off x="311700" y="226150"/>
            <a:ext cx="85206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400">
                <a:latin typeface="Calibri"/>
                <a:ea typeface="Calibri"/>
                <a:cs typeface="Calibri"/>
                <a:sym typeface="Calibri"/>
              </a:rPr>
              <a:t>2. Tech Foundations of GenAI: Embeddings</a:t>
            </a:r>
            <a:endParaRPr sz="2400">
              <a:latin typeface="Calibri"/>
              <a:ea typeface="Calibri"/>
              <a:cs typeface="Calibri"/>
              <a:sym typeface="Calibri"/>
            </a:endParaRPr>
          </a:p>
          <a:p>
            <a:pPr indent="0" lvl="0" marL="0" rtl="0" algn="l">
              <a:spcBef>
                <a:spcPts val="0"/>
              </a:spcBef>
              <a:spcAft>
                <a:spcPts val="0"/>
              </a:spcAft>
              <a:buNone/>
            </a:pPr>
            <a:r>
              <a:t/>
            </a:r>
            <a:endParaRPr sz="2400">
              <a:latin typeface="Calibri"/>
              <a:ea typeface="Calibri"/>
              <a:cs typeface="Calibri"/>
              <a:sym typeface="Calibri"/>
            </a:endParaRPr>
          </a:p>
        </p:txBody>
      </p:sp>
      <p:sp>
        <p:nvSpPr>
          <p:cNvPr id="250" name="Google Shape;250;p39"/>
          <p:cNvSpPr txBox="1"/>
          <p:nvPr>
            <p:ph idx="12" type="sldNum"/>
          </p:nvPr>
        </p:nvSpPr>
        <p:spPr>
          <a:xfrm>
            <a:off x="8595300" y="4779401"/>
            <a:ext cx="548700" cy="3483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en">
                <a:latin typeface="Calibri"/>
                <a:ea typeface="Calibri"/>
                <a:cs typeface="Calibri"/>
                <a:sym typeface="Calibri"/>
              </a:rPr>
              <a:t>‹#›</a:t>
            </a:fld>
            <a:endParaRPr>
              <a:latin typeface="Calibri"/>
              <a:ea typeface="Calibri"/>
              <a:cs typeface="Calibri"/>
              <a:sym typeface="Calibri"/>
            </a:endParaRPr>
          </a:p>
        </p:txBody>
      </p:sp>
      <p:sp>
        <p:nvSpPr>
          <p:cNvPr id="251" name="Google Shape;251;p39"/>
          <p:cNvSpPr txBox="1"/>
          <p:nvPr>
            <p:ph idx="1" type="body"/>
          </p:nvPr>
        </p:nvSpPr>
        <p:spPr>
          <a:xfrm>
            <a:off x="311700" y="913700"/>
            <a:ext cx="8567700" cy="2134200"/>
          </a:xfrm>
          <a:prstGeom prst="rect">
            <a:avLst/>
          </a:prstGeom>
        </p:spPr>
        <p:txBody>
          <a:bodyPr anchorCtr="0" anchor="t" bIns="91425" lIns="91425" spcFirstLastPara="1" rIns="91425" wrap="square" tIns="91425">
            <a:noAutofit/>
          </a:bodyPr>
          <a:lstStyle/>
          <a:p>
            <a:pPr indent="-330200" lvl="0" marL="457200" rtl="0" algn="l">
              <a:spcBef>
                <a:spcPts val="1200"/>
              </a:spcBef>
              <a:spcAft>
                <a:spcPts val="0"/>
              </a:spcAft>
              <a:buClr>
                <a:srgbClr val="37352F"/>
              </a:buClr>
              <a:buSzPts val="1600"/>
              <a:buFont typeface="Calibri"/>
              <a:buChar char="●"/>
            </a:pPr>
            <a:r>
              <a:rPr lang="en" sz="1600">
                <a:solidFill>
                  <a:srgbClr val="37352F"/>
                </a:solidFill>
                <a:latin typeface="Calibri"/>
                <a:ea typeface="Calibri"/>
                <a:cs typeface="Calibri"/>
                <a:sym typeface="Calibri"/>
              </a:rPr>
              <a:t>In the context of natural language processing (NLP), embeddings refer to dense, continuous-valued vector representations of words or tokens in a high-dimensional space. </a:t>
            </a:r>
            <a:endParaRPr sz="1600">
              <a:solidFill>
                <a:srgbClr val="37352F"/>
              </a:solidFill>
              <a:latin typeface="Calibri"/>
              <a:ea typeface="Calibri"/>
              <a:cs typeface="Calibri"/>
              <a:sym typeface="Calibri"/>
            </a:endParaRPr>
          </a:p>
          <a:p>
            <a:pPr indent="-330200" lvl="0" marL="457200" rtl="0" algn="l">
              <a:spcBef>
                <a:spcPts val="0"/>
              </a:spcBef>
              <a:spcAft>
                <a:spcPts val="0"/>
              </a:spcAft>
              <a:buClr>
                <a:srgbClr val="37352F"/>
              </a:buClr>
              <a:buSzPts val="1600"/>
              <a:buFont typeface="Calibri"/>
              <a:buChar char="●"/>
            </a:pPr>
            <a:r>
              <a:rPr lang="en" sz="1600">
                <a:solidFill>
                  <a:srgbClr val="37352F"/>
                </a:solidFill>
                <a:latin typeface="Calibri"/>
                <a:ea typeface="Calibri"/>
                <a:cs typeface="Calibri"/>
                <a:sym typeface="Calibri"/>
              </a:rPr>
              <a:t>These embeddings capture semantic and syntactic similarities between words, enabling machine learning models to understand and process natural language more effectively.</a:t>
            </a:r>
            <a:endParaRPr sz="1600">
              <a:solidFill>
                <a:srgbClr val="37352F"/>
              </a:solidFill>
              <a:latin typeface="Calibri"/>
              <a:ea typeface="Calibri"/>
              <a:cs typeface="Calibri"/>
              <a:sym typeface="Calibri"/>
            </a:endParaRPr>
          </a:p>
          <a:p>
            <a:pPr indent="-330200" lvl="0" marL="457200" rtl="0" algn="l">
              <a:spcBef>
                <a:spcPts val="0"/>
              </a:spcBef>
              <a:spcAft>
                <a:spcPts val="0"/>
              </a:spcAft>
              <a:buClr>
                <a:srgbClr val="37352F"/>
              </a:buClr>
              <a:buSzPts val="1600"/>
              <a:buFont typeface="Calibri"/>
              <a:buChar char="●"/>
            </a:pPr>
            <a:r>
              <a:rPr lang="en" sz="1600">
                <a:solidFill>
                  <a:srgbClr val="37352F"/>
                </a:solidFill>
                <a:latin typeface="Calibri"/>
                <a:ea typeface="Calibri"/>
                <a:cs typeface="Calibri"/>
                <a:sym typeface="Calibri"/>
              </a:rPr>
              <a:t>Word embeddings represented by a vector of real numbers, as opposed to one-hot encoding, which represents each word as a sparse binary vector.</a:t>
            </a:r>
            <a:endParaRPr sz="1600">
              <a:solidFill>
                <a:srgbClr val="37352F"/>
              </a:solidFill>
              <a:latin typeface="Calibri"/>
              <a:ea typeface="Calibri"/>
              <a:cs typeface="Calibri"/>
              <a:sym typeface="Calibri"/>
            </a:endParaRPr>
          </a:p>
        </p:txBody>
      </p:sp>
      <p:pic>
        <p:nvPicPr>
          <p:cNvPr id="252" name="Google Shape;252;p39"/>
          <p:cNvPicPr preferRelativeResize="0"/>
          <p:nvPr/>
        </p:nvPicPr>
        <p:blipFill>
          <a:blip r:embed="rId3">
            <a:alphaModFix/>
          </a:blip>
          <a:stretch>
            <a:fillRect/>
          </a:stretch>
        </p:blipFill>
        <p:spPr>
          <a:xfrm>
            <a:off x="1599225" y="2887950"/>
            <a:ext cx="2279640" cy="1790800"/>
          </a:xfrm>
          <a:prstGeom prst="rect">
            <a:avLst/>
          </a:prstGeom>
          <a:noFill/>
          <a:ln>
            <a:noFill/>
          </a:ln>
        </p:spPr>
      </p:pic>
      <p:pic>
        <p:nvPicPr>
          <p:cNvPr id="253" name="Google Shape;253;p39"/>
          <p:cNvPicPr preferRelativeResize="0"/>
          <p:nvPr/>
        </p:nvPicPr>
        <p:blipFill>
          <a:blip r:embed="rId4">
            <a:alphaModFix/>
          </a:blip>
          <a:stretch>
            <a:fillRect/>
          </a:stretch>
        </p:blipFill>
        <p:spPr>
          <a:xfrm>
            <a:off x="4789390" y="2887950"/>
            <a:ext cx="3245007" cy="1790800"/>
          </a:xfrm>
          <a:prstGeom prst="rect">
            <a:avLst/>
          </a:prstGeom>
          <a:noFill/>
          <a:ln>
            <a:noFill/>
          </a:ln>
        </p:spPr>
      </p:pic>
      <p:sp>
        <p:nvSpPr>
          <p:cNvPr id="254" name="Google Shape;254;p39"/>
          <p:cNvSpPr txBox="1"/>
          <p:nvPr/>
        </p:nvSpPr>
        <p:spPr>
          <a:xfrm>
            <a:off x="311700" y="4779400"/>
            <a:ext cx="8412600" cy="22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latin typeface="Calibri"/>
                <a:ea typeface="Calibri"/>
                <a:cs typeface="Calibri"/>
                <a:sym typeface="Calibri"/>
              </a:rPr>
              <a:t>Images: </a:t>
            </a:r>
            <a:r>
              <a:rPr lang="en" sz="1000" u="sng">
                <a:solidFill>
                  <a:schemeClr val="hlink"/>
                </a:solidFill>
                <a:latin typeface="Calibri"/>
                <a:ea typeface="Calibri"/>
                <a:cs typeface="Calibri"/>
                <a:sym typeface="Calibri"/>
                <a:hlinkClick r:id="rId5"/>
              </a:rPr>
              <a:t>https://www.youtube.com/watch?v=qaWMOYf4ri8&amp;t=2333s</a:t>
            </a:r>
            <a:r>
              <a:rPr lang="en" sz="1000">
                <a:solidFill>
                  <a:schemeClr val="dk2"/>
                </a:solidFill>
                <a:latin typeface="Calibri"/>
                <a:ea typeface="Calibri"/>
                <a:cs typeface="Calibri"/>
                <a:sym typeface="Calibri"/>
              </a:rPr>
              <a:t> </a:t>
            </a:r>
            <a:endParaRPr sz="1000">
              <a:solidFill>
                <a:schemeClr val="dk2"/>
              </a:solidFill>
              <a:latin typeface="Calibri"/>
              <a:ea typeface="Calibri"/>
              <a:cs typeface="Calibri"/>
              <a:sym typeface="Calibri"/>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40"/>
          <p:cNvSpPr txBox="1"/>
          <p:nvPr>
            <p:ph type="title"/>
          </p:nvPr>
        </p:nvSpPr>
        <p:spPr>
          <a:xfrm>
            <a:off x="311700" y="226150"/>
            <a:ext cx="85206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400">
                <a:latin typeface="Calibri"/>
                <a:ea typeface="Calibri"/>
                <a:cs typeface="Calibri"/>
                <a:sym typeface="Calibri"/>
              </a:rPr>
              <a:t>2. Tech Foundations of GenAI: Positional Encoding</a:t>
            </a:r>
            <a:endParaRPr sz="2400">
              <a:latin typeface="Calibri"/>
              <a:ea typeface="Calibri"/>
              <a:cs typeface="Calibri"/>
              <a:sym typeface="Calibri"/>
            </a:endParaRPr>
          </a:p>
          <a:p>
            <a:pPr indent="0" lvl="0" marL="0" rtl="0" algn="l">
              <a:spcBef>
                <a:spcPts val="0"/>
              </a:spcBef>
              <a:spcAft>
                <a:spcPts val="0"/>
              </a:spcAft>
              <a:buNone/>
            </a:pPr>
            <a:r>
              <a:t/>
            </a:r>
            <a:endParaRPr sz="2400">
              <a:latin typeface="Calibri"/>
              <a:ea typeface="Calibri"/>
              <a:cs typeface="Calibri"/>
              <a:sym typeface="Calibri"/>
            </a:endParaRPr>
          </a:p>
        </p:txBody>
      </p:sp>
      <p:sp>
        <p:nvSpPr>
          <p:cNvPr id="260" name="Google Shape;260;p40"/>
          <p:cNvSpPr txBox="1"/>
          <p:nvPr>
            <p:ph idx="12" type="sldNum"/>
          </p:nvPr>
        </p:nvSpPr>
        <p:spPr>
          <a:xfrm>
            <a:off x="8595300" y="4779401"/>
            <a:ext cx="548700" cy="3483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en">
                <a:latin typeface="Calibri"/>
                <a:ea typeface="Calibri"/>
                <a:cs typeface="Calibri"/>
                <a:sym typeface="Calibri"/>
              </a:rPr>
              <a:t>‹#›</a:t>
            </a:fld>
            <a:endParaRPr>
              <a:latin typeface="Calibri"/>
              <a:ea typeface="Calibri"/>
              <a:cs typeface="Calibri"/>
              <a:sym typeface="Calibri"/>
            </a:endParaRPr>
          </a:p>
        </p:txBody>
      </p:sp>
      <p:sp>
        <p:nvSpPr>
          <p:cNvPr id="261" name="Google Shape;261;p40"/>
          <p:cNvSpPr txBox="1"/>
          <p:nvPr>
            <p:ph idx="1" type="body"/>
          </p:nvPr>
        </p:nvSpPr>
        <p:spPr>
          <a:xfrm>
            <a:off x="311700" y="913700"/>
            <a:ext cx="8567700" cy="3775800"/>
          </a:xfrm>
          <a:prstGeom prst="rect">
            <a:avLst/>
          </a:prstGeom>
        </p:spPr>
        <p:txBody>
          <a:bodyPr anchorCtr="0" anchor="t" bIns="91425" lIns="91425" spcFirstLastPara="1" rIns="91425" wrap="square" tIns="91425">
            <a:noAutofit/>
          </a:bodyPr>
          <a:lstStyle/>
          <a:p>
            <a:pPr indent="-330200" lvl="0" marL="457200" rtl="0" algn="l">
              <a:spcBef>
                <a:spcPts val="1200"/>
              </a:spcBef>
              <a:spcAft>
                <a:spcPts val="0"/>
              </a:spcAft>
              <a:buClr>
                <a:srgbClr val="37352F"/>
              </a:buClr>
              <a:buSzPts val="1600"/>
              <a:buFont typeface="Calibri"/>
              <a:buChar char="●"/>
            </a:pPr>
            <a:r>
              <a:rPr lang="en" sz="1600">
                <a:solidFill>
                  <a:srgbClr val="37352F"/>
                </a:solidFill>
                <a:latin typeface="Calibri"/>
                <a:ea typeface="Calibri"/>
                <a:cs typeface="Calibri"/>
                <a:sym typeface="Calibri"/>
              </a:rPr>
              <a:t>Positional encoding is a technique used in transformer-based architectures to addresses the lack of sequential order information in the transformer model by providing a way to encode the positional information of tokens within a sequence.</a:t>
            </a:r>
            <a:endParaRPr sz="1600">
              <a:solidFill>
                <a:srgbClr val="37352F"/>
              </a:solidFill>
              <a:latin typeface="Calibri"/>
              <a:ea typeface="Calibri"/>
              <a:cs typeface="Calibri"/>
              <a:sym typeface="Calibri"/>
            </a:endParaRPr>
          </a:p>
          <a:p>
            <a:pPr indent="-330200" lvl="0" marL="457200" rtl="0" algn="l">
              <a:spcBef>
                <a:spcPts val="0"/>
              </a:spcBef>
              <a:spcAft>
                <a:spcPts val="0"/>
              </a:spcAft>
              <a:buClr>
                <a:srgbClr val="37352F"/>
              </a:buClr>
              <a:buSzPts val="1600"/>
              <a:buFont typeface="Calibri"/>
              <a:buChar char="●"/>
            </a:pPr>
            <a:r>
              <a:rPr lang="en" sz="1600">
                <a:solidFill>
                  <a:srgbClr val="37352F"/>
                </a:solidFill>
                <a:latin typeface="Calibri"/>
                <a:ea typeface="Calibri"/>
                <a:cs typeface="Calibri"/>
                <a:sym typeface="Calibri"/>
              </a:rPr>
              <a:t>Transformer architecture, the input tokens are processed independently of their positions within the sequence, which can result in the loss of sequential order information. </a:t>
            </a:r>
            <a:endParaRPr sz="1600">
              <a:solidFill>
                <a:srgbClr val="37352F"/>
              </a:solidFill>
              <a:latin typeface="Calibri"/>
              <a:ea typeface="Calibri"/>
              <a:cs typeface="Calibri"/>
              <a:sym typeface="Calibri"/>
            </a:endParaRPr>
          </a:p>
          <a:p>
            <a:pPr indent="-330200" lvl="0" marL="457200" rtl="0" algn="l">
              <a:spcBef>
                <a:spcPts val="0"/>
              </a:spcBef>
              <a:spcAft>
                <a:spcPts val="0"/>
              </a:spcAft>
              <a:buClr>
                <a:srgbClr val="37352F"/>
              </a:buClr>
              <a:buSzPts val="1600"/>
              <a:buFont typeface="Calibri"/>
              <a:buChar char="●"/>
            </a:pPr>
            <a:r>
              <a:rPr lang="en" sz="1600">
                <a:solidFill>
                  <a:srgbClr val="37352F"/>
                </a:solidFill>
                <a:latin typeface="Calibri"/>
                <a:ea typeface="Calibri"/>
                <a:cs typeface="Calibri"/>
                <a:sym typeface="Calibri"/>
              </a:rPr>
              <a:t>Positional encoding is introduced to overcome the limitation by adding positional information to the input embeddings before feeding them into the transformer model.</a:t>
            </a:r>
            <a:endParaRPr sz="1600">
              <a:solidFill>
                <a:srgbClr val="37352F"/>
              </a:solidFill>
              <a:latin typeface="Calibri"/>
              <a:ea typeface="Calibri"/>
              <a:cs typeface="Calibri"/>
              <a:sym typeface="Calibri"/>
            </a:endParaRPr>
          </a:p>
          <a:p>
            <a:pPr indent="-330200" lvl="0" marL="457200" rtl="0" algn="l">
              <a:spcBef>
                <a:spcPts val="0"/>
              </a:spcBef>
              <a:spcAft>
                <a:spcPts val="0"/>
              </a:spcAft>
              <a:buClr>
                <a:srgbClr val="37352F"/>
              </a:buClr>
              <a:buSzPts val="1600"/>
              <a:buFont typeface="Calibri"/>
              <a:buChar char="●"/>
            </a:pPr>
            <a:r>
              <a:rPr lang="en" sz="1600">
                <a:solidFill>
                  <a:srgbClr val="37352F"/>
                </a:solidFill>
                <a:latin typeface="Calibri"/>
                <a:ea typeface="Calibri"/>
                <a:cs typeface="Calibri"/>
                <a:sym typeface="Calibri"/>
              </a:rPr>
              <a:t>Positional encoding is usually represented as a matrix of the same dimension as the input embeddings. Each row of the matrix corresponds to a position in the sequence, and each column corresponds to a dimension in the embedding space.</a:t>
            </a:r>
            <a:endParaRPr sz="1600">
              <a:solidFill>
                <a:srgbClr val="37352F"/>
              </a:solidFill>
              <a:latin typeface="Calibri"/>
              <a:ea typeface="Calibri"/>
              <a:cs typeface="Calibri"/>
              <a:sym typeface="Calibri"/>
            </a:endParaRPr>
          </a:p>
          <a:p>
            <a:pPr indent="-330200" lvl="0" marL="457200" rtl="0" algn="l">
              <a:spcBef>
                <a:spcPts val="0"/>
              </a:spcBef>
              <a:spcAft>
                <a:spcPts val="0"/>
              </a:spcAft>
              <a:buClr>
                <a:srgbClr val="37352F"/>
              </a:buClr>
              <a:buSzPts val="1600"/>
              <a:buFont typeface="Calibri"/>
              <a:buChar char="●"/>
            </a:pPr>
            <a:r>
              <a:rPr lang="en" sz="1600">
                <a:solidFill>
                  <a:srgbClr val="37352F"/>
                </a:solidFill>
                <a:latin typeface="Calibri"/>
                <a:ea typeface="Calibri"/>
                <a:cs typeface="Calibri"/>
                <a:sym typeface="Calibri"/>
              </a:rPr>
              <a:t>The positional encoding matrix is added element-wise to the input embeddings, effectively injecting positional information into the embeddings.</a:t>
            </a:r>
            <a:endParaRPr sz="1600">
              <a:solidFill>
                <a:srgbClr val="37352F"/>
              </a:solidFill>
              <a:latin typeface="Calibri"/>
              <a:ea typeface="Calibri"/>
              <a:cs typeface="Calibri"/>
              <a:sym typeface="Calibri"/>
            </a:endParaRPr>
          </a:p>
          <a:p>
            <a:pPr indent="-330200" lvl="0" marL="457200" rtl="0" algn="l">
              <a:spcBef>
                <a:spcPts val="0"/>
              </a:spcBef>
              <a:spcAft>
                <a:spcPts val="0"/>
              </a:spcAft>
              <a:buClr>
                <a:srgbClr val="37352F"/>
              </a:buClr>
              <a:buSzPts val="1600"/>
              <a:buFont typeface="Calibri"/>
              <a:buChar char="●"/>
            </a:pPr>
            <a:r>
              <a:rPr lang="en" sz="1600">
                <a:solidFill>
                  <a:srgbClr val="37352F"/>
                </a:solidFill>
                <a:latin typeface="Calibri"/>
                <a:ea typeface="Calibri"/>
                <a:cs typeface="Calibri"/>
                <a:sym typeface="Calibri"/>
              </a:rPr>
              <a:t>The positional encoding matrix is computed based on a set of sinusoidal functions of different frequencies and phases.</a:t>
            </a:r>
            <a:endParaRPr sz="1600">
              <a:solidFill>
                <a:srgbClr val="37352F"/>
              </a:solidFill>
              <a:latin typeface="Calibri"/>
              <a:ea typeface="Calibri"/>
              <a:cs typeface="Calibri"/>
              <a:sym typeface="Calibri"/>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41"/>
          <p:cNvSpPr txBox="1"/>
          <p:nvPr>
            <p:ph type="title"/>
          </p:nvPr>
        </p:nvSpPr>
        <p:spPr>
          <a:xfrm>
            <a:off x="311700" y="226150"/>
            <a:ext cx="85206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400">
                <a:latin typeface="Calibri"/>
                <a:ea typeface="Calibri"/>
                <a:cs typeface="Calibri"/>
                <a:sym typeface="Calibri"/>
              </a:rPr>
              <a:t>2. Tech Foundations of GenAI: Attention</a:t>
            </a:r>
            <a:endParaRPr sz="2400">
              <a:latin typeface="Calibri"/>
              <a:ea typeface="Calibri"/>
              <a:cs typeface="Calibri"/>
              <a:sym typeface="Calibri"/>
            </a:endParaRPr>
          </a:p>
          <a:p>
            <a:pPr indent="0" lvl="0" marL="0" rtl="0" algn="l">
              <a:spcBef>
                <a:spcPts val="0"/>
              </a:spcBef>
              <a:spcAft>
                <a:spcPts val="0"/>
              </a:spcAft>
              <a:buNone/>
            </a:pPr>
            <a:r>
              <a:t/>
            </a:r>
            <a:endParaRPr sz="2400">
              <a:latin typeface="Calibri"/>
              <a:ea typeface="Calibri"/>
              <a:cs typeface="Calibri"/>
              <a:sym typeface="Calibri"/>
            </a:endParaRPr>
          </a:p>
        </p:txBody>
      </p:sp>
      <p:sp>
        <p:nvSpPr>
          <p:cNvPr id="267" name="Google Shape;267;p41"/>
          <p:cNvSpPr txBox="1"/>
          <p:nvPr>
            <p:ph idx="12" type="sldNum"/>
          </p:nvPr>
        </p:nvSpPr>
        <p:spPr>
          <a:xfrm>
            <a:off x="8595300" y="4779401"/>
            <a:ext cx="548700" cy="3483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en">
                <a:latin typeface="Calibri"/>
                <a:ea typeface="Calibri"/>
                <a:cs typeface="Calibri"/>
                <a:sym typeface="Calibri"/>
              </a:rPr>
              <a:t>‹#›</a:t>
            </a:fld>
            <a:endParaRPr>
              <a:latin typeface="Calibri"/>
              <a:ea typeface="Calibri"/>
              <a:cs typeface="Calibri"/>
              <a:sym typeface="Calibri"/>
            </a:endParaRPr>
          </a:p>
        </p:txBody>
      </p:sp>
      <p:sp>
        <p:nvSpPr>
          <p:cNvPr id="268" name="Google Shape;268;p41"/>
          <p:cNvSpPr txBox="1"/>
          <p:nvPr>
            <p:ph idx="1" type="body"/>
          </p:nvPr>
        </p:nvSpPr>
        <p:spPr>
          <a:xfrm>
            <a:off x="446100" y="959075"/>
            <a:ext cx="4400700" cy="3820200"/>
          </a:xfrm>
          <a:prstGeom prst="rect">
            <a:avLst/>
          </a:prstGeom>
        </p:spPr>
        <p:txBody>
          <a:bodyPr anchorCtr="0" anchor="t" bIns="91425" lIns="91425" spcFirstLastPara="1" rIns="91425" wrap="square" tIns="91425">
            <a:noAutofit/>
          </a:bodyPr>
          <a:lstStyle/>
          <a:p>
            <a:pPr indent="-330200" lvl="0" marL="457200" rtl="0" algn="l">
              <a:spcBef>
                <a:spcPts val="1200"/>
              </a:spcBef>
              <a:spcAft>
                <a:spcPts val="0"/>
              </a:spcAft>
              <a:buClr>
                <a:srgbClr val="37352F"/>
              </a:buClr>
              <a:buSzPts val="1600"/>
              <a:buFont typeface="Calibri"/>
              <a:buChar char="●"/>
            </a:pPr>
            <a:r>
              <a:rPr lang="en" sz="1600">
                <a:solidFill>
                  <a:srgbClr val="37352F"/>
                </a:solidFill>
                <a:latin typeface="Calibri"/>
                <a:ea typeface="Calibri"/>
                <a:cs typeface="Calibri"/>
                <a:sym typeface="Calibri"/>
              </a:rPr>
              <a:t>How to ensure that apple fruit finds it place near top right and apple company finds its place near left bottom - Attention!</a:t>
            </a:r>
            <a:endParaRPr sz="1600">
              <a:solidFill>
                <a:srgbClr val="37352F"/>
              </a:solidFill>
              <a:latin typeface="Calibri"/>
              <a:ea typeface="Calibri"/>
              <a:cs typeface="Calibri"/>
              <a:sym typeface="Calibri"/>
            </a:endParaRPr>
          </a:p>
          <a:p>
            <a:pPr indent="-330200" lvl="0" marL="457200" rtl="0" algn="l">
              <a:spcBef>
                <a:spcPts val="0"/>
              </a:spcBef>
              <a:spcAft>
                <a:spcPts val="0"/>
              </a:spcAft>
              <a:buClr>
                <a:srgbClr val="37352F"/>
              </a:buClr>
              <a:buSzPts val="1600"/>
              <a:buFont typeface="Calibri"/>
              <a:buChar char="●"/>
            </a:pPr>
            <a:r>
              <a:rPr lang="en" sz="1600">
                <a:solidFill>
                  <a:srgbClr val="37352F"/>
                </a:solidFill>
                <a:latin typeface="Calibri"/>
                <a:ea typeface="Calibri"/>
                <a:cs typeface="Calibri"/>
                <a:sym typeface="Calibri"/>
              </a:rPr>
              <a:t>Attention uses context to solve such problems</a:t>
            </a:r>
            <a:endParaRPr sz="1600">
              <a:solidFill>
                <a:srgbClr val="37352F"/>
              </a:solidFill>
              <a:latin typeface="Calibri"/>
              <a:ea typeface="Calibri"/>
              <a:cs typeface="Calibri"/>
              <a:sym typeface="Calibri"/>
            </a:endParaRPr>
          </a:p>
          <a:p>
            <a:pPr indent="-330200" lvl="0" marL="457200" rtl="0" algn="l">
              <a:spcBef>
                <a:spcPts val="0"/>
              </a:spcBef>
              <a:spcAft>
                <a:spcPts val="0"/>
              </a:spcAft>
              <a:buClr>
                <a:srgbClr val="37352F"/>
              </a:buClr>
              <a:buSzPts val="1600"/>
              <a:buFont typeface="Calibri"/>
              <a:buChar char="●"/>
            </a:pPr>
            <a:r>
              <a:rPr lang="en" sz="1600">
                <a:solidFill>
                  <a:srgbClr val="37352F"/>
                </a:solidFill>
                <a:latin typeface="Calibri"/>
                <a:ea typeface="Calibri"/>
                <a:cs typeface="Calibri"/>
                <a:sym typeface="Calibri"/>
              </a:rPr>
              <a:t>In the first sentence “Please buy an apple and orange”, its orange which suggests that apple is fruit</a:t>
            </a:r>
            <a:endParaRPr sz="1600">
              <a:solidFill>
                <a:srgbClr val="37352F"/>
              </a:solidFill>
              <a:latin typeface="Calibri"/>
              <a:ea typeface="Calibri"/>
              <a:cs typeface="Calibri"/>
              <a:sym typeface="Calibri"/>
            </a:endParaRPr>
          </a:p>
          <a:p>
            <a:pPr indent="-330200" lvl="0" marL="457200" rtl="0" algn="l">
              <a:spcBef>
                <a:spcPts val="0"/>
              </a:spcBef>
              <a:spcAft>
                <a:spcPts val="0"/>
              </a:spcAft>
              <a:buClr>
                <a:srgbClr val="37352F"/>
              </a:buClr>
              <a:buSzPts val="1600"/>
              <a:buFont typeface="Calibri"/>
              <a:buChar char="●"/>
            </a:pPr>
            <a:r>
              <a:rPr lang="en" sz="1600">
                <a:solidFill>
                  <a:srgbClr val="37352F"/>
                </a:solidFill>
                <a:latin typeface="Calibri"/>
                <a:ea typeface="Calibri"/>
                <a:cs typeface="Calibri"/>
                <a:sym typeface="Calibri"/>
              </a:rPr>
              <a:t>In the second sentence “Apple unveiled the new phone”, its the phone that suggests that this apple refers to apple company.</a:t>
            </a:r>
            <a:endParaRPr sz="1600">
              <a:solidFill>
                <a:srgbClr val="37352F"/>
              </a:solidFill>
              <a:latin typeface="Calibri"/>
              <a:ea typeface="Calibri"/>
              <a:cs typeface="Calibri"/>
              <a:sym typeface="Calibri"/>
            </a:endParaRPr>
          </a:p>
        </p:txBody>
      </p:sp>
      <p:pic>
        <p:nvPicPr>
          <p:cNvPr id="269" name="Google Shape;269;p41"/>
          <p:cNvPicPr preferRelativeResize="0"/>
          <p:nvPr/>
        </p:nvPicPr>
        <p:blipFill>
          <a:blip r:embed="rId3">
            <a:alphaModFix/>
          </a:blip>
          <a:stretch>
            <a:fillRect/>
          </a:stretch>
        </p:blipFill>
        <p:spPr>
          <a:xfrm>
            <a:off x="5542050" y="642125"/>
            <a:ext cx="2280776" cy="2041125"/>
          </a:xfrm>
          <a:prstGeom prst="rect">
            <a:avLst/>
          </a:prstGeom>
          <a:noFill/>
          <a:ln>
            <a:noFill/>
          </a:ln>
        </p:spPr>
      </p:pic>
      <p:pic>
        <p:nvPicPr>
          <p:cNvPr id="270" name="Google Shape;270;p41"/>
          <p:cNvPicPr preferRelativeResize="0"/>
          <p:nvPr/>
        </p:nvPicPr>
        <p:blipFill>
          <a:blip r:embed="rId4">
            <a:alphaModFix/>
          </a:blip>
          <a:stretch>
            <a:fillRect/>
          </a:stretch>
        </p:blipFill>
        <p:spPr>
          <a:xfrm>
            <a:off x="5160402" y="2774700"/>
            <a:ext cx="3240400" cy="833375"/>
          </a:xfrm>
          <a:prstGeom prst="rect">
            <a:avLst/>
          </a:prstGeom>
          <a:noFill/>
          <a:ln>
            <a:noFill/>
          </a:ln>
        </p:spPr>
      </p:pic>
      <p:pic>
        <p:nvPicPr>
          <p:cNvPr id="271" name="Google Shape;271;p41"/>
          <p:cNvPicPr preferRelativeResize="0"/>
          <p:nvPr/>
        </p:nvPicPr>
        <p:blipFill>
          <a:blip r:embed="rId5">
            <a:alphaModFix/>
          </a:blip>
          <a:stretch>
            <a:fillRect/>
          </a:stretch>
        </p:blipFill>
        <p:spPr>
          <a:xfrm>
            <a:off x="5346604" y="3608075"/>
            <a:ext cx="3162697" cy="833375"/>
          </a:xfrm>
          <a:prstGeom prst="rect">
            <a:avLst/>
          </a:prstGeom>
          <a:noFill/>
          <a:ln>
            <a:noFill/>
          </a:ln>
        </p:spPr>
      </p:pic>
      <p:sp>
        <p:nvSpPr>
          <p:cNvPr id="272" name="Google Shape;272;p41"/>
          <p:cNvSpPr txBox="1"/>
          <p:nvPr/>
        </p:nvSpPr>
        <p:spPr>
          <a:xfrm>
            <a:off x="311700" y="4675900"/>
            <a:ext cx="8351100" cy="38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2"/>
                </a:solidFill>
                <a:latin typeface="Calibri"/>
                <a:ea typeface="Calibri"/>
                <a:cs typeface="Calibri"/>
                <a:sym typeface="Calibri"/>
              </a:rPr>
              <a:t>Images: </a:t>
            </a:r>
            <a:r>
              <a:rPr lang="en" sz="1000" u="sng">
                <a:solidFill>
                  <a:schemeClr val="hlink"/>
                </a:solidFill>
                <a:latin typeface="Calibri"/>
                <a:ea typeface="Calibri"/>
                <a:cs typeface="Calibri"/>
                <a:sym typeface="Calibri"/>
                <a:hlinkClick r:id="rId6"/>
              </a:rPr>
              <a:t>https://www.youtube.com/watch?v=OxCpWwDCDFQ</a:t>
            </a:r>
            <a:r>
              <a:rPr lang="en" sz="1000">
                <a:solidFill>
                  <a:schemeClr val="dk2"/>
                </a:solidFill>
                <a:latin typeface="Calibri"/>
                <a:ea typeface="Calibri"/>
                <a:cs typeface="Calibri"/>
                <a:sym typeface="Calibri"/>
              </a:rPr>
              <a:t> </a:t>
            </a:r>
            <a:endParaRPr sz="1000">
              <a:solidFill>
                <a:schemeClr val="dk2"/>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p15"/>
          <p:cNvSpPr txBox="1"/>
          <p:nvPr>
            <p:ph type="title"/>
          </p:nvPr>
        </p:nvSpPr>
        <p:spPr>
          <a:xfrm>
            <a:off x="311700" y="230875"/>
            <a:ext cx="8520600" cy="572700"/>
          </a:xfrm>
          <a:prstGeom prst="rect">
            <a:avLst/>
          </a:prstGeom>
        </p:spPr>
        <p:txBody>
          <a:bodyPr anchorCtr="0" anchor="t" bIns="91425" lIns="91425" spcFirstLastPara="1" rIns="91425" wrap="square" tIns="91425">
            <a:normAutofit/>
          </a:bodyPr>
          <a:lstStyle/>
          <a:p>
            <a:pPr indent="0" lvl="0" marL="0" rtl="0" algn="l">
              <a:lnSpc>
                <a:spcPct val="138000"/>
              </a:lnSpc>
              <a:spcBef>
                <a:spcPts val="2400"/>
              </a:spcBef>
              <a:spcAft>
                <a:spcPts val="600"/>
              </a:spcAft>
              <a:buClr>
                <a:schemeClr val="dk1"/>
              </a:buClr>
              <a:buSzPts val="1100"/>
              <a:buFont typeface="Arial"/>
              <a:buNone/>
            </a:pPr>
            <a:r>
              <a:rPr lang="en" sz="2400">
                <a:latin typeface="Calibri"/>
                <a:ea typeface="Calibri"/>
                <a:cs typeface="Calibri"/>
                <a:sym typeface="Calibri"/>
              </a:rPr>
              <a:t>Topics Covered</a:t>
            </a:r>
            <a:endParaRPr sz="2400">
              <a:latin typeface="Calibri"/>
              <a:ea typeface="Calibri"/>
              <a:cs typeface="Calibri"/>
              <a:sym typeface="Calibri"/>
            </a:endParaRPr>
          </a:p>
        </p:txBody>
      </p:sp>
      <p:sp>
        <p:nvSpPr>
          <p:cNvPr id="68" name="Google Shape;68;p15"/>
          <p:cNvSpPr txBox="1"/>
          <p:nvPr>
            <p:ph idx="1" type="body"/>
          </p:nvPr>
        </p:nvSpPr>
        <p:spPr>
          <a:xfrm>
            <a:off x="311700" y="917075"/>
            <a:ext cx="8520600" cy="38781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000000"/>
              </a:buClr>
              <a:buSzPts val="1800"/>
              <a:buFont typeface="Calibri"/>
              <a:buAutoNum type="arabicPeriod"/>
            </a:pPr>
            <a:r>
              <a:rPr lang="en">
                <a:solidFill>
                  <a:srgbClr val="000000"/>
                </a:solidFill>
                <a:latin typeface="Calibri"/>
                <a:ea typeface="Calibri"/>
                <a:cs typeface="Calibri"/>
                <a:sym typeface="Calibri"/>
              </a:rPr>
              <a:t>Introduction to Generative AI </a:t>
            </a:r>
            <a:endParaRPr>
              <a:solidFill>
                <a:srgbClr val="000000"/>
              </a:solidFill>
              <a:latin typeface="Calibri"/>
              <a:ea typeface="Calibri"/>
              <a:cs typeface="Calibri"/>
              <a:sym typeface="Calibri"/>
            </a:endParaRPr>
          </a:p>
          <a:p>
            <a:pPr indent="-342900" lvl="0" marL="457200" rtl="0" algn="l">
              <a:spcBef>
                <a:spcPts val="0"/>
              </a:spcBef>
              <a:spcAft>
                <a:spcPts val="0"/>
              </a:spcAft>
              <a:buClr>
                <a:srgbClr val="000000"/>
              </a:buClr>
              <a:buSzPts val="1800"/>
              <a:buFont typeface="Calibri"/>
              <a:buAutoNum type="arabicPeriod"/>
            </a:pPr>
            <a:r>
              <a:rPr lang="en">
                <a:solidFill>
                  <a:schemeClr val="dk1"/>
                </a:solidFill>
                <a:latin typeface="Calibri"/>
                <a:ea typeface="Calibri"/>
                <a:cs typeface="Calibri"/>
                <a:sym typeface="Calibri"/>
              </a:rPr>
              <a:t>Warm-up Test</a:t>
            </a:r>
            <a:endParaRPr>
              <a:solidFill>
                <a:srgbClr val="000000"/>
              </a:solidFill>
              <a:latin typeface="Calibri"/>
              <a:ea typeface="Calibri"/>
              <a:cs typeface="Calibri"/>
              <a:sym typeface="Calibri"/>
            </a:endParaRPr>
          </a:p>
          <a:p>
            <a:pPr indent="-342900" lvl="0" marL="457200" rtl="0" algn="l">
              <a:spcBef>
                <a:spcPts val="0"/>
              </a:spcBef>
              <a:spcAft>
                <a:spcPts val="0"/>
              </a:spcAft>
              <a:buClr>
                <a:srgbClr val="000000"/>
              </a:buClr>
              <a:buSzPts val="1800"/>
              <a:buFont typeface="Calibri"/>
              <a:buAutoNum type="arabicPeriod"/>
            </a:pPr>
            <a:r>
              <a:rPr lang="en">
                <a:solidFill>
                  <a:srgbClr val="000000"/>
                </a:solidFill>
                <a:latin typeface="Calibri"/>
                <a:ea typeface="Calibri"/>
                <a:cs typeface="Calibri"/>
                <a:sym typeface="Calibri"/>
              </a:rPr>
              <a:t>Tech Foundations of Generative AI</a:t>
            </a:r>
            <a:endParaRPr>
              <a:solidFill>
                <a:srgbClr val="000000"/>
              </a:solidFill>
              <a:latin typeface="Calibri"/>
              <a:ea typeface="Calibri"/>
              <a:cs typeface="Calibri"/>
              <a:sym typeface="Calibri"/>
            </a:endParaRPr>
          </a:p>
          <a:p>
            <a:pPr indent="-342900" lvl="0" marL="457200" rtl="0" algn="l">
              <a:spcBef>
                <a:spcPts val="0"/>
              </a:spcBef>
              <a:spcAft>
                <a:spcPts val="0"/>
              </a:spcAft>
              <a:buClr>
                <a:srgbClr val="000000"/>
              </a:buClr>
              <a:buSzPts val="1800"/>
              <a:buFont typeface="Calibri"/>
              <a:buAutoNum type="arabicPeriod"/>
            </a:pPr>
            <a:r>
              <a:rPr lang="en">
                <a:solidFill>
                  <a:schemeClr val="dk1"/>
                </a:solidFill>
                <a:latin typeface="Calibri"/>
                <a:ea typeface="Calibri"/>
                <a:cs typeface="Calibri"/>
                <a:sym typeface="Calibri"/>
              </a:rPr>
              <a:t>Foundation Models</a:t>
            </a:r>
            <a:endParaRPr>
              <a:solidFill>
                <a:srgbClr val="000000"/>
              </a:solidFill>
              <a:latin typeface="Calibri"/>
              <a:ea typeface="Calibri"/>
              <a:cs typeface="Calibri"/>
              <a:sym typeface="Calibri"/>
            </a:endParaRPr>
          </a:p>
          <a:p>
            <a:pPr indent="-342900" lvl="0" marL="457200" rtl="0" algn="l">
              <a:spcBef>
                <a:spcPts val="0"/>
              </a:spcBef>
              <a:spcAft>
                <a:spcPts val="0"/>
              </a:spcAft>
              <a:buClr>
                <a:srgbClr val="000000"/>
              </a:buClr>
              <a:buSzPts val="1800"/>
              <a:buFont typeface="Calibri"/>
              <a:buAutoNum type="arabicPeriod"/>
            </a:pPr>
            <a:r>
              <a:rPr lang="en">
                <a:solidFill>
                  <a:srgbClr val="000000"/>
                </a:solidFill>
                <a:latin typeface="Calibri"/>
                <a:ea typeface="Calibri"/>
                <a:cs typeface="Calibri"/>
                <a:sym typeface="Calibri"/>
              </a:rPr>
              <a:t>Self-Supervised Learning </a:t>
            </a:r>
            <a:endParaRPr>
              <a:solidFill>
                <a:srgbClr val="000000"/>
              </a:solidFill>
              <a:latin typeface="Calibri"/>
              <a:ea typeface="Calibri"/>
              <a:cs typeface="Calibri"/>
              <a:sym typeface="Calibri"/>
            </a:endParaRPr>
          </a:p>
          <a:p>
            <a:pPr indent="-342900" lvl="0" marL="457200" rtl="0" algn="l">
              <a:spcBef>
                <a:spcPts val="0"/>
              </a:spcBef>
              <a:spcAft>
                <a:spcPts val="0"/>
              </a:spcAft>
              <a:buClr>
                <a:srgbClr val="000000"/>
              </a:buClr>
              <a:buSzPts val="1800"/>
              <a:buFont typeface="Calibri"/>
              <a:buAutoNum type="arabicPeriod"/>
            </a:pPr>
            <a:r>
              <a:rPr lang="en">
                <a:solidFill>
                  <a:srgbClr val="000000"/>
                </a:solidFill>
                <a:latin typeface="Calibri"/>
                <a:ea typeface="Calibri"/>
                <a:cs typeface="Calibri"/>
                <a:sym typeface="Calibri"/>
              </a:rPr>
              <a:t>Fine-tuning Foundation Models</a:t>
            </a:r>
            <a:endParaRPr>
              <a:solidFill>
                <a:srgbClr val="000000"/>
              </a:solidFill>
              <a:latin typeface="Calibri"/>
              <a:ea typeface="Calibri"/>
              <a:cs typeface="Calibri"/>
              <a:sym typeface="Calibri"/>
            </a:endParaRPr>
          </a:p>
          <a:p>
            <a:pPr indent="-342900" lvl="0" marL="457200" rtl="0" algn="l">
              <a:spcBef>
                <a:spcPts val="0"/>
              </a:spcBef>
              <a:spcAft>
                <a:spcPts val="0"/>
              </a:spcAft>
              <a:buClr>
                <a:srgbClr val="000000"/>
              </a:buClr>
              <a:buSzPts val="1800"/>
              <a:buFont typeface="Calibri"/>
              <a:buAutoNum type="arabicPeriod"/>
            </a:pPr>
            <a:r>
              <a:rPr lang="en">
                <a:solidFill>
                  <a:srgbClr val="000000"/>
                </a:solidFill>
                <a:latin typeface="Calibri"/>
                <a:ea typeface="Calibri"/>
                <a:cs typeface="Calibri"/>
                <a:sym typeface="Calibri"/>
              </a:rPr>
              <a:t>Retrieval Augmentation Generation </a:t>
            </a:r>
            <a:endParaRPr>
              <a:solidFill>
                <a:srgbClr val="000000"/>
              </a:solidFill>
              <a:latin typeface="Calibri"/>
              <a:ea typeface="Calibri"/>
              <a:cs typeface="Calibri"/>
              <a:sym typeface="Calibri"/>
            </a:endParaRPr>
          </a:p>
          <a:p>
            <a:pPr indent="-342900" lvl="0" marL="457200" rtl="0" algn="l">
              <a:spcBef>
                <a:spcPts val="0"/>
              </a:spcBef>
              <a:spcAft>
                <a:spcPts val="0"/>
              </a:spcAft>
              <a:buClr>
                <a:srgbClr val="000000"/>
              </a:buClr>
              <a:buSzPts val="1800"/>
              <a:buFont typeface="Calibri"/>
              <a:buAutoNum type="arabicPeriod"/>
            </a:pPr>
            <a:r>
              <a:rPr lang="en">
                <a:solidFill>
                  <a:srgbClr val="000000"/>
                </a:solidFill>
                <a:latin typeface="Calibri"/>
                <a:ea typeface="Calibri"/>
                <a:cs typeface="Calibri"/>
                <a:sym typeface="Calibri"/>
              </a:rPr>
              <a:t>Fine-Tuning vs Retrieval Augmentation Generation</a:t>
            </a:r>
            <a:endParaRPr>
              <a:solidFill>
                <a:srgbClr val="000000"/>
              </a:solidFill>
              <a:latin typeface="Calibri"/>
              <a:ea typeface="Calibri"/>
              <a:cs typeface="Calibri"/>
              <a:sym typeface="Calibri"/>
            </a:endParaRPr>
          </a:p>
          <a:p>
            <a:pPr indent="-342900" lvl="0" marL="457200" rtl="0" algn="l">
              <a:spcBef>
                <a:spcPts val="0"/>
              </a:spcBef>
              <a:spcAft>
                <a:spcPts val="0"/>
              </a:spcAft>
              <a:buClr>
                <a:srgbClr val="000000"/>
              </a:buClr>
              <a:buSzPts val="1800"/>
              <a:buFont typeface="Calibri"/>
              <a:buAutoNum type="arabicPeriod"/>
            </a:pPr>
            <a:r>
              <a:rPr lang="en">
                <a:solidFill>
                  <a:srgbClr val="000000"/>
                </a:solidFill>
                <a:latin typeface="Calibri"/>
                <a:ea typeface="Calibri"/>
                <a:cs typeface="Calibri"/>
                <a:sym typeface="Calibri"/>
              </a:rPr>
              <a:t>Lifecycle of a Generative AI project</a:t>
            </a:r>
            <a:endParaRPr>
              <a:solidFill>
                <a:srgbClr val="000000"/>
              </a:solidFill>
              <a:latin typeface="Calibri"/>
              <a:ea typeface="Calibri"/>
              <a:cs typeface="Calibri"/>
              <a:sym typeface="Calibri"/>
            </a:endParaRPr>
          </a:p>
          <a:p>
            <a:pPr indent="-342900" lvl="0" marL="457200" rtl="0" algn="l">
              <a:spcBef>
                <a:spcPts val="0"/>
              </a:spcBef>
              <a:spcAft>
                <a:spcPts val="0"/>
              </a:spcAft>
              <a:buClr>
                <a:srgbClr val="000000"/>
              </a:buClr>
              <a:buSzPts val="1800"/>
              <a:buFont typeface="Calibri"/>
              <a:buAutoNum type="arabicPeriod"/>
            </a:pPr>
            <a:r>
              <a:rPr lang="en">
                <a:solidFill>
                  <a:srgbClr val="000000"/>
                </a:solidFill>
                <a:latin typeface="Calibri"/>
                <a:ea typeface="Calibri"/>
                <a:cs typeface="Calibri"/>
                <a:sym typeface="Calibri"/>
              </a:rPr>
              <a:t>Exit Test</a:t>
            </a:r>
            <a:endParaRPr>
              <a:solidFill>
                <a:srgbClr val="000000"/>
              </a:solidFill>
              <a:latin typeface="Calibri"/>
              <a:ea typeface="Calibri"/>
              <a:cs typeface="Calibri"/>
              <a:sym typeface="Calibri"/>
            </a:endParaRPr>
          </a:p>
        </p:txBody>
      </p:sp>
      <p:sp>
        <p:nvSpPr>
          <p:cNvPr id="69" name="Google Shape;69;p15"/>
          <p:cNvSpPr txBox="1"/>
          <p:nvPr>
            <p:ph idx="12" type="sldNum"/>
          </p:nvPr>
        </p:nvSpPr>
        <p:spPr>
          <a:xfrm>
            <a:off x="8595300" y="4779401"/>
            <a:ext cx="548700" cy="3483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en">
                <a:latin typeface="Calibri"/>
                <a:ea typeface="Calibri"/>
                <a:cs typeface="Calibri"/>
                <a:sym typeface="Calibri"/>
              </a:rPr>
              <a:t>‹#›</a:t>
            </a:fld>
            <a:endParaRPr>
              <a:latin typeface="Calibri"/>
              <a:ea typeface="Calibri"/>
              <a:cs typeface="Calibri"/>
              <a:sym typeface="Calibri"/>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42"/>
          <p:cNvSpPr txBox="1"/>
          <p:nvPr>
            <p:ph type="title"/>
          </p:nvPr>
        </p:nvSpPr>
        <p:spPr>
          <a:xfrm>
            <a:off x="311700" y="226150"/>
            <a:ext cx="85206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400">
                <a:latin typeface="Calibri"/>
                <a:ea typeface="Calibri"/>
                <a:cs typeface="Calibri"/>
                <a:sym typeface="Calibri"/>
              </a:rPr>
              <a:t>2. Tech Foundations of GenAI: Multi-head Attention</a:t>
            </a:r>
            <a:endParaRPr sz="2400">
              <a:latin typeface="Calibri"/>
              <a:ea typeface="Calibri"/>
              <a:cs typeface="Calibri"/>
              <a:sym typeface="Calibri"/>
            </a:endParaRPr>
          </a:p>
          <a:p>
            <a:pPr indent="0" lvl="0" marL="0" rtl="0" algn="l">
              <a:spcBef>
                <a:spcPts val="0"/>
              </a:spcBef>
              <a:spcAft>
                <a:spcPts val="0"/>
              </a:spcAft>
              <a:buNone/>
            </a:pPr>
            <a:r>
              <a:t/>
            </a:r>
            <a:endParaRPr sz="2400">
              <a:latin typeface="Calibri"/>
              <a:ea typeface="Calibri"/>
              <a:cs typeface="Calibri"/>
              <a:sym typeface="Calibri"/>
            </a:endParaRPr>
          </a:p>
        </p:txBody>
      </p:sp>
      <p:sp>
        <p:nvSpPr>
          <p:cNvPr id="278" name="Google Shape;278;p42"/>
          <p:cNvSpPr txBox="1"/>
          <p:nvPr>
            <p:ph idx="12" type="sldNum"/>
          </p:nvPr>
        </p:nvSpPr>
        <p:spPr>
          <a:xfrm>
            <a:off x="8595300" y="4779401"/>
            <a:ext cx="548700" cy="3483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en">
                <a:latin typeface="Calibri"/>
                <a:ea typeface="Calibri"/>
                <a:cs typeface="Calibri"/>
                <a:sym typeface="Calibri"/>
              </a:rPr>
              <a:t>‹#›</a:t>
            </a:fld>
            <a:endParaRPr>
              <a:latin typeface="Calibri"/>
              <a:ea typeface="Calibri"/>
              <a:cs typeface="Calibri"/>
              <a:sym typeface="Calibri"/>
            </a:endParaRPr>
          </a:p>
        </p:txBody>
      </p:sp>
      <p:sp>
        <p:nvSpPr>
          <p:cNvPr id="279" name="Google Shape;279;p42"/>
          <p:cNvSpPr txBox="1"/>
          <p:nvPr>
            <p:ph idx="1" type="body"/>
          </p:nvPr>
        </p:nvSpPr>
        <p:spPr>
          <a:xfrm>
            <a:off x="446100" y="959075"/>
            <a:ext cx="3291600" cy="3820200"/>
          </a:xfrm>
          <a:prstGeom prst="rect">
            <a:avLst/>
          </a:prstGeom>
        </p:spPr>
        <p:txBody>
          <a:bodyPr anchorCtr="0" anchor="t" bIns="91425" lIns="91425" spcFirstLastPara="1" rIns="91425" wrap="square" tIns="91425">
            <a:noAutofit/>
          </a:bodyPr>
          <a:lstStyle/>
          <a:p>
            <a:pPr indent="-330200" lvl="0" marL="457200" rtl="0" algn="l">
              <a:spcBef>
                <a:spcPts val="1200"/>
              </a:spcBef>
              <a:spcAft>
                <a:spcPts val="0"/>
              </a:spcAft>
              <a:buClr>
                <a:srgbClr val="37352F"/>
              </a:buClr>
              <a:buSzPts val="1600"/>
              <a:buFont typeface="Calibri"/>
              <a:buChar char="●"/>
            </a:pPr>
            <a:r>
              <a:rPr lang="en" sz="1600">
                <a:solidFill>
                  <a:srgbClr val="37352F"/>
                </a:solidFill>
                <a:latin typeface="Calibri"/>
                <a:ea typeface="Calibri"/>
                <a:cs typeface="Calibri"/>
                <a:sym typeface="Calibri"/>
              </a:rPr>
              <a:t>We can have multiple embeddings instead of one and combine them to have better results. That leads to multi-head attention.</a:t>
            </a:r>
            <a:endParaRPr sz="1600">
              <a:solidFill>
                <a:srgbClr val="37352F"/>
              </a:solidFill>
              <a:latin typeface="Calibri"/>
              <a:ea typeface="Calibri"/>
              <a:cs typeface="Calibri"/>
              <a:sym typeface="Calibri"/>
            </a:endParaRPr>
          </a:p>
          <a:p>
            <a:pPr indent="-330200" lvl="0" marL="457200" rtl="0" algn="l">
              <a:spcBef>
                <a:spcPts val="0"/>
              </a:spcBef>
              <a:spcAft>
                <a:spcPts val="0"/>
              </a:spcAft>
              <a:buClr>
                <a:srgbClr val="37352F"/>
              </a:buClr>
              <a:buSzPts val="1600"/>
              <a:buFont typeface="Calibri"/>
              <a:buChar char="●"/>
            </a:pPr>
            <a:r>
              <a:rPr lang="en" sz="1600">
                <a:solidFill>
                  <a:srgbClr val="37352F"/>
                </a:solidFill>
                <a:latin typeface="Calibri"/>
                <a:ea typeface="Calibri"/>
                <a:cs typeface="Calibri"/>
                <a:sym typeface="Calibri"/>
              </a:rPr>
              <a:t>We can build embeddings from existing embeddings using linear transformations. </a:t>
            </a:r>
            <a:endParaRPr sz="1600">
              <a:solidFill>
                <a:srgbClr val="37352F"/>
              </a:solidFill>
              <a:latin typeface="Calibri"/>
              <a:ea typeface="Calibri"/>
              <a:cs typeface="Calibri"/>
              <a:sym typeface="Calibri"/>
            </a:endParaRPr>
          </a:p>
          <a:p>
            <a:pPr indent="-330200" lvl="0" marL="457200" rtl="0" algn="l">
              <a:spcBef>
                <a:spcPts val="0"/>
              </a:spcBef>
              <a:spcAft>
                <a:spcPts val="0"/>
              </a:spcAft>
              <a:buClr>
                <a:srgbClr val="37352F"/>
              </a:buClr>
              <a:buSzPts val="1600"/>
              <a:buFont typeface="Calibri"/>
              <a:buChar char="●"/>
            </a:pPr>
            <a:r>
              <a:rPr lang="en" sz="1600">
                <a:solidFill>
                  <a:srgbClr val="37352F"/>
                </a:solidFill>
                <a:latin typeface="Calibri"/>
                <a:ea typeface="Calibri"/>
                <a:cs typeface="Calibri"/>
                <a:sym typeface="Calibri"/>
              </a:rPr>
              <a:t>Linear transformations could be achieved </a:t>
            </a:r>
            <a:r>
              <a:rPr lang="en" sz="1600">
                <a:solidFill>
                  <a:srgbClr val="37352F"/>
                </a:solidFill>
                <a:latin typeface="Calibri"/>
                <a:ea typeface="Calibri"/>
                <a:cs typeface="Calibri"/>
                <a:sym typeface="Calibri"/>
              </a:rPr>
              <a:t>through</a:t>
            </a:r>
            <a:r>
              <a:rPr lang="en" sz="1600">
                <a:solidFill>
                  <a:srgbClr val="37352F"/>
                </a:solidFill>
                <a:latin typeface="Calibri"/>
                <a:ea typeface="Calibri"/>
                <a:cs typeface="Calibri"/>
                <a:sym typeface="Calibri"/>
              </a:rPr>
              <a:t> Rotation, </a:t>
            </a:r>
            <a:r>
              <a:rPr lang="en" sz="1600">
                <a:solidFill>
                  <a:srgbClr val="37352F"/>
                </a:solidFill>
                <a:latin typeface="Calibri"/>
                <a:ea typeface="Calibri"/>
                <a:cs typeface="Calibri"/>
                <a:sym typeface="Calibri"/>
              </a:rPr>
              <a:t>Stretch, Sheer and their combinations  </a:t>
            </a:r>
            <a:endParaRPr sz="1600">
              <a:solidFill>
                <a:srgbClr val="37352F"/>
              </a:solidFill>
              <a:latin typeface="Calibri"/>
              <a:ea typeface="Calibri"/>
              <a:cs typeface="Calibri"/>
              <a:sym typeface="Calibri"/>
            </a:endParaRPr>
          </a:p>
          <a:p>
            <a:pPr indent="-330200" lvl="0" marL="457200" rtl="0" algn="l">
              <a:spcBef>
                <a:spcPts val="0"/>
              </a:spcBef>
              <a:spcAft>
                <a:spcPts val="0"/>
              </a:spcAft>
              <a:buClr>
                <a:srgbClr val="37352F"/>
              </a:buClr>
              <a:buSzPts val="1600"/>
              <a:buFont typeface="Calibri"/>
              <a:buChar char="●"/>
            </a:pPr>
            <a:r>
              <a:rPr lang="en" sz="1600">
                <a:solidFill>
                  <a:srgbClr val="37352F"/>
                </a:solidFill>
                <a:latin typeface="Calibri"/>
                <a:ea typeface="Calibri"/>
                <a:cs typeface="Calibri"/>
                <a:sym typeface="Calibri"/>
              </a:rPr>
              <a:t>Good embeddings get good score and bad gets low score</a:t>
            </a:r>
            <a:endParaRPr sz="1600">
              <a:solidFill>
                <a:srgbClr val="37352F"/>
              </a:solidFill>
              <a:latin typeface="Calibri"/>
              <a:ea typeface="Calibri"/>
              <a:cs typeface="Calibri"/>
              <a:sym typeface="Calibri"/>
            </a:endParaRPr>
          </a:p>
        </p:txBody>
      </p:sp>
      <p:pic>
        <p:nvPicPr>
          <p:cNvPr id="280" name="Google Shape;280;p42"/>
          <p:cNvPicPr preferRelativeResize="0"/>
          <p:nvPr/>
        </p:nvPicPr>
        <p:blipFill>
          <a:blip r:embed="rId3">
            <a:alphaModFix/>
          </a:blip>
          <a:stretch>
            <a:fillRect/>
          </a:stretch>
        </p:blipFill>
        <p:spPr>
          <a:xfrm>
            <a:off x="3822050" y="1381850"/>
            <a:ext cx="5261649" cy="1451275"/>
          </a:xfrm>
          <a:prstGeom prst="rect">
            <a:avLst/>
          </a:prstGeom>
          <a:noFill/>
          <a:ln>
            <a:noFill/>
          </a:ln>
        </p:spPr>
      </p:pic>
      <p:pic>
        <p:nvPicPr>
          <p:cNvPr id="281" name="Google Shape;281;p42"/>
          <p:cNvPicPr preferRelativeResize="0"/>
          <p:nvPr/>
        </p:nvPicPr>
        <p:blipFill>
          <a:blip r:embed="rId4">
            <a:alphaModFix/>
          </a:blip>
          <a:stretch>
            <a:fillRect/>
          </a:stretch>
        </p:blipFill>
        <p:spPr>
          <a:xfrm>
            <a:off x="4010425" y="2952750"/>
            <a:ext cx="4884902" cy="1370874"/>
          </a:xfrm>
          <a:prstGeom prst="rect">
            <a:avLst/>
          </a:prstGeom>
          <a:noFill/>
          <a:ln>
            <a:noFill/>
          </a:ln>
        </p:spPr>
      </p:pic>
      <p:sp>
        <p:nvSpPr>
          <p:cNvPr id="282" name="Google Shape;282;p42"/>
          <p:cNvSpPr txBox="1"/>
          <p:nvPr/>
        </p:nvSpPr>
        <p:spPr>
          <a:xfrm>
            <a:off x="3737700" y="4675900"/>
            <a:ext cx="4925100" cy="38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2"/>
                </a:solidFill>
                <a:latin typeface="Calibri"/>
                <a:ea typeface="Calibri"/>
                <a:cs typeface="Calibri"/>
                <a:sym typeface="Calibri"/>
              </a:rPr>
              <a:t>Images: </a:t>
            </a:r>
            <a:r>
              <a:rPr lang="en" sz="1000" u="sng">
                <a:solidFill>
                  <a:schemeClr val="hlink"/>
                </a:solidFill>
                <a:latin typeface="Calibri"/>
                <a:ea typeface="Calibri"/>
                <a:cs typeface="Calibri"/>
                <a:sym typeface="Calibri"/>
                <a:hlinkClick r:id="rId5"/>
              </a:rPr>
              <a:t>https://www.youtube.com/watch?v=OxCpWwDCDFQ</a:t>
            </a:r>
            <a:r>
              <a:rPr lang="en" sz="1000">
                <a:solidFill>
                  <a:schemeClr val="dk2"/>
                </a:solidFill>
                <a:latin typeface="Calibri"/>
                <a:ea typeface="Calibri"/>
                <a:cs typeface="Calibri"/>
                <a:sym typeface="Calibri"/>
              </a:rPr>
              <a:t> </a:t>
            </a:r>
            <a:endParaRPr sz="1000">
              <a:solidFill>
                <a:schemeClr val="dk2"/>
              </a:solidFill>
              <a:latin typeface="Calibri"/>
              <a:ea typeface="Calibri"/>
              <a:cs typeface="Calibri"/>
              <a:sym typeface="Calibri"/>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43"/>
          <p:cNvSpPr txBox="1"/>
          <p:nvPr>
            <p:ph type="title"/>
          </p:nvPr>
        </p:nvSpPr>
        <p:spPr>
          <a:xfrm>
            <a:off x="311700" y="226150"/>
            <a:ext cx="85206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400">
                <a:latin typeface="Calibri"/>
                <a:ea typeface="Calibri"/>
                <a:cs typeface="Calibri"/>
                <a:sym typeface="Calibri"/>
              </a:rPr>
              <a:t>2. Tech Foundations of GenAI: Multi-head Attention</a:t>
            </a:r>
            <a:endParaRPr sz="2400">
              <a:latin typeface="Calibri"/>
              <a:ea typeface="Calibri"/>
              <a:cs typeface="Calibri"/>
              <a:sym typeface="Calibri"/>
            </a:endParaRPr>
          </a:p>
          <a:p>
            <a:pPr indent="0" lvl="0" marL="0" rtl="0" algn="l">
              <a:spcBef>
                <a:spcPts val="0"/>
              </a:spcBef>
              <a:spcAft>
                <a:spcPts val="0"/>
              </a:spcAft>
              <a:buNone/>
            </a:pPr>
            <a:r>
              <a:t/>
            </a:r>
            <a:endParaRPr sz="2400">
              <a:latin typeface="Calibri"/>
              <a:ea typeface="Calibri"/>
              <a:cs typeface="Calibri"/>
              <a:sym typeface="Calibri"/>
            </a:endParaRPr>
          </a:p>
        </p:txBody>
      </p:sp>
      <p:sp>
        <p:nvSpPr>
          <p:cNvPr id="288" name="Google Shape;288;p43"/>
          <p:cNvSpPr txBox="1"/>
          <p:nvPr>
            <p:ph idx="12" type="sldNum"/>
          </p:nvPr>
        </p:nvSpPr>
        <p:spPr>
          <a:xfrm>
            <a:off x="8595300" y="4779401"/>
            <a:ext cx="548700" cy="3483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en">
                <a:latin typeface="Calibri"/>
                <a:ea typeface="Calibri"/>
                <a:cs typeface="Calibri"/>
                <a:sym typeface="Calibri"/>
              </a:rPr>
              <a:t>‹#›</a:t>
            </a:fld>
            <a:endParaRPr>
              <a:latin typeface="Calibri"/>
              <a:ea typeface="Calibri"/>
              <a:cs typeface="Calibri"/>
              <a:sym typeface="Calibri"/>
            </a:endParaRPr>
          </a:p>
        </p:txBody>
      </p:sp>
      <p:sp>
        <p:nvSpPr>
          <p:cNvPr id="289" name="Google Shape;289;p43"/>
          <p:cNvSpPr txBox="1"/>
          <p:nvPr>
            <p:ph idx="1" type="body"/>
          </p:nvPr>
        </p:nvSpPr>
        <p:spPr>
          <a:xfrm>
            <a:off x="405375" y="856050"/>
            <a:ext cx="8520600" cy="802800"/>
          </a:xfrm>
          <a:prstGeom prst="rect">
            <a:avLst/>
          </a:prstGeom>
        </p:spPr>
        <p:txBody>
          <a:bodyPr anchorCtr="0" anchor="t" bIns="91425" lIns="91425" spcFirstLastPara="1" rIns="91425" wrap="square" tIns="91425">
            <a:noAutofit/>
          </a:bodyPr>
          <a:lstStyle/>
          <a:p>
            <a:pPr indent="0" lvl="0" marL="0" rtl="0" algn="l">
              <a:spcBef>
                <a:spcPts val="1200"/>
              </a:spcBef>
              <a:spcAft>
                <a:spcPts val="1200"/>
              </a:spcAft>
              <a:buNone/>
            </a:pPr>
            <a:r>
              <a:rPr lang="en" sz="1600">
                <a:solidFill>
                  <a:srgbClr val="37352F"/>
                </a:solidFill>
                <a:latin typeface="Calibri"/>
                <a:ea typeface="Calibri"/>
                <a:cs typeface="Calibri"/>
                <a:sym typeface="Calibri"/>
              </a:rPr>
              <a:t>As we train the neural network, we train these embeddings and train their score and that is where Key, Query and Value Matrices comes in.</a:t>
            </a:r>
            <a:endParaRPr sz="1600">
              <a:solidFill>
                <a:srgbClr val="37352F"/>
              </a:solidFill>
              <a:latin typeface="Calibri"/>
              <a:ea typeface="Calibri"/>
              <a:cs typeface="Calibri"/>
              <a:sym typeface="Calibri"/>
            </a:endParaRPr>
          </a:p>
        </p:txBody>
      </p:sp>
      <p:pic>
        <p:nvPicPr>
          <p:cNvPr id="290" name="Google Shape;290;p43"/>
          <p:cNvPicPr preferRelativeResize="0"/>
          <p:nvPr/>
        </p:nvPicPr>
        <p:blipFill>
          <a:blip r:embed="rId3">
            <a:alphaModFix/>
          </a:blip>
          <a:stretch>
            <a:fillRect/>
          </a:stretch>
        </p:blipFill>
        <p:spPr>
          <a:xfrm>
            <a:off x="1575125" y="1716050"/>
            <a:ext cx="5845903" cy="3179852"/>
          </a:xfrm>
          <a:prstGeom prst="rect">
            <a:avLst/>
          </a:prstGeom>
          <a:noFill/>
          <a:ln>
            <a:noFill/>
          </a:ln>
        </p:spPr>
      </p:pic>
      <p:sp>
        <p:nvSpPr>
          <p:cNvPr id="291" name="Google Shape;291;p43"/>
          <p:cNvSpPr txBox="1"/>
          <p:nvPr/>
        </p:nvSpPr>
        <p:spPr>
          <a:xfrm>
            <a:off x="405375" y="4675900"/>
            <a:ext cx="8257500" cy="38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2"/>
                </a:solidFill>
                <a:latin typeface="Calibri"/>
                <a:ea typeface="Calibri"/>
                <a:cs typeface="Calibri"/>
                <a:sym typeface="Calibri"/>
              </a:rPr>
              <a:t>Images: </a:t>
            </a:r>
            <a:r>
              <a:rPr lang="en" sz="1000" u="sng">
                <a:solidFill>
                  <a:schemeClr val="hlink"/>
                </a:solidFill>
                <a:latin typeface="Calibri"/>
                <a:ea typeface="Calibri"/>
                <a:cs typeface="Calibri"/>
                <a:sym typeface="Calibri"/>
                <a:hlinkClick r:id="rId4"/>
              </a:rPr>
              <a:t>https://www.youtube.com/watch?v=OxCpWwDCDFQ</a:t>
            </a:r>
            <a:r>
              <a:rPr lang="en" sz="1000">
                <a:solidFill>
                  <a:schemeClr val="dk2"/>
                </a:solidFill>
                <a:latin typeface="Calibri"/>
                <a:ea typeface="Calibri"/>
                <a:cs typeface="Calibri"/>
                <a:sym typeface="Calibri"/>
              </a:rPr>
              <a:t> </a:t>
            </a:r>
            <a:endParaRPr sz="1000">
              <a:solidFill>
                <a:schemeClr val="dk2"/>
              </a:solidFill>
              <a:latin typeface="Calibri"/>
              <a:ea typeface="Calibri"/>
              <a:cs typeface="Calibri"/>
              <a:sym typeface="Calibri"/>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44"/>
          <p:cNvSpPr txBox="1"/>
          <p:nvPr>
            <p:ph type="title"/>
          </p:nvPr>
        </p:nvSpPr>
        <p:spPr>
          <a:xfrm>
            <a:off x="311700" y="226150"/>
            <a:ext cx="85206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400">
                <a:latin typeface="Calibri"/>
                <a:ea typeface="Calibri"/>
                <a:cs typeface="Calibri"/>
                <a:sym typeface="Calibri"/>
              </a:rPr>
              <a:t>2. Tech Foundations of GenAI: Attention Maths</a:t>
            </a:r>
            <a:endParaRPr sz="2400">
              <a:latin typeface="Calibri"/>
              <a:ea typeface="Calibri"/>
              <a:cs typeface="Calibri"/>
              <a:sym typeface="Calibri"/>
            </a:endParaRPr>
          </a:p>
          <a:p>
            <a:pPr indent="0" lvl="0" marL="0" rtl="0" algn="l">
              <a:spcBef>
                <a:spcPts val="0"/>
              </a:spcBef>
              <a:spcAft>
                <a:spcPts val="0"/>
              </a:spcAft>
              <a:buNone/>
            </a:pPr>
            <a:r>
              <a:t/>
            </a:r>
            <a:endParaRPr sz="2400">
              <a:latin typeface="Calibri"/>
              <a:ea typeface="Calibri"/>
              <a:cs typeface="Calibri"/>
              <a:sym typeface="Calibri"/>
            </a:endParaRPr>
          </a:p>
        </p:txBody>
      </p:sp>
      <p:sp>
        <p:nvSpPr>
          <p:cNvPr id="297" name="Google Shape;297;p44"/>
          <p:cNvSpPr txBox="1"/>
          <p:nvPr>
            <p:ph idx="12" type="sldNum"/>
          </p:nvPr>
        </p:nvSpPr>
        <p:spPr>
          <a:xfrm>
            <a:off x="8595300" y="4779401"/>
            <a:ext cx="548700" cy="3483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en">
                <a:latin typeface="Calibri"/>
                <a:ea typeface="Calibri"/>
                <a:cs typeface="Calibri"/>
                <a:sym typeface="Calibri"/>
              </a:rPr>
              <a:t>‹#›</a:t>
            </a:fld>
            <a:endParaRPr>
              <a:latin typeface="Calibri"/>
              <a:ea typeface="Calibri"/>
              <a:cs typeface="Calibri"/>
              <a:sym typeface="Calibri"/>
            </a:endParaRPr>
          </a:p>
        </p:txBody>
      </p:sp>
      <p:sp>
        <p:nvSpPr>
          <p:cNvPr id="298" name="Google Shape;298;p44"/>
          <p:cNvSpPr txBox="1"/>
          <p:nvPr>
            <p:ph idx="1" type="body"/>
          </p:nvPr>
        </p:nvSpPr>
        <p:spPr>
          <a:xfrm>
            <a:off x="405375" y="856050"/>
            <a:ext cx="4104000" cy="40029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b="1" lang="en" sz="1600">
                <a:solidFill>
                  <a:srgbClr val="37352F"/>
                </a:solidFill>
                <a:latin typeface="Calibri"/>
                <a:ea typeface="Calibri"/>
                <a:cs typeface="Calibri"/>
                <a:sym typeface="Calibri"/>
              </a:rPr>
              <a:t>Similarity Measures</a:t>
            </a:r>
            <a:endParaRPr b="1" sz="1600">
              <a:solidFill>
                <a:srgbClr val="37352F"/>
              </a:solidFill>
              <a:latin typeface="Calibri"/>
              <a:ea typeface="Calibri"/>
              <a:cs typeface="Calibri"/>
              <a:sym typeface="Calibri"/>
            </a:endParaRPr>
          </a:p>
          <a:p>
            <a:pPr indent="-330200" lvl="0" marL="457200" rtl="0" algn="l">
              <a:spcBef>
                <a:spcPts val="1200"/>
              </a:spcBef>
              <a:spcAft>
                <a:spcPts val="0"/>
              </a:spcAft>
              <a:buClr>
                <a:srgbClr val="37352F"/>
              </a:buClr>
              <a:buSzPts val="1600"/>
              <a:buFont typeface="Calibri"/>
              <a:buChar char="●"/>
            </a:pPr>
            <a:r>
              <a:rPr lang="en" sz="1600">
                <a:solidFill>
                  <a:srgbClr val="37352F"/>
                </a:solidFill>
                <a:latin typeface="Calibri"/>
                <a:ea typeface="Calibri"/>
                <a:cs typeface="Calibri"/>
                <a:sym typeface="Calibri"/>
              </a:rPr>
              <a:t>Dot Product</a:t>
            </a:r>
            <a:endParaRPr sz="1600">
              <a:solidFill>
                <a:srgbClr val="37352F"/>
              </a:solidFill>
              <a:latin typeface="Calibri"/>
              <a:ea typeface="Calibri"/>
              <a:cs typeface="Calibri"/>
              <a:sym typeface="Calibri"/>
            </a:endParaRPr>
          </a:p>
          <a:p>
            <a:pPr indent="-330200" lvl="0" marL="457200" rtl="0" algn="l">
              <a:spcBef>
                <a:spcPts val="0"/>
              </a:spcBef>
              <a:spcAft>
                <a:spcPts val="0"/>
              </a:spcAft>
              <a:buClr>
                <a:srgbClr val="37352F"/>
              </a:buClr>
              <a:buSzPts val="1600"/>
              <a:buFont typeface="Calibri"/>
              <a:buChar char="●"/>
            </a:pPr>
            <a:r>
              <a:rPr lang="en" sz="1600">
                <a:solidFill>
                  <a:srgbClr val="37352F"/>
                </a:solidFill>
                <a:latin typeface="Calibri"/>
                <a:ea typeface="Calibri"/>
                <a:cs typeface="Calibri"/>
                <a:sym typeface="Calibri"/>
              </a:rPr>
              <a:t>Cosine Similarity</a:t>
            </a:r>
            <a:endParaRPr sz="1600">
              <a:solidFill>
                <a:srgbClr val="37352F"/>
              </a:solidFill>
              <a:latin typeface="Calibri"/>
              <a:ea typeface="Calibri"/>
              <a:cs typeface="Calibri"/>
              <a:sym typeface="Calibri"/>
            </a:endParaRPr>
          </a:p>
          <a:p>
            <a:pPr indent="0" lvl="0" marL="0" rtl="0" algn="l">
              <a:spcBef>
                <a:spcPts val="1200"/>
              </a:spcBef>
              <a:spcAft>
                <a:spcPts val="0"/>
              </a:spcAft>
              <a:buNone/>
            </a:pPr>
            <a:r>
              <a:rPr lang="en" sz="1600">
                <a:solidFill>
                  <a:srgbClr val="37352F"/>
                </a:solidFill>
                <a:latin typeface="Calibri"/>
                <a:ea typeface="Calibri"/>
                <a:cs typeface="Calibri"/>
                <a:sym typeface="Calibri"/>
              </a:rPr>
              <a:t>Both are same when we scale down such that all vectors have unit length i.e they are same upto a scalar. </a:t>
            </a:r>
            <a:endParaRPr sz="1600">
              <a:solidFill>
                <a:srgbClr val="37352F"/>
              </a:solidFill>
              <a:latin typeface="Calibri"/>
              <a:ea typeface="Calibri"/>
              <a:cs typeface="Calibri"/>
              <a:sym typeface="Calibri"/>
            </a:endParaRPr>
          </a:p>
          <a:p>
            <a:pPr indent="-330200" lvl="0" marL="457200" rtl="0" algn="l">
              <a:spcBef>
                <a:spcPts val="1200"/>
              </a:spcBef>
              <a:spcAft>
                <a:spcPts val="0"/>
              </a:spcAft>
              <a:buClr>
                <a:srgbClr val="37352F"/>
              </a:buClr>
              <a:buSzPts val="1600"/>
              <a:buFont typeface="Calibri"/>
              <a:buChar char="●"/>
            </a:pPr>
            <a:r>
              <a:rPr lang="en" sz="1600">
                <a:solidFill>
                  <a:srgbClr val="37352F"/>
                </a:solidFill>
                <a:latin typeface="Calibri"/>
                <a:ea typeface="Calibri"/>
                <a:cs typeface="Calibri"/>
                <a:sym typeface="Calibri"/>
              </a:rPr>
              <a:t>Scaled Dot Product</a:t>
            </a:r>
            <a:endParaRPr sz="1600">
              <a:solidFill>
                <a:srgbClr val="37352F"/>
              </a:solidFill>
              <a:latin typeface="Calibri"/>
              <a:ea typeface="Calibri"/>
              <a:cs typeface="Calibri"/>
              <a:sym typeface="Calibri"/>
            </a:endParaRPr>
          </a:p>
          <a:p>
            <a:pPr indent="0" lvl="0" marL="0" rtl="0" algn="l">
              <a:spcBef>
                <a:spcPts val="1200"/>
              </a:spcBef>
              <a:spcAft>
                <a:spcPts val="0"/>
              </a:spcAft>
              <a:buNone/>
            </a:pPr>
            <a:r>
              <a:rPr lang="en" sz="1600">
                <a:solidFill>
                  <a:srgbClr val="37352F"/>
                </a:solidFill>
                <a:latin typeface="Calibri"/>
                <a:ea typeface="Calibri"/>
                <a:cs typeface="Calibri"/>
                <a:sym typeface="Calibri"/>
              </a:rPr>
              <a:t>Divide the dot product by square root of the length of the vector.</a:t>
            </a:r>
            <a:endParaRPr sz="1600">
              <a:solidFill>
                <a:srgbClr val="37352F"/>
              </a:solidFill>
              <a:latin typeface="Calibri"/>
              <a:ea typeface="Calibri"/>
              <a:cs typeface="Calibri"/>
              <a:sym typeface="Calibri"/>
            </a:endParaRPr>
          </a:p>
          <a:p>
            <a:pPr indent="0" lvl="0" marL="0" rtl="0" algn="l">
              <a:spcBef>
                <a:spcPts val="1200"/>
              </a:spcBef>
              <a:spcAft>
                <a:spcPts val="0"/>
              </a:spcAft>
              <a:buNone/>
            </a:pPr>
            <a:r>
              <a:rPr lang="en" sz="1600">
                <a:solidFill>
                  <a:srgbClr val="37352F"/>
                </a:solidFill>
                <a:latin typeface="Calibri"/>
                <a:ea typeface="Calibri"/>
                <a:cs typeface="Calibri"/>
                <a:sym typeface="Calibri"/>
              </a:rPr>
              <a:t>To calculate attention, we generally use scaled dot product. </a:t>
            </a:r>
            <a:endParaRPr sz="1600">
              <a:solidFill>
                <a:srgbClr val="37352F"/>
              </a:solidFill>
              <a:latin typeface="Calibri"/>
              <a:ea typeface="Calibri"/>
              <a:cs typeface="Calibri"/>
              <a:sym typeface="Calibri"/>
            </a:endParaRPr>
          </a:p>
          <a:p>
            <a:pPr indent="0" lvl="0" marL="0" rtl="0" algn="l">
              <a:spcBef>
                <a:spcPts val="1200"/>
              </a:spcBef>
              <a:spcAft>
                <a:spcPts val="1200"/>
              </a:spcAft>
              <a:buNone/>
            </a:pPr>
            <a:r>
              <a:t/>
            </a:r>
            <a:endParaRPr sz="1600">
              <a:solidFill>
                <a:srgbClr val="37352F"/>
              </a:solidFill>
              <a:latin typeface="Calibri"/>
              <a:ea typeface="Calibri"/>
              <a:cs typeface="Calibri"/>
              <a:sym typeface="Calibri"/>
            </a:endParaRPr>
          </a:p>
        </p:txBody>
      </p:sp>
      <p:pic>
        <p:nvPicPr>
          <p:cNvPr id="299" name="Google Shape;299;p44"/>
          <p:cNvPicPr preferRelativeResize="0"/>
          <p:nvPr/>
        </p:nvPicPr>
        <p:blipFill>
          <a:blip r:embed="rId3">
            <a:alphaModFix/>
          </a:blip>
          <a:stretch>
            <a:fillRect/>
          </a:stretch>
        </p:blipFill>
        <p:spPr>
          <a:xfrm>
            <a:off x="4661775" y="951250"/>
            <a:ext cx="4289391" cy="3675753"/>
          </a:xfrm>
          <a:prstGeom prst="rect">
            <a:avLst/>
          </a:prstGeom>
          <a:noFill/>
          <a:ln>
            <a:noFill/>
          </a:ln>
        </p:spPr>
      </p:pic>
      <p:sp>
        <p:nvSpPr>
          <p:cNvPr id="300" name="Google Shape;300;p44"/>
          <p:cNvSpPr txBox="1"/>
          <p:nvPr/>
        </p:nvSpPr>
        <p:spPr>
          <a:xfrm>
            <a:off x="4661775" y="4675900"/>
            <a:ext cx="4001100" cy="38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2"/>
                </a:solidFill>
                <a:latin typeface="Calibri"/>
                <a:ea typeface="Calibri"/>
                <a:cs typeface="Calibri"/>
                <a:sym typeface="Calibri"/>
              </a:rPr>
              <a:t>Images: </a:t>
            </a:r>
            <a:r>
              <a:rPr lang="en" sz="1000" u="sng">
                <a:solidFill>
                  <a:schemeClr val="hlink"/>
                </a:solidFill>
                <a:latin typeface="Calibri"/>
                <a:ea typeface="Calibri"/>
                <a:cs typeface="Calibri"/>
                <a:sym typeface="Calibri"/>
                <a:hlinkClick r:id="rId4"/>
              </a:rPr>
              <a:t>https://www.youtube.com/watch?v=OxCpWwDCDFQ</a:t>
            </a:r>
            <a:r>
              <a:rPr lang="en" sz="1000">
                <a:solidFill>
                  <a:schemeClr val="dk2"/>
                </a:solidFill>
                <a:latin typeface="Calibri"/>
                <a:ea typeface="Calibri"/>
                <a:cs typeface="Calibri"/>
                <a:sym typeface="Calibri"/>
              </a:rPr>
              <a:t> </a:t>
            </a:r>
            <a:endParaRPr sz="1000">
              <a:solidFill>
                <a:schemeClr val="dk2"/>
              </a:solidFill>
              <a:latin typeface="Calibri"/>
              <a:ea typeface="Calibri"/>
              <a:cs typeface="Calibri"/>
              <a:sym typeface="Calibri"/>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45"/>
          <p:cNvSpPr txBox="1"/>
          <p:nvPr>
            <p:ph type="title"/>
          </p:nvPr>
        </p:nvSpPr>
        <p:spPr>
          <a:xfrm>
            <a:off x="311700" y="226150"/>
            <a:ext cx="85206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400">
                <a:latin typeface="Calibri"/>
                <a:ea typeface="Calibri"/>
                <a:cs typeface="Calibri"/>
                <a:sym typeface="Calibri"/>
              </a:rPr>
              <a:t>2. Tech Foundations of GenAI: Attention Mechanism</a:t>
            </a:r>
            <a:endParaRPr sz="2400">
              <a:latin typeface="Calibri"/>
              <a:ea typeface="Calibri"/>
              <a:cs typeface="Calibri"/>
              <a:sym typeface="Calibri"/>
            </a:endParaRPr>
          </a:p>
          <a:p>
            <a:pPr indent="0" lvl="0" marL="0" rtl="0" algn="l">
              <a:spcBef>
                <a:spcPts val="0"/>
              </a:spcBef>
              <a:spcAft>
                <a:spcPts val="0"/>
              </a:spcAft>
              <a:buNone/>
            </a:pPr>
            <a:r>
              <a:t/>
            </a:r>
            <a:endParaRPr sz="2400">
              <a:latin typeface="Calibri"/>
              <a:ea typeface="Calibri"/>
              <a:cs typeface="Calibri"/>
              <a:sym typeface="Calibri"/>
            </a:endParaRPr>
          </a:p>
        </p:txBody>
      </p:sp>
      <p:sp>
        <p:nvSpPr>
          <p:cNvPr id="306" name="Google Shape;306;p45"/>
          <p:cNvSpPr txBox="1"/>
          <p:nvPr>
            <p:ph idx="12" type="sldNum"/>
          </p:nvPr>
        </p:nvSpPr>
        <p:spPr>
          <a:xfrm>
            <a:off x="8595300" y="4779401"/>
            <a:ext cx="548700" cy="3483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en">
                <a:latin typeface="Calibri"/>
                <a:ea typeface="Calibri"/>
                <a:cs typeface="Calibri"/>
                <a:sym typeface="Calibri"/>
              </a:rPr>
              <a:t>‹#›</a:t>
            </a:fld>
            <a:endParaRPr>
              <a:latin typeface="Calibri"/>
              <a:ea typeface="Calibri"/>
              <a:cs typeface="Calibri"/>
              <a:sym typeface="Calibri"/>
            </a:endParaRPr>
          </a:p>
        </p:txBody>
      </p:sp>
      <p:sp>
        <p:nvSpPr>
          <p:cNvPr id="307" name="Google Shape;307;p45"/>
          <p:cNvSpPr txBox="1"/>
          <p:nvPr>
            <p:ph idx="1" type="body"/>
          </p:nvPr>
        </p:nvSpPr>
        <p:spPr>
          <a:xfrm>
            <a:off x="311700" y="913700"/>
            <a:ext cx="8567700" cy="38916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b="1" lang="en" sz="1600">
                <a:solidFill>
                  <a:schemeClr val="dk1"/>
                </a:solidFill>
                <a:latin typeface="Calibri"/>
                <a:ea typeface="Calibri"/>
                <a:cs typeface="Calibri"/>
                <a:sym typeface="Calibri"/>
              </a:rPr>
              <a:t>Steps to compute Attention</a:t>
            </a:r>
            <a:endParaRPr b="1" sz="1600">
              <a:solidFill>
                <a:schemeClr val="dk1"/>
              </a:solidFill>
              <a:latin typeface="Calibri"/>
              <a:ea typeface="Calibri"/>
              <a:cs typeface="Calibri"/>
              <a:sym typeface="Calibri"/>
            </a:endParaRPr>
          </a:p>
          <a:p>
            <a:pPr indent="-330200" lvl="0" marL="457200" rtl="0" algn="l">
              <a:spcBef>
                <a:spcPts val="1200"/>
              </a:spcBef>
              <a:spcAft>
                <a:spcPts val="0"/>
              </a:spcAft>
              <a:buClr>
                <a:schemeClr val="dk1"/>
              </a:buClr>
              <a:buSzPts val="1600"/>
              <a:buAutoNum type="arabicPeriod"/>
            </a:pPr>
            <a:r>
              <a:rPr b="1" lang="en" sz="1600">
                <a:solidFill>
                  <a:schemeClr val="dk1"/>
                </a:solidFill>
                <a:latin typeface="Calibri"/>
                <a:ea typeface="Calibri"/>
                <a:cs typeface="Calibri"/>
                <a:sym typeface="Calibri"/>
              </a:rPr>
              <a:t>Similarity Calculation:</a:t>
            </a:r>
            <a:r>
              <a:rPr lang="en" sz="1600">
                <a:solidFill>
                  <a:schemeClr val="dk1"/>
                </a:solidFill>
                <a:latin typeface="Calibri"/>
                <a:ea typeface="Calibri"/>
                <a:cs typeface="Calibri"/>
                <a:sym typeface="Calibri"/>
              </a:rPr>
              <a:t> The model compares the query with each Key in the encoded input sequence. This can be done using a dot product or a more complex function.</a:t>
            </a:r>
            <a:endParaRPr sz="1600">
              <a:solidFill>
                <a:schemeClr val="dk1"/>
              </a:solidFill>
              <a:latin typeface="Calibri"/>
              <a:ea typeface="Calibri"/>
              <a:cs typeface="Calibri"/>
              <a:sym typeface="Calibri"/>
            </a:endParaRPr>
          </a:p>
          <a:p>
            <a:pPr indent="-330200" lvl="0" marL="457200" rtl="0" algn="l">
              <a:spcBef>
                <a:spcPts val="0"/>
              </a:spcBef>
              <a:spcAft>
                <a:spcPts val="0"/>
              </a:spcAft>
              <a:buClr>
                <a:schemeClr val="dk1"/>
              </a:buClr>
              <a:buSzPts val="1600"/>
              <a:buAutoNum type="arabicPeriod"/>
            </a:pPr>
            <a:r>
              <a:rPr b="1" lang="en" sz="1600">
                <a:solidFill>
                  <a:schemeClr val="dk1"/>
                </a:solidFill>
                <a:latin typeface="Calibri"/>
                <a:ea typeface="Calibri"/>
                <a:cs typeface="Calibri"/>
                <a:sym typeface="Calibri"/>
              </a:rPr>
              <a:t>Attention Weights:</a:t>
            </a:r>
            <a:r>
              <a:rPr lang="en" sz="1600">
                <a:solidFill>
                  <a:schemeClr val="dk1"/>
                </a:solidFill>
                <a:latin typeface="Calibri"/>
                <a:ea typeface="Calibri"/>
                <a:cs typeface="Calibri"/>
                <a:sym typeface="Calibri"/>
              </a:rPr>
              <a:t> The similarity scores are normalized to get weights between 0 and 1. These weights indicate how much attention the model should pay to each element in the input sequence.</a:t>
            </a:r>
            <a:endParaRPr sz="1600">
              <a:solidFill>
                <a:schemeClr val="dk1"/>
              </a:solidFill>
              <a:latin typeface="Calibri"/>
              <a:ea typeface="Calibri"/>
              <a:cs typeface="Calibri"/>
              <a:sym typeface="Calibri"/>
            </a:endParaRPr>
          </a:p>
          <a:p>
            <a:pPr indent="-330200" lvl="0" marL="457200" rtl="0" algn="l">
              <a:spcBef>
                <a:spcPts val="0"/>
              </a:spcBef>
              <a:spcAft>
                <a:spcPts val="0"/>
              </a:spcAft>
              <a:buClr>
                <a:schemeClr val="dk1"/>
              </a:buClr>
              <a:buSzPts val="1600"/>
              <a:buAutoNum type="arabicPeriod"/>
            </a:pPr>
            <a:r>
              <a:rPr b="1" lang="en" sz="1600">
                <a:solidFill>
                  <a:schemeClr val="dk1"/>
                </a:solidFill>
                <a:latin typeface="Calibri"/>
                <a:ea typeface="Calibri"/>
                <a:cs typeface="Calibri"/>
                <a:sym typeface="Calibri"/>
              </a:rPr>
              <a:t>Context Vector:</a:t>
            </a:r>
            <a:r>
              <a:rPr lang="en" sz="1600">
                <a:solidFill>
                  <a:schemeClr val="dk1"/>
                </a:solidFill>
                <a:latin typeface="Calibri"/>
                <a:ea typeface="Calibri"/>
                <a:cs typeface="Calibri"/>
                <a:sym typeface="Calibri"/>
              </a:rPr>
              <a:t> The model creates a context vector by taking a weighted sum of the Values from the input sequence, using the attention weights as the weights. This context vector summarizes the most relevant information from the input based on the current query.</a:t>
            </a:r>
            <a:endParaRPr sz="1600">
              <a:solidFill>
                <a:schemeClr val="dk1"/>
              </a:solidFill>
              <a:latin typeface="Calibri"/>
              <a:ea typeface="Calibri"/>
              <a:cs typeface="Calibri"/>
              <a:sym typeface="Calibri"/>
            </a:endParaRPr>
          </a:p>
          <a:p>
            <a:pPr indent="-330200" lvl="0" marL="457200" rtl="0" algn="l">
              <a:spcBef>
                <a:spcPts val="0"/>
              </a:spcBef>
              <a:spcAft>
                <a:spcPts val="0"/>
              </a:spcAft>
              <a:buClr>
                <a:schemeClr val="dk1"/>
              </a:buClr>
              <a:buSzPts val="1600"/>
              <a:buAutoNum type="arabicPeriod"/>
            </a:pPr>
            <a:r>
              <a:rPr b="1" lang="en" sz="1600">
                <a:solidFill>
                  <a:schemeClr val="dk1"/>
                </a:solidFill>
                <a:latin typeface="Calibri"/>
                <a:ea typeface="Calibri"/>
                <a:cs typeface="Calibri"/>
                <a:sym typeface="Calibri"/>
              </a:rPr>
              <a:t>Decoder Update:</a:t>
            </a:r>
            <a:r>
              <a:rPr lang="en" sz="1600">
                <a:solidFill>
                  <a:schemeClr val="dk1"/>
                </a:solidFill>
                <a:latin typeface="Calibri"/>
                <a:ea typeface="Calibri"/>
                <a:cs typeface="Calibri"/>
                <a:sym typeface="Calibri"/>
              </a:rPr>
              <a:t> The decoder uses the context vector along with other information to generate the next output element (like a word in a translation).</a:t>
            </a:r>
            <a:endParaRPr sz="1600">
              <a:solidFill>
                <a:schemeClr val="dk1"/>
              </a:solidFill>
              <a:latin typeface="Calibri"/>
              <a:ea typeface="Calibri"/>
              <a:cs typeface="Calibri"/>
              <a:sym typeface="Calibri"/>
            </a:endParaRPr>
          </a:p>
          <a:p>
            <a:pPr indent="0" lvl="0" marL="0" rtl="0" algn="l">
              <a:spcBef>
                <a:spcPts val="1200"/>
              </a:spcBef>
              <a:spcAft>
                <a:spcPts val="1200"/>
              </a:spcAft>
              <a:buNone/>
            </a:pPr>
            <a:r>
              <a:t/>
            </a:r>
            <a:endParaRPr sz="1400">
              <a:solidFill>
                <a:schemeClr val="dk1"/>
              </a:solidFill>
              <a:latin typeface="Calibri"/>
              <a:ea typeface="Calibri"/>
              <a:cs typeface="Calibri"/>
              <a:sym typeface="Calibri"/>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46"/>
          <p:cNvSpPr txBox="1"/>
          <p:nvPr>
            <p:ph type="title"/>
          </p:nvPr>
        </p:nvSpPr>
        <p:spPr>
          <a:xfrm>
            <a:off x="311700" y="226150"/>
            <a:ext cx="85206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400">
                <a:latin typeface="Calibri"/>
                <a:ea typeface="Calibri"/>
                <a:cs typeface="Calibri"/>
                <a:sym typeface="Calibri"/>
              </a:rPr>
              <a:t>2. Tech Foundations of GenAI: Attention Mechanism</a:t>
            </a:r>
            <a:endParaRPr sz="2400">
              <a:latin typeface="Calibri"/>
              <a:ea typeface="Calibri"/>
              <a:cs typeface="Calibri"/>
              <a:sym typeface="Calibri"/>
            </a:endParaRPr>
          </a:p>
          <a:p>
            <a:pPr indent="0" lvl="0" marL="0" rtl="0" algn="l">
              <a:spcBef>
                <a:spcPts val="0"/>
              </a:spcBef>
              <a:spcAft>
                <a:spcPts val="0"/>
              </a:spcAft>
              <a:buNone/>
            </a:pPr>
            <a:r>
              <a:t/>
            </a:r>
            <a:endParaRPr sz="2400">
              <a:latin typeface="Calibri"/>
              <a:ea typeface="Calibri"/>
              <a:cs typeface="Calibri"/>
              <a:sym typeface="Calibri"/>
            </a:endParaRPr>
          </a:p>
        </p:txBody>
      </p:sp>
      <p:sp>
        <p:nvSpPr>
          <p:cNvPr id="313" name="Google Shape;313;p46"/>
          <p:cNvSpPr txBox="1"/>
          <p:nvPr>
            <p:ph idx="12" type="sldNum"/>
          </p:nvPr>
        </p:nvSpPr>
        <p:spPr>
          <a:xfrm>
            <a:off x="8595300" y="4779401"/>
            <a:ext cx="548700" cy="3483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en">
                <a:latin typeface="Calibri"/>
                <a:ea typeface="Calibri"/>
                <a:cs typeface="Calibri"/>
                <a:sym typeface="Calibri"/>
              </a:rPr>
              <a:t>‹#›</a:t>
            </a:fld>
            <a:endParaRPr>
              <a:latin typeface="Calibri"/>
              <a:ea typeface="Calibri"/>
              <a:cs typeface="Calibri"/>
              <a:sym typeface="Calibri"/>
            </a:endParaRPr>
          </a:p>
        </p:txBody>
      </p:sp>
      <p:sp>
        <p:nvSpPr>
          <p:cNvPr id="314" name="Google Shape;314;p46"/>
          <p:cNvSpPr txBox="1"/>
          <p:nvPr>
            <p:ph idx="1" type="body"/>
          </p:nvPr>
        </p:nvSpPr>
        <p:spPr>
          <a:xfrm>
            <a:off x="311700" y="913700"/>
            <a:ext cx="8567700" cy="1919700"/>
          </a:xfrm>
          <a:prstGeom prst="rect">
            <a:avLst/>
          </a:prstGeom>
        </p:spPr>
        <p:txBody>
          <a:bodyPr anchorCtr="0" anchor="t" bIns="91425" lIns="91425" spcFirstLastPara="1" rIns="91425" wrap="square" tIns="91425">
            <a:noAutofit/>
          </a:bodyPr>
          <a:lstStyle/>
          <a:p>
            <a:pPr indent="-317500" lvl="0" marL="457200" rtl="0" algn="l">
              <a:spcBef>
                <a:spcPts val="1200"/>
              </a:spcBef>
              <a:spcAft>
                <a:spcPts val="0"/>
              </a:spcAft>
              <a:buClr>
                <a:schemeClr val="dk1"/>
              </a:buClr>
              <a:buSzPts val="1400"/>
              <a:buFont typeface="Calibri"/>
              <a:buChar char="●"/>
            </a:pPr>
            <a:r>
              <a:rPr lang="en" sz="1400">
                <a:solidFill>
                  <a:schemeClr val="dk1"/>
                </a:solidFill>
                <a:latin typeface="Calibri"/>
                <a:ea typeface="Calibri"/>
                <a:cs typeface="Calibri"/>
                <a:sym typeface="Calibri"/>
              </a:rPr>
              <a:t>It enables LLMs to focus on different parts of input data with varying degrees of importance, allowing for more effective learning and processing of sequential data such as text or time-series data.</a:t>
            </a:r>
            <a:endParaRPr sz="1400">
              <a:solidFill>
                <a:schemeClr val="dk1"/>
              </a:solidFill>
              <a:latin typeface="Calibri"/>
              <a:ea typeface="Calibri"/>
              <a:cs typeface="Calibri"/>
              <a:sym typeface="Calibri"/>
            </a:endParaRPr>
          </a:p>
          <a:p>
            <a:pPr indent="-317500" lvl="0" marL="457200" rtl="0" algn="l">
              <a:spcBef>
                <a:spcPts val="0"/>
              </a:spcBef>
              <a:spcAft>
                <a:spcPts val="0"/>
              </a:spcAft>
              <a:buClr>
                <a:schemeClr val="dk1"/>
              </a:buClr>
              <a:buSzPts val="1400"/>
              <a:buFont typeface="Calibri"/>
              <a:buChar char="●"/>
            </a:pPr>
            <a:r>
              <a:rPr lang="en" sz="1400">
                <a:solidFill>
                  <a:schemeClr val="dk1"/>
                </a:solidFill>
                <a:latin typeface="Calibri"/>
                <a:ea typeface="Calibri"/>
                <a:cs typeface="Calibri"/>
                <a:sym typeface="Calibri"/>
              </a:rPr>
              <a:t>The attention mechanism allows the model to dynamically weigh the importance of each input token based on its relevance to the current context, rather than treating all tokens equally.</a:t>
            </a:r>
            <a:endParaRPr sz="1400">
              <a:solidFill>
                <a:schemeClr val="dk1"/>
              </a:solidFill>
              <a:latin typeface="Calibri"/>
              <a:ea typeface="Calibri"/>
              <a:cs typeface="Calibri"/>
              <a:sym typeface="Calibri"/>
            </a:endParaRPr>
          </a:p>
          <a:p>
            <a:pPr indent="-317500" lvl="0" marL="457200" rtl="0" algn="l">
              <a:spcBef>
                <a:spcPts val="0"/>
              </a:spcBef>
              <a:spcAft>
                <a:spcPts val="0"/>
              </a:spcAft>
              <a:buClr>
                <a:schemeClr val="dk1"/>
              </a:buClr>
              <a:buSzPts val="1400"/>
              <a:buFont typeface="Calibri"/>
              <a:buChar char="●"/>
            </a:pPr>
            <a:r>
              <a:rPr b="1" lang="en" sz="1400">
                <a:solidFill>
                  <a:schemeClr val="dk1"/>
                </a:solidFill>
                <a:latin typeface="Calibri"/>
                <a:ea typeface="Calibri"/>
                <a:cs typeface="Calibri"/>
                <a:sym typeface="Calibri"/>
              </a:rPr>
              <a:t>Key Components of attention: </a:t>
            </a:r>
            <a:r>
              <a:rPr lang="en" sz="1400">
                <a:solidFill>
                  <a:schemeClr val="dk1"/>
                </a:solidFill>
                <a:latin typeface="Calibri"/>
                <a:ea typeface="Calibri"/>
                <a:cs typeface="Calibri"/>
                <a:sym typeface="Calibri"/>
              </a:rPr>
              <a:t>Keys, Query and Values</a:t>
            </a:r>
            <a:endParaRPr sz="1400">
              <a:solidFill>
                <a:schemeClr val="dk1"/>
              </a:solidFill>
              <a:latin typeface="Calibri"/>
              <a:ea typeface="Calibri"/>
              <a:cs typeface="Calibri"/>
              <a:sym typeface="Calibri"/>
            </a:endParaRPr>
          </a:p>
          <a:p>
            <a:pPr indent="-317500" lvl="0" marL="457200" rtl="0" algn="l">
              <a:spcBef>
                <a:spcPts val="0"/>
              </a:spcBef>
              <a:spcAft>
                <a:spcPts val="0"/>
              </a:spcAft>
              <a:buClr>
                <a:schemeClr val="dk1"/>
              </a:buClr>
              <a:buSzPts val="1400"/>
              <a:buFont typeface="Calibri"/>
              <a:buChar char="●"/>
            </a:pPr>
            <a:r>
              <a:rPr lang="en" sz="1400">
                <a:solidFill>
                  <a:schemeClr val="dk1"/>
                </a:solidFill>
                <a:latin typeface="Calibri"/>
                <a:ea typeface="Calibri"/>
                <a:cs typeface="Calibri"/>
                <a:sym typeface="Calibri"/>
              </a:rPr>
              <a:t>Keys and Query Matrix helps us find good embeddings where we can do attention and find really good information and all this is achieved using linear transformation. Keys and Query modify the embeddings. </a:t>
            </a:r>
            <a:endParaRPr sz="1400">
              <a:solidFill>
                <a:schemeClr val="dk1"/>
              </a:solidFill>
              <a:latin typeface="Calibri"/>
              <a:ea typeface="Calibri"/>
              <a:cs typeface="Calibri"/>
              <a:sym typeface="Calibri"/>
            </a:endParaRPr>
          </a:p>
          <a:p>
            <a:pPr indent="0" lvl="0" marL="0" rtl="0" algn="l">
              <a:spcBef>
                <a:spcPts val="1200"/>
              </a:spcBef>
              <a:spcAft>
                <a:spcPts val="1200"/>
              </a:spcAft>
              <a:buNone/>
            </a:pPr>
            <a:r>
              <a:t/>
            </a:r>
            <a:endParaRPr sz="1400">
              <a:solidFill>
                <a:schemeClr val="dk1"/>
              </a:solidFill>
              <a:latin typeface="Calibri"/>
              <a:ea typeface="Calibri"/>
              <a:cs typeface="Calibri"/>
              <a:sym typeface="Calibri"/>
            </a:endParaRPr>
          </a:p>
        </p:txBody>
      </p:sp>
      <p:pic>
        <p:nvPicPr>
          <p:cNvPr id="315" name="Google Shape;315;p46"/>
          <p:cNvPicPr preferRelativeResize="0"/>
          <p:nvPr/>
        </p:nvPicPr>
        <p:blipFill>
          <a:blip r:embed="rId3">
            <a:alphaModFix/>
          </a:blip>
          <a:stretch>
            <a:fillRect/>
          </a:stretch>
        </p:blipFill>
        <p:spPr>
          <a:xfrm>
            <a:off x="634675" y="2997875"/>
            <a:ext cx="1948902" cy="2005301"/>
          </a:xfrm>
          <a:prstGeom prst="rect">
            <a:avLst/>
          </a:prstGeom>
          <a:noFill/>
          <a:ln>
            <a:noFill/>
          </a:ln>
        </p:spPr>
      </p:pic>
      <p:pic>
        <p:nvPicPr>
          <p:cNvPr id="316" name="Google Shape;316;p46"/>
          <p:cNvPicPr preferRelativeResize="0"/>
          <p:nvPr/>
        </p:nvPicPr>
        <p:blipFill>
          <a:blip r:embed="rId4">
            <a:alphaModFix/>
          </a:blip>
          <a:stretch>
            <a:fillRect/>
          </a:stretch>
        </p:blipFill>
        <p:spPr>
          <a:xfrm>
            <a:off x="3013277" y="2948250"/>
            <a:ext cx="5011192" cy="2005300"/>
          </a:xfrm>
          <a:prstGeom prst="rect">
            <a:avLst/>
          </a:prstGeom>
          <a:noFill/>
          <a:ln>
            <a:noFill/>
          </a:ln>
        </p:spPr>
      </p:pic>
      <p:sp>
        <p:nvSpPr>
          <p:cNvPr id="317" name="Google Shape;317;p46"/>
          <p:cNvSpPr txBox="1"/>
          <p:nvPr/>
        </p:nvSpPr>
        <p:spPr>
          <a:xfrm>
            <a:off x="233800" y="4786650"/>
            <a:ext cx="5475600" cy="25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chemeClr val="dk2"/>
                </a:solidFill>
                <a:latin typeface="Calibri"/>
                <a:ea typeface="Calibri"/>
                <a:cs typeface="Calibri"/>
                <a:sym typeface="Calibri"/>
              </a:rPr>
              <a:t>Images</a:t>
            </a:r>
            <a:r>
              <a:rPr lang="en" sz="1000">
                <a:solidFill>
                  <a:schemeClr val="dk2"/>
                </a:solidFill>
                <a:latin typeface="Calibri"/>
                <a:ea typeface="Calibri"/>
                <a:cs typeface="Calibri"/>
                <a:sym typeface="Calibri"/>
              </a:rPr>
              <a:t>: </a:t>
            </a:r>
            <a:r>
              <a:rPr lang="en" sz="1000" u="sng">
                <a:solidFill>
                  <a:schemeClr val="hlink"/>
                </a:solidFill>
                <a:latin typeface="Calibri"/>
                <a:ea typeface="Calibri"/>
                <a:cs typeface="Calibri"/>
                <a:sym typeface="Calibri"/>
                <a:hlinkClick r:id="rId5"/>
              </a:rPr>
              <a:t>https://www.youtube.com/watch?v=UPtG_38Oq8o</a:t>
            </a:r>
            <a:r>
              <a:rPr lang="en" sz="1000">
                <a:solidFill>
                  <a:schemeClr val="dk2"/>
                </a:solidFill>
                <a:latin typeface="Calibri"/>
                <a:ea typeface="Calibri"/>
                <a:cs typeface="Calibri"/>
                <a:sym typeface="Calibri"/>
              </a:rPr>
              <a:t> </a:t>
            </a:r>
            <a:endParaRPr sz="1000">
              <a:solidFill>
                <a:schemeClr val="dk2"/>
              </a:solidFill>
              <a:latin typeface="Calibri"/>
              <a:ea typeface="Calibri"/>
              <a:cs typeface="Calibri"/>
              <a:sym typeface="Calibri"/>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47"/>
          <p:cNvSpPr txBox="1"/>
          <p:nvPr>
            <p:ph type="title"/>
          </p:nvPr>
        </p:nvSpPr>
        <p:spPr>
          <a:xfrm>
            <a:off x="311700" y="226150"/>
            <a:ext cx="85206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400">
                <a:latin typeface="Calibri"/>
                <a:ea typeface="Calibri"/>
                <a:cs typeface="Calibri"/>
                <a:sym typeface="Calibri"/>
              </a:rPr>
              <a:t>2. Tech Foundations of GenAI: Attention Mechanism</a:t>
            </a:r>
            <a:endParaRPr sz="2400">
              <a:latin typeface="Calibri"/>
              <a:ea typeface="Calibri"/>
              <a:cs typeface="Calibri"/>
              <a:sym typeface="Calibri"/>
            </a:endParaRPr>
          </a:p>
          <a:p>
            <a:pPr indent="0" lvl="0" marL="0" rtl="0" algn="l">
              <a:spcBef>
                <a:spcPts val="0"/>
              </a:spcBef>
              <a:spcAft>
                <a:spcPts val="0"/>
              </a:spcAft>
              <a:buNone/>
            </a:pPr>
            <a:r>
              <a:t/>
            </a:r>
            <a:endParaRPr sz="2400">
              <a:latin typeface="Calibri"/>
              <a:ea typeface="Calibri"/>
              <a:cs typeface="Calibri"/>
              <a:sym typeface="Calibri"/>
            </a:endParaRPr>
          </a:p>
        </p:txBody>
      </p:sp>
      <p:sp>
        <p:nvSpPr>
          <p:cNvPr id="323" name="Google Shape;323;p47"/>
          <p:cNvSpPr txBox="1"/>
          <p:nvPr>
            <p:ph idx="12" type="sldNum"/>
          </p:nvPr>
        </p:nvSpPr>
        <p:spPr>
          <a:xfrm>
            <a:off x="8595300" y="4779401"/>
            <a:ext cx="548700" cy="3483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en">
                <a:latin typeface="Calibri"/>
                <a:ea typeface="Calibri"/>
                <a:cs typeface="Calibri"/>
                <a:sym typeface="Calibri"/>
              </a:rPr>
              <a:t>‹#›</a:t>
            </a:fld>
            <a:endParaRPr>
              <a:latin typeface="Calibri"/>
              <a:ea typeface="Calibri"/>
              <a:cs typeface="Calibri"/>
              <a:sym typeface="Calibri"/>
            </a:endParaRPr>
          </a:p>
        </p:txBody>
      </p:sp>
      <p:sp>
        <p:nvSpPr>
          <p:cNvPr id="324" name="Google Shape;324;p47"/>
          <p:cNvSpPr txBox="1"/>
          <p:nvPr>
            <p:ph idx="1" type="body"/>
          </p:nvPr>
        </p:nvSpPr>
        <p:spPr>
          <a:xfrm>
            <a:off x="311700" y="913700"/>
            <a:ext cx="8567700" cy="1138800"/>
          </a:xfrm>
          <a:prstGeom prst="rect">
            <a:avLst/>
          </a:prstGeom>
        </p:spPr>
        <p:txBody>
          <a:bodyPr anchorCtr="0" anchor="t" bIns="91425" lIns="91425" spcFirstLastPara="1" rIns="91425" wrap="square" tIns="91425">
            <a:noAutofit/>
          </a:bodyPr>
          <a:lstStyle/>
          <a:p>
            <a:pPr indent="-317500" lvl="0" marL="457200" rtl="0" algn="l">
              <a:spcBef>
                <a:spcPts val="1200"/>
              </a:spcBef>
              <a:spcAft>
                <a:spcPts val="0"/>
              </a:spcAft>
              <a:buClr>
                <a:schemeClr val="dk1"/>
              </a:buClr>
              <a:buSzPts val="1400"/>
              <a:buFont typeface="Calibri"/>
              <a:buChar char="●"/>
            </a:pPr>
            <a:r>
              <a:rPr lang="en" sz="1400">
                <a:solidFill>
                  <a:schemeClr val="dk1"/>
                </a:solidFill>
                <a:latin typeface="Calibri"/>
                <a:ea typeface="Calibri"/>
                <a:cs typeface="Calibri"/>
                <a:sym typeface="Calibri"/>
              </a:rPr>
              <a:t>Similarity on a transformed embeddings. Keys and Queries matrix turn the embeddings into one that is best for calculating similarities.   </a:t>
            </a:r>
            <a:endParaRPr sz="1400">
              <a:solidFill>
                <a:schemeClr val="dk1"/>
              </a:solidFill>
              <a:latin typeface="Calibri"/>
              <a:ea typeface="Calibri"/>
              <a:cs typeface="Calibri"/>
              <a:sym typeface="Calibri"/>
            </a:endParaRPr>
          </a:p>
          <a:p>
            <a:pPr indent="-317500" lvl="0" marL="457200" rtl="0" algn="l">
              <a:spcBef>
                <a:spcPts val="0"/>
              </a:spcBef>
              <a:spcAft>
                <a:spcPts val="0"/>
              </a:spcAft>
              <a:buClr>
                <a:schemeClr val="dk1"/>
              </a:buClr>
              <a:buSzPts val="1400"/>
              <a:buFont typeface="Calibri"/>
              <a:buChar char="●"/>
            </a:pPr>
            <a:r>
              <a:rPr lang="en" sz="1400">
                <a:solidFill>
                  <a:schemeClr val="dk1"/>
                </a:solidFill>
                <a:latin typeface="Calibri"/>
                <a:ea typeface="Calibri"/>
                <a:cs typeface="Calibri"/>
                <a:sym typeface="Calibri"/>
              </a:rPr>
              <a:t>Keys and Queries Matrix turn the embeddings into that is best for </a:t>
            </a:r>
            <a:r>
              <a:rPr lang="en" sz="1400">
                <a:solidFill>
                  <a:schemeClr val="dk1"/>
                </a:solidFill>
                <a:latin typeface="Calibri"/>
                <a:ea typeface="Calibri"/>
                <a:cs typeface="Calibri"/>
                <a:sym typeface="Calibri"/>
              </a:rPr>
              <a:t>calculator</a:t>
            </a:r>
            <a:r>
              <a:rPr lang="en" sz="1400">
                <a:solidFill>
                  <a:schemeClr val="dk1"/>
                </a:solidFill>
                <a:latin typeface="Calibri"/>
                <a:ea typeface="Calibri"/>
                <a:cs typeface="Calibri"/>
                <a:sym typeface="Calibri"/>
              </a:rPr>
              <a:t> similarities. </a:t>
            </a:r>
            <a:endParaRPr sz="1400">
              <a:solidFill>
                <a:schemeClr val="dk1"/>
              </a:solidFill>
              <a:latin typeface="Calibri"/>
              <a:ea typeface="Calibri"/>
              <a:cs typeface="Calibri"/>
              <a:sym typeface="Calibri"/>
            </a:endParaRPr>
          </a:p>
          <a:p>
            <a:pPr indent="0" lvl="0" marL="0" rtl="0" algn="l">
              <a:spcBef>
                <a:spcPts val="1200"/>
              </a:spcBef>
              <a:spcAft>
                <a:spcPts val="1200"/>
              </a:spcAft>
              <a:buNone/>
            </a:pPr>
            <a:r>
              <a:t/>
            </a:r>
            <a:endParaRPr sz="1400">
              <a:solidFill>
                <a:schemeClr val="dk1"/>
              </a:solidFill>
              <a:latin typeface="Calibri"/>
              <a:ea typeface="Calibri"/>
              <a:cs typeface="Calibri"/>
              <a:sym typeface="Calibri"/>
            </a:endParaRPr>
          </a:p>
        </p:txBody>
      </p:sp>
      <p:pic>
        <p:nvPicPr>
          <p:cNvPr id="325" name="Google Shape;325;p47"/>
          <p:cNvPicPr preferRelativeResize="0"/>
          <p:nvPr/>
        </p:nvPicPr>
        <p:blipFill>
          <a:blip r:embed="rId3">
            <a:alphaModFix/>
          </a:blip>
          <a:stretch>
            <a:fillRect/>
          </a:stretch>
        </p:blipFill>
        <p:spPr>
          <a:xfrm>
            <a:off x="554450" y="2052500"/>
            <a:ext cx="8035102" cy="2835426"/>
          </a:xfrm>
          <a:prstGeom prst="rect">
            <a:avLst/>
          </a:prstGeom>
          <a:noFill/>
          <a:ln>
            <a:noFill/>
          </a:ln>
        </p:spPr>
      </p:pic>
      <p:sp>
        <p:nvSpPr>
          <p:cNvPr id="326" name="Google Shape;326;p47"/>
          <p:cNvSpPr txBox="1"/>
          <p:nvPr/>
        </p:nvSpPr>
        <p:spPr>
          <a:xfrm>
            <a:off x="233800" y="4786650"/>
            <a:ext cx="5475600" cy="25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chemeClr val="dk2"/>
                </a:solidFill>
                <a:latin typeface="Calibri"/>
                <a:ea typeface="Calibri"/>
                <a:cs typeface="Calibri"/>
                <a:sym typeface="Calibri"/>
              </a:rPr>
              <a:t>Images</a:t>
            </a:r>
            <a:r>
              <a:rPr lang="en" sz="1000">
                <a:solidFill>
                  <a:schemeClr val="dk2"/>
                </a:solidFill>
                <a:latin typeface="Calibri"/>
                <a:ea typeface="Calibri"/>
                <a:cs typeface="Calibri"/>
                <a:sym typeface="Calibri"/>
              </a:rPr>
              <a:t>: </a:t>
            </a:r>
            <a:r>
              <a:rPr lang="en" sz="1000" u="sng">
                <a:solidFill>
                  <a:schemeClr val="hlink"/>
                </a:solidFill>
                <a:latin typeface="Calibri"/>
                <a:ea typeface="Calibri"/>
                <a:cs typeface="Calibri"/>
                <a:sym typeface="Calibri"/>
                <a:hlinkClick r:id="rId4"/>
              </a:rPr>
              <a:t>https://www.youtube.com/watch?v=UPtG_38Oq8o</a:t>
            </a:r>
            <a:r>
              <a:rPr lang="en" sz="1000">
                <a:solidFill>
                  <a:schemeClr val="dk2"/>
                </a:solidFill>
                <a:latin typeface="Calibri"/>
                <a:ea typeface="Calibri"/>
                <a:cs typeface="Calibri"/>
                <a:sym typeface="Calibri"/>
              </a:rPr>
              <a:t> </a:t>
            </a:r>
            <a:endParaRPr sz="1000">
              <a:solidFill>
                <a:schemeClr val="dk2"/>
              </a:solidFill>
              <a:latin typeface="Calibri"/>
              <a:ea typeface="Calibri"/>
              <a:cs typeface="Calibri"/>
              <a:sym typeface="Calibri"/>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48"/>
          <p:cNvSpPr txBox="1"/>
          <p:nvPr>
            <p:ph type="title"/>
          </p:nvPr>
        </p:nvSpPr>
        <p:spPr>
          <a:xfrm>
            <a:off x="311700" y="226150"/>
            <a:ext cx="85206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400">
                <a:latin typeface="Calibri"/>
                <a:ea typeface="Calibri"/>
                <a:cs typeface="Calibri"/>
                <a:sym typeface="Calibri"/>
              </a:rPr>
              <a:t>2. Tech Foundations of GenAI: Attention Mechanism</a:t>
            </a:r>
            <a:endParaRPr sz="2400">
              <a:latin typeface="Calibri"/>
              <a:ea typeface="Calibri"/>
              <a:cs typeface="Calibri"/>
              <a:sym typeface="Calibri"/>
            </a:endParaRPr>
          </a:p>
          <a:p>
            <a:pPr indent="0" lvl="0" marL="0" rtl="0" algn="l">
              <a:spcBef>
                <a:spcPts val="0"/>
              </a:spcBef>
              <a:spcAft>
                <a:spcPts val="0"/>
              </a:spcAft>
              <a:buNone/>
            </a:pPr>
            <a:r>
              <a:t/>
            </a:r>
            <a:endParaRPr sz="2400">
              <a:latin typeface="Calibri"/>
              <a:ea typeface="Calibri"/>
              <a:cs typeface="Calibri"/>
              <a:sym typeface="Calibri"/>
            </a:endParaRPr>
          </a:p>
        </p:txBody>
      </p:sp>
      <p:sp>
        <p:nvSpPr>
          <p:cNvPr id="332" name="Google Shape;332;p48"/>
          <p:cNvSpPr txBox="1"/>
          <p:nvPr>
            <p:ph idx="12" type="sldNum"/>
          </p:nvPr>
        </p:nvSpPr>
        <p:spPr>
          <a:xfrm>
            <a:off x="8595300" y="4779401"/>
            <a:ext cx="548700" cy="3483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en">
                <a:latin typeface="Calibri"/>
                <a:ea typeface="Calibri"/>
                <a:cs typeface="Calibri"/>
                <a:sym typeface="Calibri"/>
              </a:rPr>
              <a:t>‹#›</a:t>
            </a:fld>
            <a:endParaRPr>
              <a:latin typeface="Calibri"/>
              <a:ea typeface="Calibri"/>
              <a:cs typeface="Calibri"/>
              <a:sym typeface="Calibri"/>
            </a:endParaRPr>
          </a:p>
        </p:txBody>
      </p:sp>
      <p:sp>
        <p:nvSpPr>
          <p:cNvPr id="333" name="Google Shape;333;p48"/>
          <p:cNvSpPr txBox="1"/>
          <p:nvPr>
            <p:ph idx="1" type="body"/>
          </p:nvPr>
        </p:nvSpPr>
        <p:spPr>
          <a:xfrm>
            <a:off x="311700" y="913700"/>
            <a:ext cx="8567700" cy="2293500"/>
          </a:xfrm>
          <a:prstGeom prst="rect">
            <a:avLst/>
          </a:prstGeom>
        </p:spPr>
        <p:txBody>
          <a:bodyPr anchorCtr="0" anchor="t" bIns="91425" lIns="91425" spcFirstLastPara="1" rIns="91425" wrap="square" tIns="91425">
            <a:noAutofit/>
          </a:bodyPr>
          <a:lstStyle/>
          <a:p>
            <a:pPr indent="-317500" lvl="0" marL="457200" rtl="0" algn="l">
              <a:spcBef>
                <a:spcPts val="1200"/>
              </a:spcBef>
              <a:spcAft>
                <a:spcPts val="0"/>
              </a:spcAft>
              <a:buClr>
                <a:schemeClr val="dk1"/>
              </a:buClr>
              <a:buSzPts val="1400"/>
              <a:buFont typeface="Calibri"/>
              <a:buChar char="●"/>
            </a:pPr>
            <a:r>
              <a:rPr lang="en" sz="1400">
                <a:solidFill>
                  <a:schemeClr val="dk1"/>
                </a:solidFill>
                <a:latin typeface="Calibri"/>
                <a:ea typeface="Calibri"/>
                <a:cs typeface="Calibri"/>
                <a:sym typeface="Calibri"/>
              </a:rPr>
              <a:t>On the left is the best embeddings for finding the similarities and on the right is the best embeddings for finding the next word. </a:t>
            </a:r>
            <a:r>
              <a:rPr lang="en" sz="1400">
                <a:solidFill>
                  <a:schemeClr val="dk1"/>
                </a:solidFill>
                <a:latin typeface="Calibri"/>
                <a:ea typeface="Calibri"/>
                <a:cs typeface="Calibri"/>
                <a:sym typeface="Calibri"/>
              </a:rPr>
              <a:t>Embeddings on the left is found by Keys and Queries Matrices and the embeddings on the right is found by the values.  </a:t>
            </a:r>
            <a:endParaRPr sz="1400">
              <a:solidFill>
                <a:schemeClr val="dk1"/>
              </a:solidFill>
              <a:latin typeface="Calibri"/>
              <a:ea typeface="Calibri"/>
              <a:cs typeface="Calibri"/>
              <a:sym typeface="Calibri"/>
            </a:endParaRPr>
          </a:p>
          <a:p>
            <a:pPr indent="-317500" lvl="0" marL="457200" rtl="0" algn="l">
              <a:spcBef>
                <a:spcPts val="0"/>
              </a:spcBef>
              <a:spcAft>
                <a:spcPts val="0"/>
              </a:spcAft>
              <a:buClr>
                <a:schemeClr val="dk1"/>
              </a:buClr>
              <a:buSzPts val="1400"/>
              <a:buFont typeface="Calibri"/>
              <a:buChar char="●"/>
            </a:pPr>
            <a:r>
              <a:rPr lang="en" sz="1400">
                <a:solidFill>
                  <a:schemeClr val="dk1"/>
                </a:solidFill>
                <a:latin typeface="Calibri"/>
                <a:ea typeface="Calibri"/>
                <a:cs typeface="Calibri"/>
                <a:sym typeface="Calibri"/>
              </a:rPr>
              <a:t>Note: Transformer is best at finding the next word in the sentence and keeps finding next word until it builds required text.</a:t>
            </a:r>
            <a:endParaRPr sz="1400">
              <a:solidFill>
                <a:schemeClr val="dk1"/>
              </a:solidFill>
              <a:latin typeface="Calibri"/>
              <a:ea typeface="Calibri"/>
              <a:cs typeface="Calibri"/>
              <a:sym typeface="Calibri"/>
            </a:endParaRPr>
          </a:p>
          <a:p>
            <a:pPr indent="-317500" lvl="0" marL="457200" rtl="0" algn="l">
              <a:spcBef>
                <a:spcPts val="0"/>
              </a:spcBef>
              <a:spcAft>
                <a:spcPts val="0"/>
              </a:spcAft>
              <a:buClr>
                <a:schemeClr val="dk1"/>
              </a:buClr>
              <a:buSzPts val="1400"/>
              <a:buFont typeface="Calibri"/>
              <a:buChar char="●"/>
            </a:pPr>
            <a:r>
              <a:rPr lang="en" sz="1400">
                <a:solidFill>
                  <a:schemeClr val="dk1"/>
                </a:solidFill>
                <a:latin typeface="Calibri"/>
                <a:ea typeface="Calibri"/>
                <a:cs typeface="Calibri"/>
                <a:sym typeface="Calibri"/>
              </a:rPr>
              <a:t>Keys and Queries matrices capture the granular features of the word embeddings. That how keys and Queries matrix give the best embeddings to apply attention. </a:t>
            </a:r>
            <a:endParaRPr sz="1400">
              <a:solidFill>
                <a:schemeClr val="dk1"/>
              </a:solidFill>
              <a:latin typeface="Calibri"/>
              <a:ea typeface="Calibri"/>
              <a:cs typeface="Calibri"/>
              <a:sym typeface="Calibri"/>
            </a:endParaRPr>
          </a:p>
          <a:p>
            <a:pPr indent="-317500" lvl="0" marL="457200" rtl="0" algn="l">
              <a:spcBef>
                <a:spcPts val="0"/>
              </a:spcBef>
              <a:spcAft>
                <a:spcPts val="0"/>
              </a:spcAft>
              <a:buClr>
                <a:schemeClr val="dk1"/>
              </a:buClr>
              <a:buSzPts val="1400"/>
              <a:buFont typeface="Calibri"/>
              <a:buChar char="●"/>
            </a:pPr>
            <a:r>
              <a:rPr lang="en" sz="1400">
                <a:solidFill>
                  <a:schemeClr val="dk1"/>
                </a:solidFill>
                <a:latin typeface="Calibri"/>
                <a:ea typeface="Calibri"/>
                <a:cs typeface="Calibri"/>
                <a:sym typeface="Calibri"/>
              </a:rPr>
              <a:t>The Value matrix takes the embeddings on the left and multiplies every vector to get the embeddings on the right. Multiplication with Value matrix yields another transformation.</a:t>
            </a:r>
            <a:endParaRPr sz="1400">
              <a:solidFill>
                <a:schemeClr val="dk1"/>
              </a:solidFill>
              <a:latin typeface="Calibri"/>
              <a:ea typeface="Calibri"/>
              <a:cs typeface="Calibri"/>
              <a:sym typeface="Calibri"/>
            </a:endParaRPr>
          </a:p>
        </p:txBody>
      </p:sp>
      <p:pic>
        <p:nvPicPr>
          <p:cNvPr id="334" name="Google Shape;334;p48"/>
          <p:cNvPicPr preferRelativeResize="0"/>
          <p:nvPr/>
        </p:nvPicPr>
        <p:blipFill>
          <a:blip r:embed="rId3">
            <a:alphaModFix/>
          </a:blip>
          <a:stretch>
            <a:fillRect/>
          </a:stretch>
        </p:blipFill>
        <p:spPr>
          <a:xfrm>
            <a:off x="4854625" y="3245850"/>
            <a:ext cx="3588951" cy="1631501"/>
          </a:xfrm>
          <a:prstGeom prst="rect">
            <a:avLst/>
          </a:prstGeom>
          <a:noFill/>
          <a:ln>
            <a:noFill/>
          </a:ln>
        </p:spPr>
      </p:pic>
      <p:pic>
        <p:nvPicPr>
          <p:cNvPr id="335" name="Google Shape;335;p48"/>
          <p:cNvPicPr preferRelativeResize="0"/>
          <p:nvPr/>
        </p:nvPicPr>
        <p:blipFill>
          <a:blip r:embed="rId4">
            <a:alphaModFix/>
          </a:blip>
          <a:stretch>
            <a:fillRect/>
          </a:stretch>
        </p:blipFill>
        <p:spPr>
          <a:xfrm>
            <a:off x="502050" y="3245850"/>
            <a:ext cx="3779768" cy="1631502"/>
          </a:xfrm>
          <a:prstGeom prst="rect">
            <a:avLst/>
          </a:prstGeom>
          <a:noFill/>
          <a:ln>
            <a:noFill/>
          </a:ln>
        </p:spPr>
      </p:pic>
      <p:sp>
        <p:nvSpPr>
          <p:cNvPr id="336" name="Google Shape;336;p48"/>
          <p:cNvSpPr txBox="1"/>
          <p:nvPr/>
        </p:nvSpPr>
        <p:spPr>
          <a:xfrm>
            <a:off x="311700" y="4786650"/>
            <a:ext cx="5397900" cy="25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chemeClr val="dk2"/>
                </a:solidFill>
                <a:latin typeface="Calibri"/>
                <a:ea typeface="Calibri"/>
                <a:cs typeface="Calibri"/>
                <a:sym typeface="Calibri"/>
              </a:rPr>
              <a:t>Images</a:t>
            </a:r>
            <a:r>
              <a:rPr lang="en" sz="1000">
                <a:solidFill>
                  <a:schemeClr val="dk2"/>
                </a:solidFill>
                <a:latin typeface="Calibri"/>
                <a:ea typeface="Calibri"/>
                <a:cs typeface="Calibri"/>
                <a:sym typeface="Calibri"/>
              </a:rPr>
              <a:t>: </a:t>
            </a:r>
            <a:r>
              <a:rPr lang="en" sz="1000" u="sng">
                <a:solidFill>
                  <a:schemeClr val="hlink"/>
                </a:solidFill>
                <a:latin typeface="Calibri"/>
                <a:ea typeface="Calibri"/>
                <a:cs typeface="Calibri"/>
                <a:sym typeface="Calibri"/>
                <a:hlinkClick r:id="rId5"/>
              </a:rPr>
              <a:t>https://www.youtube.com/watch?v=UPtG_38Oq8o</a:t>
            </a:r>
            <a:r>
              <a:rPr lang="en" sz="1000">
                <a:solidFill>
                  <a:schemeClr val="dk2"/>
                </a:solidFill>
                <a:latin typeface="Calibri"/>
                <a:ea typeface="Calibri"/>
                <a:cs typeface="Calibri"/>
                <a:sym typeface="Calibri"/>
              </a:rPr>
              <a:t> </a:t>
            </a:r>
            <a:endParaRPr sz="1000">
              <a:solidFill>
                <a:schemeClr val="dk2"/>
              </a:solidFill>
              <a:latin typeface="Calibri"/>
              <a:ea typeface="Calibri"/>
              <a:cs typeface="Calibri"/>
              <a:sym typeface="Calibri"/>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49"/>
          <p:cNvSpPr txBox="1"/>
          <p:nvPr>
            <p:ph type="title"/>
          </p:nvPr>
        </p:nvSpPr>
        <p:spPr>
          <a:xfrm>
            <a:off x="311700" y="226150"/>
            <a:ext cx="85206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400">
                <a:latin typeface="Calibri"/>
                <a:ea typeface="Calibri"/>
                <a:cs typeface="Calibri"/>
                <a:sym typeface="Calibri"/>
              </a:rPr>
              <a:t>2. Tech Foundations of GenAI: Attention</a:t>
            </a:r>
            <a:endParaRPr sz="2400">
              <a:latin typeface="Calibri"/>
              <a:ea typeface="Calibri"/>
              <a:cs typeface="Calibri"/>
              <a:sym typeface="Calibri"/>
            </a:endParaRPr>
          </a:p>
          <a:p>
            <a:pPr indent="0" lvl="0" marL="0" rtl="0" algn="l">
              <a:spcBef>
                <a:spcPts val="0"/>
              </a:spcBef>
              <a:spcAft>
                <a:spcPts val="0"/>
              </a:spcAft>
              <a:buNone/>
            </a:pPr>
            <a:r>
              <a:t/>
            </a:r>
            <a:endParaRPr sz="2400">
              <a:latin typeface="Calibri"/>
              <a:ea typeface="Calibri"/>
              <a:cs typeface="Calibri"/>
              <a:sym typeface="Calibri"/>
            </a:endParaRPr>
          </a:p>
        </p:txBody>
      </p:sp>
      <p:sp>
        <p:nvSpPr>
          <p:cNvPr id="342" name="Google Shape;342;p49"/>
          <p:cNvSpPr txBox="1"/>
          <p:nvPr>
            <p:ph idx="12" type="sldNum"/>
          </p:nvPr>
        </p:nvSpPr>
        <p:spPr>
          <a:xfrm>
            <a:off x="8595300" y="4779401"/>
            <a:ext cx="548700" cy="3483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en">
                <a:latin typeface="Calibri"/>
                <a:ea typeface="Calibri"/>
                <a:cs typeface="Calibri"/>
                <a:sym typeface="Calibri"/>
              </a:rPr>
              <a:t>‹#›</a:t>
            </a:fld>
            <a:endParaRPr>
              <a:latin typeface="Calibri"/>
              <a:ea typeface="Calibri"/>
              <a:cs typeface="Calibri"/>
              <a:sym typeface="Calibri"/>
            </a:endParaRPr>
          </a:p>
        </p:txBody>
      </p:sp>
      <p:pic>
        <p:nvPicPr>
          <p:cNvPr id="343" name="Google Shape;343;p49"/>
          <p:cNvPicPr preferRelativeResize="0"/>
          <p:nvPr/>
        </p:nvPicPr>
        <p:blipFill>
          <a:blip r:embed="rId3">
            <a:alphaModFix/>
          </a:blip>
          <a:stretch>
            <a:fillRect/>
          </a:stretch>
        </p:blipFill>
        <p:spPr>
          <a:xfrm>
            <a:off x="720225" y="951250"/>
            <a:ext cx="7703552" cy="4039851"/>
          </a:xfrm>
          <a:prstGeom prst="rect">
            <a:avLst/>
          </a:prstGeom>
          <a:noFill/>
          <a:ln>
            <a:noFill/>
          </a:ln>
        </p:spPr>
      </p:pic>
      <p:sp>
        <p:nvSpPr>
          <p:cNvPr id="344" name="Google Shape;344;p49"/>
          <p:cNvSpPr txBox="1"/>
          <p:nvPr/>
        </p:nvSpPr>
        <p:spPr>
          <a:xfrm>
            <a:off x="258400" y="4700525"/>
            <a:ext cx="6534000" cy="36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chemeClr val="dk2"/>
                </a:solidFill>
                <a:latin typeface="Calibri"/>
                <a:ea typeface="Calibri"/>
                <a:cs typeface="Calibri"/>
                <a:sym typeface="Calibri"/>
              </a:rPr>
              <a:t>Images</a:t>
            </a:r>
            <a:r>
              <a:rPr lang="en" sz="1000">
                <a:solidFill>
                  <a:schemeClr val="dk2"/>
                </a:solidFill>
                <a:latin typeface="Calibri"/>
                <a:ea typeface="Calibri"/>
                <a:cs typeface="Calibri"/>
                <a:sym typeface="Calibri"/>
              </a:rPr>
              <a:t>: </a:t>
            </a:r>
            <a:r>
              <a:rPr lang="en" sz="1000" u="sng">
                <a:solidFill>
                  <a:schemeClr val="hlink"/>
                </a:solidFill>
                <a:latin typeface="Calibri"/>
                <a:ea typeface="Calibri"/>
                <a:cs typeface="Calibri"/>
                <a:sym typeface="Calibri"/>
                <a:hlinkClick r:id="rId4"/>
              </a:rPr>
              <a:t>https://www.youtube.com/watch?v=OxCpWwDCDFQ&amp;t=1s</a:t>
            </a:r>
            <a:r>
              <a:rPr lang="en" sz="1000">
                <a:solidFill>
                  <a:schemeClr val="dk2"/>
                </a:solidFill>
                <a:latin typeface="Calibri"/>
                <a:ea typeface="Calibri"/>
                <a:cs typeface="Calibri"/>
                <a:sym typeface="Calibri"/>
              </a:rPr>
              <a:t> </a:t>
            </a:r>
            <a:endParaRPr sz="1000">
              <a:solidFill>
                <a:schemeClr val="dk2"/>
              </a:solidFill>
              <a:latin typeface="Calibri"/>
              <a:ea typeface="Calibri"/>
              <a:cs typeface="Calibri"/>
              <a:sym typeface="Calibri"/>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50"/>
          <p:cNvSpPr txBox="1"/>
          <p:nvPr>
            <p:ph type="title"/>
          </p:nvPr>
        </p:nvSpPr>
        <p:spPr>
          <a:xfrm>
            <a:off x="311700" y="226150"/>
            <a:ext cx="85206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400">
                <a:latin typeface="Calibri"/>
                <a:ea typeface="Calibri"/>
                <a:cs typeface="Calibri"/>
                <a:sym typeface="Calibri"/>
              </a:rPr>
              <a:t>2. Tech Foundations of GenAI: Self Attention</a:t>
            </a:r>
            <a:endParaRPr sz="2400">
              <a:latin typeface="Calibri"/>
              <a:ea typeface="Calibri"/>
              <a:cs typeface="Calibri"/>
              <a:sym typeface="Calibri"/>
            </a:endParaRPr>
          </a:p>
          <a:p>
            <a:pPr indent="0" lvl="0" marL="0" rtl="0" algn="l">
              <a:spcBef>
                <a:spcPts val="0"/>
              </a:spcBef>
              <a:spcAft>
                <a:spcPts val="0"/>
              </a:spcAft>
              <a:buNone/>
            </a:pPr>
            <a:r>
              <a:t/>
            </a:r>
            <a:endParaRPr sz="2400">
              <a:latin typeface="Calibri"/>
              <a:ea typeface="Calibri"/>
              <a:cs typeface="Calibri"/>
              <a:sym typeface="Calibri"/>
            </a:endParaRPr>
          </a:p>
        </p:txBody>
      </p:sp>
      <p:sp>
        <p:nvSpPr>
          <p:cNvPr id="350" name="Google Shape;350;p50"/>
          <p:cNvSpPr txBox="1"/>
          <p:nvPr>
            <p:ph idx="12" type="sldNum"/>
          </p:nvPr>
        </p:nvSpPr>
        <p:spPr>
          <a:xfrm>
            <a:off x="8595300" y="4779401"/>
            <a:ext cx="548700" cy="3483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en">
                <a:latin typeface="Calibri"/>
                <a:ea typeface="Calibri"/>
                <a:cs typeface="Calibri"/>
                <a:sym typeface="Calibri"/>
              </a:rPr>
              <a:t>‹#›</a:t>
            </a:fld>
            <a:endParaRPr>
              <a:latin typeface="Calibri"/>
              <a:ea typeface="Calibri"/>
              <a:cs typeface="Calibri"/>
              <a:sym typeface="Calibri"/>
            </a:endParaRPr>
          </a:p>
        </p:txBody>
      </p:sp>
      <p:sp>
        <p:nvSpPr>
          <p:cNvPr id="351" name="Google Shape;351;p50"/>
          <p:cNvSpPr txBox="1"/>
          <p:nvPr>
            <p:ph idx="1" type="body"/>
          </p:nvPr>
        </p:nvSpPr>
        <p:spPr>
          <a:xfrm>
            <a:off x="311700" y="913700"/>
            <a:ext cx="8567700" cy="3891600"/>
          </a:xfrm>
          <a:prstGeom prst="rect">
            <a:avLst/>
          </a:prstGeom>
        </p:spPr>
        <p:txBody>
          <a:bodyPr anchorCtr="0" anchor="t" bIns="91425" lIns="91425" spcFirstLastPara="1" rIns="91425" wrap="square" tIns="91425">
            <a:noAutofit/>
          </a:bodyPr>
          <a:lstStyle/>
          <a:p>
            <a:pPr indent="0" lvl="0" marL="0" rtl="0" algn="l">
              <a:spcBef>
                <a:spcPts val="1200"/>
              </a:spcBef>
              <a:spcAft>
                <a:spcPts val="1200"/>
              </a:spcAft>
              <a:buNone/>
            </a:pPr>
            <a:r>
              <a:t/>
            </a:r>
            <a:endParaRPr sz="1400">
              <a:solidFill>
                <a:schemeClr val="dk1"/>
              </a:solidFill>
              <a:latin typeface="Calibri"/>
              <a:ea typeface="Calibri"/>
              <a:cs typeface="Calibri"/>
              <a:sym typeface="Calibri"/>
            </a:endParaRPr>
          </a:p>
        </p:txBody>
      </p:sp>
      <p:pic>
        <p:nvPicPr>
          <p:cNvPr id="352" name="Google Shape;352;p50"/>
          <p:cNvPicPr preferRelativeResize="0"/>
          <p:nvPr/>
        </p:nvPicPr>
        <p:blipFill>
          <a:blip r:embed="rId3">
            <a:alphaModFix/>
          </a:blip>
          <a:stretch>
            <a:fillRect/>
          </a:stretch>
        </p:blipFill>
        <p:spPr>
          <a:xfrm>
            <a:off x="288150" y="927488"/>
            <a:ext cx="8567700" cy="3723264"/>
          </a:xfrm>
          <a:prstGeom prst="rect">
            <a:avLst/>
          </a:prstGeom>
          <a:noFill/>
          <a:ln>
            <a:noFill/>
          </a:ln>
        </p:spPr>
      </p:pic>
      <p:sp>
        <p:nvSpPr>
          <p:cNvPr id="353" name="Google Shape;353;p50"/>
          <p:cNvSpPr txBox="1"/>
          <p:nvPr/>
        </p:nvSpPr>
        <p:spPr>
          <a:xfrm>
            <a:off x="258400" y="4700525"/>
            <a:ext cx="6534000" cy="36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chemeClr val="dk2"/>
                </a:solidFill>
                <a:latin typeface="Calibri"/>
                <a:ea typeface="Calibri"/>
                <a:cs typeface="Calibri"/>
                <a:sym typeface="Calibri"/>
              </a:rPr>
              <a:t>Images</a:t>
            </a:r>
            <a:r>
              <a:rPr lang="en" sz="1000">
                <a:solidFill>
                  <a:schemeClr val="dk2"/>
                </a:solidFill>
                <a:latin typeface="Calibri"/>
                <a:ea typeface="Calibri"/>
                <a:cs typeface="Calibri"/>
                <a:sym typeface="Calibri"/>
              </a:rPr>
              <a:t>: </a:t>
            </a:r>
            <a:r>
              <a:rPr lang="en" sz="1000" u="sng">
                <a:solidFill>
                  <a:schemeClr val="hlink"/>
                </a:solidFill>
                <a:latin typeface="Calibri"/>
                <a:ea typeface="Calibri"/>
                <a:cs typeface="Calibri"/>
                <a:sym typeface="Calibri"/>
                <a:hlinkClick r:id="rId4"/>
              </a:rPr>
              <a:t>https://www.youtube.com/watch?v=OxCpWwDCDFQ&amp;t=1s</a:t>
            </a:r>
            <a:r>
              <a:rPr lang="en" sz="1000">
                <a:solidFill>
                  <a:schemeClr val="dk2"/>
                </a:solidFill>
                <a:latin typeface="Calibri"/>
                <a:ea typeface="Calibri"/>
                <a:cs typeface="Calibri"/>
                <a:sym typeface="Calibri"/>
              </a:rPr>
              <a:t> </a:t>
            </a:r>
            <a:endParaRPr sz="1000">
              <a:solidFill>
                <a:schemeClr val="dk2"/>
              </a:solidFill>
              <a:latin typeface="Calibri"/>
              <a:ea typeface="Calibri"/>
              <a:cs typeface="Calibri"/>
              <a:sym typeface="Calibri"/>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51"/>
          <p:cNvSpPr txBox="1"/>
          <p:nvPr>
            <p:ph type="title"/>
          </p:nvPr>
        </p:nvSpPr>
        <p:spPr>
          <a:xfrm>
            <a:off x="311700" y="226150"/>
            <a:ext cx="85206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400">
                <a:latin typeface="Calibri"/>
                <a:ea typeface="Calibri"/>
                <a:cs typeface="Calibri"/>
                <a:sym typeface="Calibri"/>
              </a:rPr>
              <a:t>2. Tech Foundations of GenAI: Multi-head Attention</a:t>
            </a:r>
            <a:endParaRPr sz="2400">
              <a:latin typeface="Calibri"/>
              <a:ea typeface="Calibri"/>
              <a:cs typeface="Calibri"/>
              <a:sym typeface="Calibri"/>
            </a:endParaRPr>
          </a:p>
          <a:p>
            <a:pPr indent="0" lvl="0" marL="0" rtl="0" algn="l">
              <a:spcBef>
                <a:spcPts val="0"/>
              </a:spcBef>
              <a:spcAft>
                <a:spcPts val="0"/>
              </a:spcAft>
              <a:buNone/>
            </a:pPr>
            <a:r>
              <a:t/>
            </a:r>
            <a:endParaRPr sz="2400">
              <a:latin typeface="Calibri"/>
              <a:ea typeface="Calibri"/>
              <a:cs typeface="Calibri"/>
              <a:sym typeface="Calibri"/>
            </a:endParaRPr>
          </a:p>
        </p:txBody>
      </p:sp>
      <p:sp>
        <p:nvSpPr>
          <p:cNvPr id="359" name="Google Shape;359;p51"/>
          <p:cNvSpPr txBox="1"/>
          <p:nvPr>
            <p:ph idx="12" type="sldNum"/>
          </p:nvPr>
        </p:nvSpPr>
        <p:spPr>
          <a:xfrm>
            <a:off x="8595300" y="4779401"/>
            <a:ext cx="548700" cy="3483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en">
                <a:latin typeface="Calibri"/>
                <a:ea typeface="Calibri"/>
                <a:cs typeface="Calibri"/>
                <a:sym typeface="Calibri"/>
              </a:rPr>
              <a:t>‹#›</a:t>
            </a:fld>
            <a:endParaRPr>
              <a:latin typeface="Calibri"/>
              <a:ea typeface="Calibri"/>
              <a:cs typeface="Calibri"/>
              <a:sym typeface="Calibri"/>
            </a:endParaRPr>
          </a:p>
        </p:txBody>
      </p:sp>
      <p:pic>
        <p:nvPicPr>
          <p:cNvPr id="360" name="Google Shape;360;p51"/>
          <p:cNvPicPr preferRelativeResize="0"/>
          <p:nvPr/>
        </p:nvPicPr>
        <p:blipFill>
          <a:blip r:embed="rId3">
            <a:alphaModFix/>
          </a:blip>
          <a:stretch>
            <a:fillRect/>
          </a:stretch>
        </p:blipFill>
        <p:spPr>
          <a:xfrm>
            <a:off x="152400" y="1027450"/>
            <a:ext cx="8839204" cy="3539134"/>
          </a:xfrm>
          <a:prstGeom prst="rect">
            <a:avLst/>
          </a:prstGeom>
          <a:noFill/>
          <a:ln>
            <a:noFill/>
          </a:ln>
        </p:spPr>
      </p:pic>
      <p:sp>
        <p:nvSpPr>
          <p:cNvPr id="361" name="Google Shape;361;p51"/>
          <p:cNvSpPr txBox="1"/>
          <p:nvPr/>
        </p:nvSpPr>
        <p:spPr>
          <a:xfrm>
            <a:off x="258400" y="4700525"/>
            <a:ext cx="6534000" cy="36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chemeClr val="dk2"/>
                </a:solidFill>
                <a:latin typeface="Calibri"/>
                <a:ea typeface="Calibri"/>
                <a:cs typeface="Calibri"/>
                <a:sym typeface="Calibri"/>
              </a:rPr>
              <a:t>Images</a:t>
            </a:r>
            <a:r>
              <a:rPr lang="en" sz="1000">
                <a:solidFill>
                  <a:schemeClr val="dk2"/>
                </a:solidFill>
                <a:latin typeface="Calibri"/>
                <a:ea typeface="Calibri"/>
                <a:cs typeface="Calibri"/>
                <a:sym typeface="Calibri"/>
              </a:rPr>
              <a:t>: </a:t>
            </a:r>
            <a:r>
              <a:rPr lang="en" sz="1000" u="sng">
                <a:solidFill>
                  <a:schemeClr val="hlink"/>
                </a:solidFill>
                <a:latin typeface="Calibri"/>
                <a:ea typeface="Calibri"/>
                <a:cs typeface="Calibri"/>
                <a:sym typeface="Calibri"/>
                <a:hlinkClick r:id="rId4"/>
              </a:rPr>
              <a:t>https://www.youtube.com/watch?v=OxCpWwDCDFQ&amp;t=1s</a:t>
            </a:r>
            <a:r>
              <a:rPr lang="en" sz="1000">
                <a:solidFill>
                  <a:schemeClr val="dk2"/>
                </a:solidFill>
                <a:latin typeface="Calibri"/>
                <a:ea typeface="Calibri"/>
                <a:cs typeface="Calibri"/>
                <a:sym typeface="Calibri"/>
              </a:rPr>
              <a:t> </a:t>
            </a:r>
            <a:endParaRPr sz="1000">
              <a:solidFill>
                <a:schemeClr val="dk2"/>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p16"/>
          <p:cNvSpPr txBox="1"/>
          <p:nvPr>
            <p:ph type="title"/>
          </p:nvPr>
        </p:nvSpPr>
        <p:spPr>
          <a:xfrm>
            <a:off x="311700" y="241575"/>
            <a:ext cx="8520600" cy="66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37352F"/>
                </a:solidFill>
                <a:latin typeface="Calibri"/>
                <a:ea typeface="Calibri"/>
                <a:cs typeface="Calibri"/>
                <a:sym typeface="Calibri"/>
              </a:rPr>
              <a:t>Vikram Pratap Singh | Founder, Zestifai Technologies</a:t>
            </a:r>
            <a:endParaRPr sz="2400">
              <a:solidFill>
                <a:srgbClr val="37352F"/>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sz="2400">
              <a:solidFill>
                <a:srgbClr val="37352F"/>
              </a:solidFill>
              <a:latin typeface="Calibri"/>
              <a:ea typeface="Calibri"/>
              <a:cs typeface="Calibri"/>
              <a:sym typeface="Calibri"/>
            </a:endParaRPr>
          </a:p>
          <a:p>
            <a:pPr indent="0" lvl="0" marL="0" rtl="0" algn="l">
              <a:spcBef>
                <a:spcPts val="0"/>
              </a:spcBef>
              <a:spcAft>
                <a:spcPts val="0"/>
              </a:spcAft>
              <a:buNone/>
            </a:pPr>
            <a:r>
              <a:t/>
            </a:r>
            <a:endParaRPr/>
          </a:p>
        </p:txBody>
      </p:sp>
      <p:sp>
        <p:nvSpPr>
          <p:cNvPr id="75" name="Google Shape;75;p16"/>
          <p:cNvSpPr txBox="1"/>
          <p:nvPr>
            <p:ph idx="1" type="body"/>
          </p:nvPr>
        </p:nvSpPr>
        <p:spPr>
          <a:xfrm>
            <a:off x="311700" y="910275"/>
            <a:ext cx="8520600" cy="3885000"/>
          </a:xfrm>
          <a:prstGeom prst="rect">
            <a:avLst/>
          </a:prstGeom>
        </p:spPr>
        <p:txBody>
          <a:bodyPr anchorCtr="0" anchor="t" bIns="91425" lIns="91425" spcFirstLastPara="1" rIns="91425" wrap="square" tIns="91425">
            <a:normAutofit fontScale="25000" lnSpcReduction="20000"/>
          </a:bodyPr>
          <a:lstStyle/>
          <a:p>
            <a:pPr indent="0" lvl="0" marL="0" rtl="0" algn="l">
              <a:spcBef>
                <a:spcPts val="0"/>
              </a:spcBef>
              <a:spcAft>
                <a:spcPts val="0"/>
              </a:spcAft>
              <a:buNone/>
            </a:pPr>
            <a:r>
              <a:rPr b="1" lang="en" sz="7200">
                <a:solidFill>
                  <a:schemeClr val="dk1"/>
                </a:solidFill>
                <a:highlight>
                  <a:srgbClr val="FFFFFF"/>
                </a:highlight>
                <a:latin typeface="Calibri"/>
                <a:ea typeface="Calibri"/>
                <a:cs typeface="Calibri"/>
                <a:sym typeface="Calibri"/>
              </a:rPr>
              <a:t>@Zestifai Tech:</a:t>
            </a:r>
            <a:r>
              <a:rPr lang="en" sz="7200">
                <a:solidFill>
                  <a:schemeClr val="dk1"/>
                </a:solidFill>
                <a:highlight>
                  <a:srgbClr val="FFFFFF"/>
                </a:highlight>
                <a:latin typeface="Calibri"/>
                <a:ea typeface="Calibri"/>
                <a:cs typeface="Calibri"/>
                <a:sym typeface="Calibri"/>
              </a:rPr>
              <a:t> Building Conversational AI Powered Virtual Assistants for eCommerce and Consulting businesses through their GenAI adoption journey </a:t>
            </a:r>
            <a:endParaRPr sz="7200">
              <a:solidFill>
                <a:schemeClr val="dk1"/>
              </a:solidFill>
              <a:highlight>
                <a:srgbClr val="FFFFFF"/>
              </a:highlight>
              <a:latin typeface="Calibri"/>
              <a:ea typeface="Calibri"/>
              <a:cs typeface="Calibri"/>
              <a:sym typeface="Calibri"/>
            </a:endParaRPr>
          </a:p>
          <a:p>
            <a:pPr indent="0" lvl="0" marL="0" rtl="0" algn="l">
              <a:spcBef>
                <a:spcPts val="1200"/>
              </a:spcBef>
              <a:spcAft>
                <a:spcPts val="0"/>
              </a:spcAft>
              <a:buNone/>
            </a:pPr>
            <a:r>
              <a:rPr b="1" lang="en" sz="7200">
                <a:solidFill>
                  <a:schemeClr val="dk1"/>
                </a:solidFill>
                <a:highlight>
                  <a:srgbClr val="FFFFFF"/>
                </a:highlight>
                <a:latin typeface="Calibri"/>
                <a:ea typeface="Calibri"/>
                <a:cs typeface="Calibri"/>
                <a:sym typeface="Calibri"/>
              </a:rPr>
              <a:t>@</a:t>
            </a:r>
            <a:r>
              <a:rPr b="1" lang="en" sz="7200">
                <a:solidFill>
                  <a:schemeClr val="dk1"/>
                </a:solidFill>
                <a:highlight>
                  <a:srgbClr val="FFFFFF"/>
                </a:highlight>
                <a:latin typeface="Calibri"/>
                <a:ea typeface="Calibri"/>
                <a:cs typeface="Calibri"/>
                <a:sym typeface="Calibri"/>
              </a:rPr>
              <a:t>VFS Global:</a:t>
            </a:r>
            <a:r>
              <a:rPr lang="en" sz="7200">
                <a:solidFill>
                  <a:schemeClr val="dk1"/>
                </a:solidFill>
                <a:highlight>
                  <a:srgbClr val="FFFFFF"/>
                </a:highlight>
                <a:latin typeface="Calibri"/>
                <a:ea typeface="Calibri"/>
                <a:cs typeface="Calibri"/>
                <a:sym typeface="Calibri"/>
              </a:rPr>
              <a:t> </a:t>
            </a:r>
            <a:r>
              <a:rPr lang="en" sz="7200">
                <a:solidFill>
                  <a:schemeClr val="dk1"/>
                </a:solidFill>
                <a:highlight>
                  <a:srgbClr val="FFFFFF"/>
                </a:highlight>
                <a:latin typeface="Calibri"/>
                <a:ea typeface="Calibri"/>
                <a:cs typeface="Calibri"/>
                <a:sym typeface="Calibri"/>
              </a:rPr>
              <a:t>Established “Product Innovation &amp; Business Transformation” Dept. Envisioned, designed and led the development of a “Global Digital Platform” for Visa Processing.</a:t>
            </a:r>
            <a:endParaRPr sz="7200">
              <a:solidFill>
                <a:schemeClr val="dk1"/>
              </a:solidFill>
              <a:latin typeface="Calibri"/>
              <a:ea typeface="Calibri"/>
              <a:cs typeface="Calibri"/>
              <a:sym typeface="Calibri"/>
            </a:endParaRPr>
          </a:p>
          <a:p>
            <a:pPr indent="0" lvl="0" marL="0" rtl="0" algn="l">
              <a:spcBef>
                <a:spcPts val="1200"/>
              </a:spcBef>
              <a:spcAft>
                <a:spcPts val="0"/>
              </a:spcAft>
              <a:buNone/>
            </a:pPr>
            <a:r>
              <a:rPr b="1" lang="en" sz="7200">
                <a:solidFill>
                  <a:schemeClr val="dk1"/>
                </a:solidFill>
                <a:latin typeface="Calibri"/>
                <a:ea typeface="Calibri"/>
                <a:cs typeface="Calibri"/>
                <a:sym typeface="Calibri"/>
              </a:rPr>
              <a:t>@STG International:</a:t>
            </a:r>
            <a:r>
              <a:rPr lang="en" sz="7200">
                <a:solidFill>
                  <a:schemeClr val="dk1"/>
                </a:solidFill>
                <a:latin typeface="Calibri"/>
                <a:ea typeface="Calibri"/>
                <a:cs typeface="Calibri"/>
                <a:sym typeface="Calibri"/>
              </a:rPr>
              <a:t> Established “Center of Excellence” and led the design and development of eLearning and Learning Center Management Systems. </a:t>
            </a:r>
            <a:endParaRPr sz="7200">
              <a:solidFill>
                <a:schemeClr val="dk1"/>
              </a:solidFill>
              <a:latin typeface="Calibri"/>
              <a:ea typeface="Calibri"/>
              <a:cs typeface="Calibri"/>
              <a:sym typeface="Calibri"/>
            </a:endParaRPr>
          </a:p>
          <a:p>
            <a:pPr indent="0" lvl="0" marL="0" rtl="0" algn="l">
              <a:spcBef>
                <a:spcPts val="1200"/>
              </a:spcBef>
              <a:spcAft>
                <a:spcPts val="0"/>
              </a:spcAft>
              <a:buNone/>
            </a:pPr>
            <a:r>
              <a:rPr b="1" lang="en" sz="7200">
                <a:solidFill>
                  <a:schemeClr val="dk1"/>
                </a:solidFill>
                <a:highlight>
                  <a:srgbClr val="FFFFFF"/>
                </a:highlight>
                <a:latin typeface="Calibri"/>
                <a:ea typeface="Calibri"/>
                <a:cs typeface="Calibri"/>
                <a:sym typeface="Calibri"/>
              </a:rPr>
              <a:t>Key Skills:</a:t>
            </a:r>
            <a:r>
              <a:rPr lang="en" sz="7200">
                <a:solidFill>
                  <a:schemeClr val="dk1"/>
                </a:solidFill>
                <a:highlight>
                  <a:srgbClr val="FFFFFF"/>
                </a:highlight>
                <a:latin typeface="Calibri"/>
                <a:ea typeface="Calibri"/>
                <a:cs typeface="Calibri"/>
                <a:sym typeface="Calibri"/>
              </a:rPr>
              <a:t> Generative AI, DeepLearning, Machine Learning, Software Architecture, </a:t>
            </a:r>
            <a:r>
              <a:rPr lang="en" sz="7200">
                <a:solidFill>
                  <a:schemeClr val="dk1"/>
                </a:solidFill>
                <a:highlight>
                  <a:srgbClr val="FFFFFF"/>
                </a:highlight>
                <a:latin typeface="Calibri"/>
                <a:ea typeface="Calibri"/>
                <a:cs typeface="Calibri"/>
                <a:sym typeface="Calibri"/>
              </a:rPr>
              <a:t>Product Management</a:t>
            </a:r>
            <a:endParaRPr sz="7200">
              <a:solidFill>
                <a:schemeClr val="dk1"/>
              </a:solidFill>
              <a:highlight>
                <a:srgbClr val="FFFFFF"/>
              </a:highlight>
              <a:latin typeface="Calibri"/>
              <a:ea typeface="Calibri"/>
              <a:cs typeface="Calibri"/>
              <a:sym typeface="Calibri"/>
            </a:endParaRPr>
          </a:p>
          <a:p>
            <a:pPr indent="0" lvl="0" marL="0" rtl="0" algn="l">
              <a:spcBef>
                <a:spcPts val="1200"/>
              </a:spcBef>
              <a:spcAft>
                <a:spcPts val="0"/>
              </a:spcAft>
              <a:buNone/>
            </a:pPr>
            <a:r>
              <a:rPr b="1" lang="en" sz="7200">
                <a:solidFill>
                  <a:schemeClr val="dk1"/>
                </a:solidFill>
                <a:highlight>
                  <a:srgbClr val="FFFFFF"/>
                </a:highlight>
                <a:latin typeface="Calibri"/>
                <a:ea typeface="Calibri"/>
                <a:cs typeface="Calibri"/>
                <a:sym typeface="Calibri"/>
              </a:rPr>
              <a:t>Qualification:</a:t>
            </a:r>
            <a:r>
              <a:rPr lang="en" sz="7200">
                <a:solidFill>
                  <a:schemeClr val="dk1"/>
                </a:solidFill>
                <a:highlight>
                  <a:srgbClr val="FFFFFF"/>
                </a:highlight>
                <a:latin typeface="Calibri"/>
                <a:ea typeface="Calibri"/>
                <a:cs typeface="Calibri"/>
                <a:sym typeface="Calibri"/>
              </a:rPr>
              <a:t> Master's in Computer Science and PMP, CBIP, TOGAF Certifications among others</a:t>
            </a:r>
            <a:endParaRPr sz="7200">
              <a:solidFill>
                <a:schemeClr val="dk1"/>
              </a:solidFill>
              <a:highlight>
                <a:srgbClr val="FFFFFF"/>
              </a:highlight>
              <a:latin typeface="Calibri"/>
              <a:ea typeface="Calibri"/>
              <a:cs typeface="Calibri"/>
              <a:sym typeface="Calibri"/>
            </a:endParaRPr>
          </a:p>
          <a:p>
            <a:pPr indent="0" lvl="0" marL="0" rtl="0" algn="l">
              <a:spcBef>
                <a:spcPts val="1200"/>
              </a:spcBef>
              <a:spcAft>
                <a:spcPts val="0"/>
              </a:spcAft>
              <a:buNone/>
            </a:pPr>
            <a:r>
              <a:rPr b="1" lang="en" sz="5600">
                <a:solidFill>
                  <a:schemeClr val="dk1"/>
                </a:solidFill>
                <a:latin typeface="Calibri"/>
                <a:ea typeface="Calibri"/>
                <a:cs typeface="Calibri"/>
                <a:sym typeface="Calibri"/>
              </a:rPr>
              <a:t>Linkedin</a:t>
            </a:r>
            <a:r>
              <a:rPr lang="en" sz="5600">
                <a:solidFill>
                  <a:schemeClr val="dk1"/>
                </a:solidFill>
                <a:latin typeface="Calibri"/>
                <a:ea typeface="Calibri"/>
                <a:cs typeface="Calibri"/>
                <a:sym typeface="Calibri"/>
              </a:rPr>
              <a:t>:</a:t>
            </a:r>
            <a:r>
              <a:rPr lang="en" sz="5600">
                <a:solidFill>
                  <a:schemeClr val="dk1"/>
                </a:solidFill>
                <a:uFill>
                  <a:noFill/>
                </a:uFill>
                <a:latin typeface="Calibri"/>
                <a:ea typeface="Calibri"/>
                <a:cs typeface="Calibri"/>
                <a:sym typeface="Calibri"/>
                <a:hlinkClick r:id="rId3">
                  <a:extLst>
                    <a:ext uri="{A12FA001-AC4F-418D-AE19-62706E023703}">
                      <ahyp:hlinkClr val="tx"/>
                    </a:ext>
                  </a:extLst>
                </a:hlinkClick>
              </a:rPr>
              <a:t> </a:t>
            </a:r>
            <a:r>
              <a:rPr lang="en" sz="5600" u="sng">
                <a:solidFill>
                  <a:srgbClr val="1155CC"/>
                </a:solidFill>
                <a:latin typeface="Calibri"/>
                <a:ea typeface="Calibri"/>
                <a:cs typeface="Calibri"/>
                <a:sym typeface="Calibri"/>
                <a:hlinkClick r:id="rId4">
                  <a:extLst>
                    <a:ext uri="{A12FA001-AC4F-418D-AE19-62706E023703}">
                      <ahyp:hlinkClr val="tx"/>
                    </a:ext>
                  </a:extLst>
                </a:hlinkClick>
              </a:rPr>
              <a:t>https://www.linkedin.com/in/vikrampsingh/</a:t>
            </a:r>
            <a:r>
              <a:rPr lang="en" sz="5600">
                <a:solidFill>
                  <a:schemeClr val="dk1"/>
                </a:solidFill>
                <a:latin typeface="Calibri"/>
                <a:ea typeface="Calibri"/>
                <a:cs typeface="Calibri"/>
                <a:sym typeface="Calibri"/>
              </a:rPr>
              <a:t> | </a:t>
            </a:r>
            <a:r>
              <a:rPr b="1" lang="en" sz="5600">
                <a:solidFill>
                  <a:schemeClr val="dk1"/>
                </a:solidFill>
                <a:latin typeface="Calibri"/>
                <a:ea typeface="Calibri"/>
                <a:cs typeface="Calibri"/>
                <a:sym typeface="Calibri"/>
              </a:rPr>
              <a:t>Website</a:t>
            </a:r>
            <a:r>
              <a:rPr lang="en" sz="5600">
                <a:solidFill>
                  <a:schemeClr val="dk1"/>
                </a:solidFill>
                <a:latin typeface="Calibri"/>
                <a:ea typeface="Calibri"/>
                <a:cs typeface="Calibri"/>
                <a:sym typeface="Calibri"/>
              </a:rPr>
              <a:t>:</a:t>
            </a:r>
            <a:r>
              <a:rPr lang="en" sz="5600">
                <a:solidFill>
                  <a:schemeClr val="dk1"/>
                </a:solidFill>
                <a:uFill>
                  <a:noFill/>
                </a:uFill>
                <a:latin typeface="Calibri"/>
                <a:ea typeface="Calibri"/>
                <a:cs typeface="Calibri"/>
                <a:sym typeface="Calibri"/>
                <a:hlinkClick r:id="rId5">
                  <a:extLst>
                    <a:ext uri="{A12FA001-AC4F-418D-AE19-62706E023703}">
                      <ahyp:hlinkClr val="tx"/>
                    </a:ext>
                  </a:extLst>
                </a:hlinkClick>
              </a:rPr>
              <a:t> </a:t>
            </a:r>
            <a:r>
              <a:rPr lang="en" sz="5600" u="sng">
                <a:solidFill>
                  <a:srgbClr val="1155CC"/>
                </a:solidFill>
                <a:latin typeface="Calibri"/>
                <a:ea typeface="Calibri"/>
                <a:cs typeface="Calibri"/>
                <a:sym typeface="Calibri"/>
                <a:hlinkClick r:id="rId6">
                  <a:extLst>
                    <a:ext uri="{A12FA001-AC4F-418D-AE19-62706E023703}">
                      <ahyp:hlinkClr val="tx"/>
                    </a:ext>
                  </a:extLst>
                </a:hlinkClick>
              </a:rPr>
              <a:t>https://www.zestifai.com</a:t>
            </a:r>
            <a:r>
              <a:rPr lang="en" sz="5600">
                <a:solidFill>
                  <a:schemeClr val="dk1"/>
                </a:solidFill>
                <a:latin typeface="Calibri"/>
                <a:ea typeface="Calibri"/>
                <a:cs typeface="Calibri"/>
                <a:sym typeface="Calibri"/>
              </a:rPr>
              <a:t>  </a:t>
            </a:r>
            <a:endParaRPr sz="5600">
              <a:solidFill>
                <a:schemeClr val="dk1"/>
              </a:solidFill>
              <a:highlight>
                <a:srgbClr val="FFFFFF"/>
              </a:highlight>
              <a:latin typeface="Calibri"/>
              <a:ea typeface="Calibri"/>
              <a:cs typeface="Calibri"/>
              <a:sym typeface="Calibri"/>
            </a:endParaRPr>
          </a:p>
          <a:p>
            <a:pPr indent="0" lvl="0" marL="0" rtl="0" algn="l">
              <a:spcBef>
                <a:spcPts val="1200"/>
              </a:spcBef>
              <a:spcAft>
                <a:spcPts val="0"/>
              </a:spcAft>
              <a:buClr>
                <a:schemeClr val="dk1"/>
              </a:buClr>
              <a:buSzPts val="275"/>
              <a:buFont typeface="Arial"/>
              <a:buNone/>
            </a:pPr>
            <a:r>
              <a:rPr lang="en" sz="7200">
                <a:solidFill>
                  <a:schemeClr val="dk1"/>
                </a:solidFill>
                <a:highlight>
                  <a:srgbClr val="FFFFFF"/>
                </a:highlight>
                <a:latin typeface="Calibri"/>
                <a:ea typeface="Calibri"/>
                <a:cs typeface="Calibri"/>
                <a:sym typeface="Calibri"/>
              </a:rPr>
              <a:t>					</a:t>
            </a:r>
            <a:endParaRPr sz="7200">
              <a:solidFill>
                <a:schemeClr val="dk1"/>
              </a:solidFill>
              <a:highlight>
                <a:srgbClr val="FFFFFF"/>
              </a:highlight>
              <a:latin typeface="Calibri"/>
              <a:ea typeface="Calibri"/>
              <a:cs typeface="Calibri"/>
              <a:sym typeface="Calibri"/>
            </a:endParaRPr>
          </a:p>
          <a:p>
            <a:pPr indent="0" lvl="0" marL="0" rtl="0" algn="l">
              <a:spcBef>
                <a:spcPts val="0"/>
              </a:spcBef>
              <a:spcAft>
                <a:spcPts val="0"/>
              </a:spcAft>
              <a:buClr>
                <a:schemeClr val="dk1"/>
              </a:buClr>
              <a:buSzPts val="275"/>
              <a:buFont typeface="Arial"/>
              <a:buNone/>
            </a:pPr>
            <a:r>
              <a:rPr lang="en" sz="7200">
                <a:solidFill>
                  <a:schemeClr val="dk1"/>
                </a:solidFill>
                <a:highlight>
                  <a:srgbClr val="FFFFFF"/>
                </a:highlight>
                <a:latin typeface="Calibri"/>
                <a:ea typeface="Calibri"/>
                <a:cs typeface="Calibri"/>
                <a:sym typeface="Calibri"/>
              </a:rPr>
              <a:t>				</a:t>
            </a:r>
            <a:endParaRPr sz="7200">
              <a:solidFill>
                <a:schemeClr val="dk1"/>
              </a:solidFill>
              <a:highlight>
                <a:srgbClr val="FFFFFF"/>
              </a:highlight>
              <a:latin typeface="Calibri"/>
              <a:ea typeface="Calibri"/>
              <a:cs typeface="Calibri"/>
              <a:sym typeface="Calibri"/>
            </a:endParaRPr>
          </a:p>
          <a:p>
            <a:pPr indent="0" lvl="0" marL="0" rtl="0" algn="l">
              <a:spcBef>
                <a:spcPts val="1200"/>
              </a:spcBef>
              <a:spcAft>
                <a:spcPts val="0"/>
              </a:spcAft>
              <a:buClr>
                <a:schemeClr val="dk1"/>
              </a:buClr>
              <a:buSzPct val="100000"/>
              <a:buFont typeface="Arial"/>
              <a:buNone/>
            </a:pPr>
            <a:r>
              <a:rPr lang="en" sz="1100">
                <a:solidFill>
                  <a:schemeClr val="dk1"/>
                </a:solidFill>
                <a:highlight>
                  <a:srgbClr val="FFFFFF"/>
                </a:highlight>
              </a:rPr>
              <a:t>			</a:t>
            </a:r>
            <a:endParaRPr sz="1100">
              <a:solidFill>
                <a:schemeClr val="dk1"/>
              </a:solidFill>
              <a:highlight>
                <a:srgbClr val="FFFFFF"/>
              </a:highlight>
            </a:endParaRPr>
          </a:p>
          <a:p>
            <a:pPr indent="0" lvl="0" marL="0" rtl="0" algn="l">
              <a:spcBef>
                <a:spcPts val="1200"/>
              </a:spcBef>
              <a:spcAft>
                <a:spcPts val="0"/>
              </a:spcAft>
              <a:buClr>
                <a:schemeClr val="dk1"/>
              </a:buClr>
              <a:buSzPct val="100000"/>
              <a:buFont typeface="Arial"/>
              <a:buNone/>
            </a:pPr>
            <a:r>
              <a:rPr lang="en" sz="1100">
                <a:solidFill>
                  <a:schemeClr val="dk1"/>
                </a:solidFill>
              </a:rPr>
              <a:t>		</a:t>
            </a:r>
            <a:endParaRPr sz="1100">
              <a:solidFill>
                <a:schemeClr val="dk1"/>
              </a:solidFill>
            </a:endParaRPr>
          </a:p>
          <a:p>
            <a:pPr indent="0" lvl="0" marL="0" rtl="0" algn="l">
              <a:spcBef>
                <a:spcPts val="1200"/>
              </a:spcBef>
              <a:spcAft>
                <a:spcPts val="0"/>
              </a:spcAft>
              <a:buNone/>
            </a:pPr>
            <a:r>
              <a:t/>
            </a:r>
            <a:endParaRPr sz="1900">
              <a:solidFill>
                <a:schemeClr val="dk1"/>
              </a:solidFill>
              <a:highlight>
                <a:srgbClr val="FFFFFF"/>
              </a:highlight>
              <a:latin typeface="Calibri"/>
              <a:ea typeface="Calibri"/>
              <a:cs typeface="Calibri"/>
              <a:sym typeface="Calibri"/>
            </a:endParaRPr>
          </a:p>
          <a:p>
            <a:pPr indent="0" lvl="0" marL="0" rtl="0" algn="l">
              <a:spcBef>
                <a:spcPts val="1200"/>
              </a:spcBef>
              <a:spcAft>
                <a:spcPts val="0"/>
              </a:spcAft>
              <a:buNone/>
            </a:pPr>
            <a:r>
              <a:t/>
            </a:r>
            <a:endParaRPr sz="1900">
              <a:solidFill>
                <a:schemeClr val="dk1"/>
              </a:solidFill>
              <a:highlight>
                <a:srgbClr val="FFFFFF"/>
              </a:highlight>
              <a:latin typeface="Calibri"/>
              <a:ea typeface="Calibri"/>
              <a:cs typeface="Calibri"/>
              <a:sym typeface="Calibri"/>
            </a:endParaRPr>
          </a:p>
          <a:p>
            <a:pPr indent="0" lvl="0" marL="0" rtl="0" algn="l">
              <a:spcBef>
                <a:spcPts val="1200"/>
              </a:spcBef>
              <a:spcAft>
                <a:spcPts val="1200"/>
              </a:spcAft>
              <a:buNone/>
            </a:pPr>
            <a:r>
              <a:t/>
            </a:r>
            <a:endParaRPr sz="1900">
              <a:solidFill>
                <a:schemeClr val="dk1"/>
              </a:solidFill>
              <a:highlight>
                <a:srgbClr val="FFFFFF"/>
              </a:highlight>
              <a:latin typeface="Calibri"/>
              <a:ea typeface="Calibri"/>
              <a:cs typeface="Calibri"/>
              <a:sym typeface="Calibri"/>
            </a:endParaRPr>
          </a:p>
        </p:txBody>
      </p:sp>
      <p:sp>
        <p:nvSpPr>
          <p:cNvPr id="76" name="Google Shape;76;p16"/>
          <p:cNvSpPr txBox="1"/>
          <p:nvPr>
            <p:ph idx="12" type="sldNum"/>
          </p:nvPr>
        </p:nvSpPr>
        <p:spPr>
          <a:xfrm>
            <a:off x="8595300" y="4779401"/>
            <a:ext cx="548700" cy="3483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en">
                <a:latin typeface="Calibri"/>
                <a:ea typeface="Calibri"/>
                <a:cs typeface="Calibri"/>
                <a:sym typeface="Calibri"/>
              </a:rPr>
              <a:t>‹#›</a:t>
            </a:fld>
            <a:endParaRPr>
              <a:latin typeface="Calibri"/>
              <a:ea typeface="Calibri"/>
              <a:cs typeface="Calibri"/>
              <a:sym typeface="Calibri"/>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52"/>
          <p:cNvSpPr txBox="1"/>
          <p:nvPr>
            <p:ph type="title"/>
          </p:nvPr>
        </p:nvSpPr>
        <p:spPr>
          <a:xfrm>
            <a:off x="311700" y="226150"/>
            <a:ext cx="85206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400">
                <a:latin typeface="Calibri"/>
                <a:ea typeface="Calibri"/>
                <a:cs typeface="Calibri"/>
                <a:sym typeface="Calibri"/>
              </a:rPr>
              <a:t>2. Tech Foundations of GenAI: Multi-head Attention</a:t>
            </a:r>
            <a:endParaRPr sz="2400">
              <a:latin typeface="Calibri"/>
              <a:ea typeface="Calibri"/>
              <a:cs typeface="Calibri"/>
              <a:sym typeface="Calibri"/>
            </a:endParaRPr>
          </a:p>
          <a:p>
            <a:pPr indent="0" lvl="0" marL="0" rtl="0" algn="l">
              <a:spcBef>
                <a:spcPts val="0"/>
              </a:spcBef>
              <a:spcAft>
                <a:spcPts val="0"/>
              </a:spcAft>
              <a:buNone/>
            </a:pPr>
            <a:r>
              <a:t/>
            </a:r>
            <a:endParaRPr sz="2400">
              <a:latin typeface="Calibri"/>
              <a:ea typeface="Calibri"/>
              <a:cs typeface="Calibri"/>
              <a:sym typeface="Calibri"/>
            </a:endParaRPr>
          </a:p>
        </p:txBody>
      </p:sp>
      <p:sp>
        <p:nvSpPr>
          <p:cNvPr id="367" name="Google Shape;367;p52"/>
          <p:cNvSpPr txBox="1"/>
          <p:nvPr>
            <p:ph idx="12" type="sldNum"/>
          </p:nvPr>
        </p:nvSpPr>
        <p:spPr>
          <a:xfrm>
            <a:off x="8595300" y="4779401"/>
            <a:ext cx="548700" cy="3483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en">
                <a:latin typeface="Calibri"/>
                <a:ea typeface="Calibri"/>
                <a:cs typeface="Calibri"/>
                <a:sym typeface="Calibri"/>
              </a:rPr>
              <a:t>‹#›</a:t>
            </a:fld>
            <a:endParaRPr>
              <a:latin typeface="Calibri"/>
              <a:ea typeface="Calibri"/>
              <a:cs typeface="Calibri"/>
              <a:sym typeface="Calibri"/>
            </a:endParaRPr>
          </a:p>
        </p:txBody>
      </p:sp>
      <p:pic>
        <p:nvPicPr>
          <p:cNvPr id="368" name="Google Shape;368;p52"/>
          <p:cNvPicPr preferRelativeResize="0"/>
          <p:nvPr/>
        </p:nvPicPr>
        <p:blipFill>
          <a:blip r:embed="rId3">
            <a:alphaModFix/>
          </a:blip>
          <a:stretch>
            <a:fillRect/>
          </a:stretch>
        </p:blipFill>
        <p:spPr>
          <a:xfrm>
            <a:off x="152400" y="951250"/>
            <a:ext cx="8839204" cy="3560714"/>
          </a:xfrm>
          <a:prstGeom prst="rect">
            <a:avLst/>
          </a:prstGeom>
          <a:noFill/>
          <a:ln>
            <a:noFill/>
          </a:ln>
        </p:spPr>
      </p:pic>
      <p:sp>
        <p:nvSpPr>
          <p:cNvPr id="369" name="Google Shape;369;p52"/>
          <p:cNvSpPr txBox="1"/>
          <p:nvPr/>
        </p:nvSpPr>
        <p:spPr>
          <a:xfrm>
            <a:off x="258400" y="4700525"/>
            <a:ext cx="6534000" cy="36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chemeClr val="dk2"/>
                </a:solidFill>
                <a:latin typeface="Calibri"/>
                <a:ea typeface="Calibri"/>
                <a:cs typeface="Calibri"/>
                <a:sym typeface="Calibri"/>
              </a:rPr>
              <a:t>Images</a:t>
            </a:r>
            <a:r>
              <a:rPr lang="en" sz="1000">
                <a:solidFill>
                  <a:schemeClr val="dk2"/>
                </a:solidFill>
                <a:latin typeface="Calibri"/>
                <a:ea typeface="Calibri"/>
                <a:cs typeface="Calibri"/>
                <a:sym typeface="Calibri"/>
              </a:rPr>
              <a:t>: </a:t>
            </a:r>
            <a:r>
              <a:rPr lang="en" sz="1000" u="sng">
                <a:solidFill>
                  <a:schemeClr val="hlink"/>
                </a:solidFill>
                <a:latin typeface="Calibri"/>
                <a:ea typeface="Calibri"/>
                <a:cs typeface="Calibri"/>
                <a:sym typeface="Calibri"/>
                <a:hlinkClick r:id="rId4"/>
              </a:rPr>
              <a:t>https://www.youtube.com/watch?v=OxCpWwDCDFQ&amp;t=1s</a:t>
            </a:r>
            <a:r>
              <a:rPr lang="en" sz="1000">
                <a:solidFill>
                  <a:schemeClr val="dk2"/>
                </a:solidFill>
                <a:latin typeface="Calibri"/>
                <a:ea typeface="Calibri"/>
                <a:cs typeface="Calibri"/>
                <a:sym typeface="Calibri"/>
              </a:rPr>
              <a:t> </a:t>
            </a:r>
            <a:endParaRPr sz="1000">
              <a:solidFill>
                <a:schemeClr val="dk2"/>
              </a:solidFill>
              <a:latin typeface="Calibri"/>
              <a:ea typeface="Calibri"/>
              <a:cs typeface="Calibri"/>
              <a:sym typeface="Calibri"/>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53"/>
          <p:cNvSpPr txBox="1"/>
          <p:nvPr>
            <p:ph type="title"/>
          </p:nvPr>
        </p:nvSpPr>
        <p:spPr>
          <a:xfrm>
            <a:off x="311700" y="226150"/>
            <a:ext cx="85206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2400">
                <a:latin typeface="Calibri"/>
                <a:ea typeface="Calibri"/>
                <a:cs typeface="Calibri"/>
                <a:sym typeface="Calibri"/>
              </a:rPr>
              <a:t>2. Tech Foundations of GenAI: Query, Key and Value Matrices</a:t>
            </a:r>
            <a:endParaRPr sz="2400">
              <a:latin typeface="Calibri"/>
              <a:ea typeface="Calibri"/>
              <a:cs typeface="Calibri"/>
              <a:sym typeface="Calibri"/>
            </a:endParaRPr>
          </a:p>
          <a:p>
            <a:pPr indent="0" lvl="0" marL="0" rtl="0" algn="l">
              <a:lnSpc>
                <a:spcPct val="115000"/>
              </a:lnSpc>
              <a:spcBef>
                <a:spcPts val="0"/>
              </a:spcBef>
              <a:spcAft>
                <a:spcPts val="0"/>
              </a:spcAft>
              <a:buNone/>
            </a:pPr>
            <a:r>
              <a:t/>
            </a:r>
            <a:endParaRPr sz="2400">
              <a:latin typeface="Calibri"/>
              <a:ea typeface="Calibri"/>
              <a:cs typeface="Calibri"/>
              <a:sym typeface="Calibri"/>
            </a:endParaRPr>
          </a:p>
          <a:p>
            <a:pPr indent="0" lvl="0" marL="0" rtl="0" algn="l">
              <a:spcBef>
                <a:spcPts val="0"/>
              </a:spcBef>
              <a:spcAft>
                <a:spcPts val="0"/>
              </a:spcAft>
              <a:buNone/>
            </a:pPr>
            <a:r>
              <a:t/>
            </a:r>
            <a:endParaRPr sz="2400">
              <a:latin typeface="Calibri"/>
              <a:ea typeface="Calibri"/>
              <a:cs typeface="Calibri"/>
              <a:sym typeface="Calibri"/>
            </a:endParaRPr>
          </a:p>
        </p:txBody>
      </p:sp>
      <p:sp>
        <p:nvSpPr>
          <p:cNvPr id="375" name="Google Shape;375;p53"/>
          <p:cNvSpPr txBox="1"/>
          <p:nvPr>
            <p:ph idx="12" type="sldNum"/>
          </p:nvPr>
        </p:nvSpPr>
        <p:spPr>
          <a:xfrm>
            <a:off x="8595300" y="4779401"/>
            <a:ext cx="548700" cy="3483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en">
                <a:latin typeface="Calibri"/>
                <a:ea typeface="Calibri"/>
                <a:cs typeface="Calibri"/>
                <a:sym typeface="Calibri"/>
              </a:rPr>
              <a:t>‹#›</a:t>
            </a:fld>
            <a:endParaRPr>
              <a:latin typeface="Calibri"/>
              <a:ea typeface="Calibri"/>
              <a:cs typeface="Calibri"/>
              <a:sym typeface="Calibri"/>
            </a:endParaRPr>
          </a:p>
        </p:txBody>
      </p:sp>
      <p:sp>
        <p:nvSpPr>
          <p:cNvPr id="376" name="Google Shape;376;p53"/>
          <p:cNvSpPr txBox="1"/>
          <p:nvPr>
            <p:ph idx="1" type="body"/>
          </p:nvPr>
        </p:nvSpPr>
        <p:spPr>
          <a:xfrm>
            <a:off x="311700" y="913700"/>
            <a:ext cx="5849400" cy="3933300"/>
          </a:xfrm>
          <a:prstGeom prst="rect">
            <a:avLst/>
          </a:prstGeom>
        </p:spPr>
        <p:txBody>
          <a:bodyPr anchorCtr="0" anchor="t" bIns="91425" lIns="91425" spcFirstLastPara="1" rIns="91425" wrap="square" tIns="91425">
            <a:normAutofit/>
          </a:bodyPr>
          <a:lstStyle/>
          <a:p>
            <a:pPr indent="-342900" lvl="0" marL="457200" rtl="0" algn="l">
              <a:spcBef>
                <a:spcPts val="1200"/>
              </a:spcBef>
              <a:spcAft>
                <a:spcPts val="0"/>
              </a:spcAft>
              <a:buClr>
                <a:schemeClr val="dk1"/>
              </a:buClr>
              <a:buSzPts val="1800"/>
              <a:buFont typeface="Calibri"/>
              <a:buChar char="●"/>
            </a:pPr>
            <a:r>
              <a:rPr lang="en">
                <a:solidFill>
                  <a:schemeClr val="dk1"/>
                </a:solidFill>
                <a:latin typeface="Calibri"/>
                <a:ea typeface="Calibri"/>
                <a:cs typeface="Calibri"/>
                <a:sym typeface="Calibri"/>
              </a:rPr>
              <a:t>The K, Q and V matrices are derived from the input embeddings and trained using transformer model</a:t>
            </a:r>
            <a:endParaRPr>
              <a:solidFill>
                <a:schemeClr val="dk1"/>
              </a:solidFill>
              <a:latin typeface="Calibri"/>
              <a:ea typeface="Calibri"/>
              <a:cs typeface="Calibri"/>
              <a:sym typeface="Calibri"/>
            </a:endParaRPr>
          </a:p>
          <a:p>
            <a:pPr indent="-342900" lvl="0" marL="457200" rtl="0" algn="l">
              <a:spcBef>
                <a:spcPts val="0"/>
              </a:spcBef>
              <a:spcAft>
                <a:spcPts val="0"/>
              </a:spcAft>
              <a:buClr>
                <a:schemeClr val="dk1"/>
              </a:buClr>
              <a:buSzPts val="1800"/>
              <a:buFont typeface="Calibri"/>
              <a:buChar char="●"/>
            </a:pPr>
            <a:r>
              <a:rPr lang="en">
                <a:solidFill>
                  <a:schemeClr val="dk1"/>
                </a:solidFill>
                <a:latin typeface="Calibri"/>
                <a:ea typeface="Calibri"/>
                <a:cs typeface="Calibri"/>
                <a:sym typeface="Calibri"/>
              </a:rPr>
              <a:t>These matrices are used to compute attention scores, which determine the importance of different parts of the input sequence.</a:t>
            </a:r>
            <a:endParaRPr>
              <a:solidFill>
                <a:schemeClr val="dk1"/>
              </a:solidFill>
              <a:latin typeface="Calibri"/>
              <a:ea typeface="Calibri"/>
              <a:cs typeface="Calibri"/>
              <a:sym typeface="Calibri"/>
            </a:endParaRPr>
          </a:p>
          <a:p>
            <a:pPr indent="-342900" lvl="0" marL="457200" rtl="0" algn="l">
              <a:spcBef>
                <a:spcPts val="0"/>
              </a:spcBef>
              <a:spcAft>
                <a:spcPts val="0"/>
              </a:spcAft>
              <a:buClr>
                <a:schemeClr val="dk1"/>
              </a:buClr>
              <a:buSzPts val="1800"/>
              <a:buFont typeface="Calibri"/>
              <a:buChar char="●"/>
            </a:pPr>
            <a:r>
              <a:rPr lang="en">
                <a:solidFill>
                  <a:schemeClr val="dk1"/>
                </a:solidFill>
                <a:latin typeface="Calibri"/>
                <a:ea typeface="Calibri"/>
                <a:cs typeface="Calibri"/>
                <a:sym typeface="Calibri"/>
              </a:rPr>
              <a:t>The input embeddings or hidden states are linearly projected into three separate sets of vectors: query vectors, key vectors, and value vectors; implemented using learnable weight matrices.</a:t>
            </a:r>
            <a:endParaRPr>
              <a:solidFill>
                <a:schemeClr val="dk1"/>
              </a:solidFill>
              <a:latin typeface="Calibri"/>
              <a:ea typeface="Calibri"/>
              <a:cs typeface="Calibri"/>
              <a:sym typeface="Calibri"/>
            </a:endParaRPr>
          </a:p>
          <a:p>
            <a:pPr indent="-342900" lvl="0" marL="457200" rtl="0" algn="l">
              <a:spcBef>
                <a:spcPts val="0"/>
              </a:spcBef>
              <a:spcAft>
                <a:spcPts val="0"/>
              </a:spcAft>
              <a:buClr>
                <a:schemeClr val="dk1"/>
              </a:buClr>
              <a:buSzPts val="1800"/>
              <a:buFont typeface="Calibri"/>
              <a:buChar char="●"/>
            </a:pPr>
            <a:r>
              <a:rPr lang="en">
                <a:solidFill>
                  <a:schemeClr val="dk1"/>
                </a:solidFill>
                <a:latin typeface="Calibri"/>
                <a:ea typeface="Calibri"/>
                <a:cs typeface="Calibri"/>
                <a:sym typeface="Calibri"/>
              </a:rPr>
              <a:t>Each set of vectors (queries, keys, and values) has its own weight matrices, which are learned during the training of the model.</a:t>
            </a:r>
            <a:endParaRPr>
              <a:solidFill>
                <a:schemeClr val="dk1"/>
              </a:solidFill>
              <a:latin typeface="Calibri"/>
              <a:ea typeface="Calibri"/>
              <a:cs typeface="Calibri"/>
              <a:sym typeface="Calibri"/>
            </a:endParaRPr>
          </a:p>
        </p:txBody>
      </p:sp>
      <p:pic>
        <p:nvPicPr>
          <p:cNvPr id="377" name="Google Shape;377;p53"/>
          <p:cNvPicPr preferRelativeResize="0"/>
          <p:nvPr/>
        </p:nvPicPr>
        <p:blipFill>
          <a:blip r:embed="rId3">
            <a:alphaModFix/>
          </a:blip>
          <a:stretch>
            <a:fillRect/>
          </a:stretch>
        </p:blipFill>
        <p:spPr>
          <a:xfrm>
            <a:off x="6257836" y="955838"/>
            <a:ext cx="2612174" cy="1028850"/>
          </a:xfrm>
          <a:prstGeom prst="rect">
            <a:avLst/>
          </a:prstGeom>
          <a:noFill/>
          <a:ln>
            <a:noFill/>
          </a:ln>
        </p:spPr>
      </p:pic>
      <p:pic>
        <p:nvPicPr>
          <p:cNvPr id="378" name="Google Shape;378;p53"/>
          <p:cNvPicPr preferRelativeResize="0"/>
          <p:nvPr/>
        </p:nvPicPr>
        <p:blipFill>
          <a:blip r:embed="rId4">
            <a:alphaModFix/>
          </a:blip>
          <a:stretch>
            <a:fillRect/>
          </a:stretch>
        </p:blipFill>
        <p:spPr>
          <a:xfrm>
            <a:off x="6532550" y="2141675"/>
            <a:ext cx="2062750" cy="2637725"/>
          </a:xfrm>
          <a:prstGeom prst="rect">
            <a:avLst/>
          </a:prstGeom>
          <a:noFill/>
          <a:ln>
            <a:noFill/>
          </a:ln>
        </p:spPr>
      </p:pic>
      <p:sp>
        <p:nvSpPr>
          <p:cNvPr id="379" name="Google Shape;379;p53"/>
          <p:cNvSpPr txBox="1"/>
          <p:nvPr/>
        </p:nvSpPr>
        <p:spPr>
          <a:xfrm>
            <a:off x="258400" y="4700525"/>
            <a:ext cx="6534000" cy="36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chemeClr val="dk2"/>
                </a:solidFill>
                <a:latin typeface="Calibri"/>
                <a:ea typeface="Calibri"/>
                <a:cs typeface="Calibri"/>
                <a:sym typeface="Calibri"/>
              </a:rPr>
              <a:t>Images</a:t>
            </a:r>
            <a:r>
              <a:rPr lang="en" sz="1000">
                <a:solidFill>
                  <a:schemeClr val="dk2"/>
                </a:solidFill>
                <a:latin typeface="Calibri"/>
                <a:ea typeface="Calibri"/>
                <a:cs typeface="Calibri"/>
                <a:sym typeface="Calibri"/>
              </a:rPr>
              <a:t>: </a:t>
            </a:r>
            <a:r>
              <a:rPr lang="en" sz="1000" u="sng">
                <a:solidFill>
                  <a:schemeClr val="hlink"/>
                </a:solidFill>
                <a:latin typeface="Calibri"/>
                <a:ea typeface="Calibri"/>
                <a:cs typeface="Calibri"/>
                <a:sym typeface="Calibri"/>
                <a:hlinkClick r:id="rId5"/>
              </a:rPr>
              <a:t>https://www.youtube.com/watch?v=OxCpWwDCDFQ&amp;t=1s</a:t>
            </a:r>
            <a:r>
              <a:rPr lang="en" sz="1000">
                <a:solidFill>
                  <a:schemeClr val="dk2"/>
                </a:solidFill>
                <a:latin typeface="Calibri"/>
                <a:ea typeface="Calibri"/>
                <a:cs typeface="Calibri"/>
                <a:sym typeface="Calibri"/>
              </a:rPr>
              <a:t> </a:t>
            </a:r>
            <a:endParaRPr sz="1000">
              <a:solidFill>
                <a:schemeClr val="dk2"/>
              </a:solidFill>
              <a:latin typeface="Calibri"/>
              <a:ea typeface="Calibri"/>
              <a:cs typeface="Calibri"/>
              <a:sym typeface="Calibri"/>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p54"/>
          <p:cNvSpPr txBox="1"/>
          <p:nvPr>
            <p:ph type="title"/>
          </p:nvPr>
        </p:nvSpPr>
        <p:spPr>
          <a:xfrm>
            <a:off x="311700" y="226150"/>
            <a:ext cx="85206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400">
                <a:latin typeface="Calibri"/>
                <a:ea typeface="Calibri"/>
                <a:cs typeface="Calibri"/>
                <a:sym typeface="Calibri"/>
              </a:rPr>
              <a:t>2. Tech Foundations of GenAI: </a:t>
            </a:r>
            <a:r>
              <a:rPr lang="en" sz="2400">
                <a:latin typeface="Calibri"/>
                <a:ea typeface="Calibri"/>
                <a:cs typeface="Calibri"/>
                <a:sym typeface="Calibri"/>
              </a:rPr>
              <a:t>Query, Key and Value Matrices</a:t>
            </a:r>
            <a:endParaRPr sz="2400">
              <a:latin typeface="Calibri"/>
              <a:ea typeface="Calibri"/>
              <a:cs typeface="Calibri"/>
              <a:sym typeface="Calibri"/>
            </a:endParaRPr>
          </a:p>
          <a:p>
            <a:pPr indent="0" lvl="0" marL="0" rtl="0" algn="l">
              <a:lnSpc>
                <a:spcPct val="115000"/>
              </a:lnSpc>
              <a:spcBef>
                <a:spcPts val="0"/>
              </a:spcBef>
              <a:spcAft>
                <a:spcPts val="0"/>
              </a:spcAft>
              <a:buNone/>
            </a:pPr>
            <a:r>
              <a:t/>
            </a:r>
            <a:endParaRPr sz="2400">
              <a:latin typeface="Calibri"/>
              <a:ea typeface="Calibri"/>
              <a:cs typeface="Calibri"/>
              <a:sym typeface="Calibri"/>
            </a:endParaRPr>
          </a:p>
          <a:p>
            <a:pPr indent="0" lvl="0" marL="0" rtl="0" algn="l">
              <a:spcBef>
                <a:spcPts val="0"/>
              </a:spcBef>
              <a:spcAft>
                <a:spcPts val="0"/>
              </a:spcAft>
              <a:buNone/>
            </a:pPr>
            <a:r>
              <a:t/>
            </a:r>
            <a:endParaRPr sz="2400">
              <a:latin typeface="Calibri"/>
              <a:ea typeface="Calibri"/>
              <a:cs typeface="Calibri"/>
              <a:sym typeface="Calibri"/>
            </a:endParaRPr>
          </a:p>
        </p:txBody>
      </p:sp>
      <p:sp>
        <p:nvSpPr>
          <p:cNvPr id="385" name="Google Shape;385;p54"/>
          <p:cNvSpPr txBox="1"/>
          <p:nvPr>
            <p:ph idx="12" type="sldNum"/>
          </p:nvPr>
        </p:nvSpPr>
        <p:spPr>
          <a:xfrm>
            <a:off x="8595300" y="4779401"/>
            <a:ext cx="548700" cy="3483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en">
                <a:latin typeface="Calibri"/>
                <a:ea typeface="Calibri"/>
                <a:cs typeface="Calibri"/>
                <a:sym typeface="Calibri"/>
              </a:rPr>
              <a:t>‹#›</a:t>
            </a:fld>
            <a:endParaRPr>
              <a:latin typeface="Calibri"/>
              <a:ea typeface="Calibri"/>
              <a:cs typeface="Calibri"/>
              <a:sym typeface="Calibri"/>
            </a:endParaRPr>
          </a:p>
        </p:txBody>
      </p:sp>
      <p:sp>
        <p:nvSpPr>
          <p:cNvPr id="386" name="Google Shape;386;p54"/>
          <p:cNvSpPr txBox="1"/>
          <p:nvPr>
            <p:ph idx="1" type="body"/>
          </p:nvPr>
        </p:nvSpPr>
        <p:spPr>
          <a:xfrm>
            <a:off x="311700" y="913700"/>
            <a:ext cx="8520600" cy="3921000"/>
          </a:xfrm>
          <a:prstGeom prst="rect">
            <a:avLst/>
          </a:prstGeom>
        </p:spPr>
        <p:txBody>
          <a:bodyPr anchorCtr="0" anchor="t" bIns="91425" lIns="91425" spcFirstLastPara="1" rIns="91425" wrap="square" tIns="91425">
            <a:normAutofit/>
          </a:bodyPr>
          <a:lstStyle/>
          <a:p>
            <a:pPr indent="-342900" lvl="0" marL="457200" rtl="0" algn="l">
              <a:spcBef>
                <a:spcPts val="1200"/>
              </a:spcBef>
              <a:spcAft>
                <a:spcPts val="0"/>
              </a:spcAft>
              <a:buClr>
                <a:schemeClr val="dk1"/>
              </a:buClr>
              <a:buSzPts val="1800"/>
              <a:buFont typeface="Calibri"/>
              <a:buChar char="●"/>
            </a:pPr>
            <a:r>
              <a:rPr lang="en">
                <a:solidFill>
                  <a:schemeClr val="dk1"/>
                </a:solidFill>
                <a:latin typeface="Calibri"/>
                <a:ea typeface="Calibri"/>
                <a:cs typeface="Calibri"/>
                <a:sym typeface="Calibri"/>
              </a:rPr>
              <a:t>The query matrix Q, key matrix K, and value matrix V are obtained by multiplying the input embeddings by their respective weight matrices.</a:t>
            </a:r>
            <a:endParaRPr>
              <a:solidFill>
                <a:schemeClr val="dk1"/>
              </a:solidFill>
              <a:latin typeface="Calibri"/>
              <a:ea typeface="Calibri"/>
              <a:cs typeface="Calibri"/>
              <a:sym typeface="Calibri"/>
            </a:endParaRPr>
          </a:p>
          <a:p>
            <a:pPr indent="-342900" lvl="0" marL="457200" rtl="0" algn="l">
              <a:spcBef>
                <a:spcPts val="0"/>
              </a:spcBef>
              <a:spcAft>
                <a:spcPts val="0"/>
              </a:spcAft>
              <a:buClr>
                <a:schemeClr val="dk1"/>
              </a:buClr>
              <a:buSzPts val="1800"/>
              <a:buFont typeface="Calibri"/>
              <a:buChar char="●"/>
            </a:pPr>
            <a:r>
              <a:rPr lang="en">
                <a:solidFill>
                  <a:schemeClr val="dk1"/>
                </a:solidFill>
                <a:latin typeface="Calibri"/>
                <a:ea typeface="Calibri"/>
                <a:cs typeface="Calibri"/>
                <a:sym typeface="Calibri"/>
              </a:rPr>
              <a:t>Here, Input represents the input embeddings, and W</a:t>
            </a:r>
            <a:r>
              <a:rPr baseline="-25000" lang="en">
                <a:solidFill>
                  <a:schemeClr val="dk1"/>
                </a:solidFill>
                <a:latin typeface="Calibri"/>
                <a:ea typeface="Calibri"/>
                <a:cs typeface="Calibri"/>
                <a:sym typeface="Calibri"/>
              </a:rPr>
              <a:t>Q</a:t>
            </a:r>
            <a:r>
              <a:rPr lang="en">
                <a:solidFill>
                  <a:schemeClr val="dk1"/>
                </a:solidFill>
                <a:latin typeface="Calibri"/>
                <a:ea typeface="Calibri"/>
                <a:cs typeface="Calibri"/>
                <a:sym typeface="Calibri"/>
              </a:rPr>
              <a:t>​, W</a:t>
            </a:r>
            <a:r>
              <a:rPr baseline="-25000" lang="en">
                <a:solidFill>
                  <a:schemeClr val="dk1"/>
                </a:solidFill>
                <a:latin typeface="Calibri"/>
                <a:ea typeface="Calibri"/>
                <a:cs typeface="Calibri"/>
                <a:sym typeface="Calibri"/>
              </a:rPr>
              <a:t>K</a:t>
            </a:r>
            <a:r>
              <a:rPr lang="en">
                <a:solidFill>
                  <a:schemeClr val="dk1"/>
                </a:solidFill>
                <a:latin typeface="Calibri"/>
                <a:ea typeface="Calibri"/>
                <a:cs typeface="Calibri"/>
                <a:sym typeface="Calibri"/>
              </a:rPr>
              <a:t>​, and W</a:t>
            </a:r>
            <a:r>
              <a:rPr baseline="-25000" lang="en">
                <a:solidFill>
                  <a:schemeClr val="dk1"/>
                </a:solidFill>
                <a:latin typeface="Calibri"/>
                <a:ea typeface="Calibri"/>
                <a:cs typeface="Calibri"/>
                <a:sym typeface="Calibri"/>
              </a:rPr>
              <a:t>V</a:t>
            </a:r>
            <a:r>
              <a:rPr lang="en">
                <a:solidFill>
                  <a:schemeClr val="dk1"/>
                </a:solidFill>
                <a:latin typeface="Calibri"/>
                <a:ea typeface="Calibri"/>
                <a:cs typeface="Calibri"/>
                <a:sym typeface="Calibri"/>
              </a:rPr>
              <a:t>​ are the weight matrices for queries, keys, and values, respectively.</a:t>
            </a:r>
            <a:endParaRPr>
              <a:solidFill>
                <a:schemeClr val="dk1"/>
              </a:solidFill>
              <a:latin typeface="Calibri"/>
              <a:ea typeface="Calibri"/>
              <a:cs typeface="Calibri"/>
              <a:sym typeface="Calibri"/>
            </a:endParaRPr>
          </a:p>
          <a:p>
            <a:pPr indent="0" lvl="0" marL="457200" rtl="0" algn="l">
              <a:spcBef>
                <a:spcPts val="1200"/>
              </a:spcBef>
              <a:spcAft>
                <a:spcPts val="0"/>
              </a:spcAft>
              <a:buNone/>
            </a:pPr>
            <a:r>
              <a:t/>
            </a:r>
            <a:endParaRPr>
              <a:solidFill>
                <a:schemeClr val="dk1"/>
              </a:solidFill>
              <a:latin typeface="Calibri"/>
              <a:ea typeface="Calibri"/>
              <a:cs typeface="Calibri"/>
              <a:sym typeface="Calibri"/>
            </a:endParaRPr>
          </a:p>
          <a:p>
            <a:pPr indent="0" lvl="0" marL="457200" rtl="0" algn="l">
              <a:spcBef>
                <a:spcPts val="1200"/>
              </a:spcBef>
              <a:spcAft>
                <a:spcPts val="0"/>
              </a:spcAft>
              <a:buNone/>
            </a:pPr>
            <a:r>
              <a:t/>
            </a:r>
            <a:endParaRPr>
              <a:solidFill>
                <a:schemeClr val="dk1"/>
              </a:solidFill>
              <a:latin typeface="Calibri"/>
              <a:ea typeface="Calibri"/>
              <a:cs typeface="Calibri"/>
              <a:sym typeface="Calibri"/>
            </a:endParaRPr>
          </a:p>
          <a:p>
            <a:pPr indent="0" lvl="0" marL="457200" rtl="0" algn="l">
              <a:spcBef>
                <a:spcPts val="1200"/>
              </a:spcBef>
              <a:spcAft>
                <a:spcPts val="0"/>
              </a:spcAft>
              <a:buNone/>
            </a:pPr>
            <a:r>
              <a:t/>
            </a:r>
            <a:endParaRPr>
              <a:solidFill>
                <a:schemeClr val="dk1"/>
              </a:solidFill>
              <a:latin typeface="Calibri"/>
              <a:ea typeface="Calibri"/>
              <a:cs typeface="Calibri"/>
              <a:sym typeface="Calibri"/>
            </a:endParaRPr>
          </a:p>
          <a:p>
            <a:pPr indent="-342900" lvl="0" marL="457200" rtl="0" algn="l">
              <a:spcBef>
                <a:spcPts val="1200"/>
              </a:spcBef>
              <a:spcAft>
                <a:spcPts val="0"/>
              </a:spcAft>
              <a:buClr>
                <a:schemeClr val="dk1"/>
              </a:buClr>
              <a:buSzPts val="1800"/>
              <a:buFont typeface="Calibri"/>
              <a:buChar char="●"/>
            </a:pPr>
            <a:r>
              <a:rPr lang="en">
                <a:solidFill>
                  <a:schemeClr val="dk1"/>
                </a:solidFill>
                <a:latin typeface="Calibri"/>
                <a:ea typeface="Calibri"/>
                <a:cs typeface="Calibri"/>
                <a:sym typeface="Calibri"/>
              </a:rPr>
              <a:t>The query, key, and value matrices are used to compute attention scores between tokens in the input sequence.</a:t>
            </a:r>
            <a:endParaRPr>
              <a:solidFill>
                <a:schemeClr val="dk1"/>
              </a:solidFill>
              <a:latin typeface="Calibri"/>
              <a:ea typeface="Calibri"/>
              <a:cs typeface="Calibri"/>
              <a:sym typeface="Calibri"/>
            </a:endParaRPr>
          </a:p>
        </p:txBody>
      </p:sp>
      <p:pic>
        <p:nvPicPr>
          <p:cNvPr id="387" name="Google Shape;387;p54"/>
          <p:cNvPicPr preferRelativeResize="0"/>
          <p:nvPr/>
        </p:nvPicPr>
        <p:blipFill>
          <a:blip r:embed="rId3">
            <a:alphaModFix/>
          </a:blip>
          <a:stretch>
            <a:fillRect/>
          </a:stretch>
        </p:blipFill>
        <p:spPr>
          <a:xfrm>
            <a:off x="3291570" y="2449545"/>
            <a:ext cx="2143075" cy="123037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p55"/>
          <p:cNvSpPr txBox="1"/>
          <p:nvPr>
            <p:ph type="title"/>
          </p:nvPr>
        </p:nvSpPr>
        <p:spPr>
          <a:xfrm>
            <a:off x="311700" y="226150"/>
            <a:ext cx="85206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400">
                <a:latin typeface="Calibri"/>
                <a:ea typeface="Calibri"/>
                <a:cs typeface="Calibri"/>
                <a:sym typeface="Calibri"/>
              </a:rPr>
              <a:t>2. Tech Foundations of GenAI: Transformer </a:t>
            </a:r>
            <a:endParaRPr sz="2400">
              <a:latin typeface="Calibri"/>
              <a:ea typeface="Calibri"/>
              <a:cs typeface="Calibri"/>
              <a:sym typeface="Calibri"/>
            </a:endParaRPr>
          </a:p>
          <a:p>
            <a:pPr indent="0" lvl="0" marL="0" rtl="0" algn="l">
              <a:spcBef>
                <a:spcPts val="0"/>
              </a:spcBef>
              <a:spcAft>
                <a:spcPts val="0"/>
              </a:spcAft>
              <a:buNone/>
            </a:pPr>
            <a:r>
              <a:t/>
            </a:r>
            <a:endParaRPr sz="2400">
              <a:latin typeface="Calibri"/>
              <a:ea typeface="Calibri"/>
              <a:cs typeface="Calibri"/>
              <a:sym typeface="Calibri"/>
            </a:endParaRPr>
          </a:p>
        </p:txBody>
      </p:sp>
      <p:sp>
        <p:nvSpPr>
          <p:cNvPr id="393" name="Google Shape;393;p55"/>
          <p:cNvSpPr txBox="1"/>
          <p:nvPr>
            <p:ph idx="12" type="sldNum"/>
          </p:nvPr>
        </p:nvSpPr>
        <p:spPr>
          <a:xfrm>
            <a:off x="8595300" y="4779401"/>
            <a:ext cx="548700" cy="3483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en">
                <a:latin typeface="Calibri"/>
                <a:ea typeface="Calibri"/>
                <a:cs typeface="Calibri"/>
                <a:sym typeface="Calibri"/>
              </a:rPr>
              <a:t>‹#›</a:t>
            </a:fld>
            <a:endParaRPr>
              <a:latin typeface="Calibri"/>
              <a:ea typeface="Calibri"/>
              <a:cs typeface="Calibri"/>
              <a:sym typeface="Calibri"/>
            </a:endParaRPr>
          </a:p>
        </p:txBody>
      </p:sp>
      <p:pic>
        <p:nvPicPr>
          <p:cNvPr id="394" name="Google Shape;394;p55"/>
          <p:cNvPicPr preferRelativeResize="0"/>
          <p:nvPr/>
        </p:nvPicPr>
        <p:blipFill>
          <a:blip r:embed="rId3">
            <a:alphaModFix/>
          </a:blip>
          <a:stretch>
            <a:fillRect/>
          </a:stretch>
        </p:blipFill>
        <p:spPr>
          <a:xfrm>
            <a:off x="759351" y="961950"/>
            <a:ext cx="7159173" cy="3820776"/>
          </a:xfrm>
          <a:prstGeom prst="rect">
            <a:avLst/>
          </a:prstGeom>
          <a:noFill/>
          <a:ln>
            <a:noFill/>
          </a:ln>
        </p:spPr>
      </p:pic>
      <p:sp>
        <p:nvSpPr>
          <p:cNvPr id="395" name="Google Shape;395;p55"/>
          <p:cNvSpPr txBox="1"/>
          <p:nvPr>
            <p:ph idx="1" type="body"/>
          </p:nvPr>
        </p:nvSpPr>
        <p:spPr>
          <a:xfrm>
            <a:off x="5329175" y="961950"/>
            <a:ext cx="3436200" cy="677700"/>
          </a:xfrm>
          <a:prstGeom prst="rect">
            <a:avLst/>
          </a:prstGeom>
        </p:spPr>
        <p:txBody>
          <a:bodyPr anchorCtr="0" anchor="t" bIns="91425" lIns="91425" spcFirstLastPara="1" rIns="91425" wrap="square" tIns="91425">
            <a:normAutofit fontScale="92500" lnSpcReduction="20000"/>
          </a:bodyPr>
          <a:lstStyle/>
          <a:p>
            <a:pPr indent="0" lvl="0" marL="0" rtl="0" algn="l">
              <a:spcBef>
                <a:spcPts val="1200"/>
              </a:spcBef>
              <a:spcAft>
                <a:spcPts val="1200"/>
              </a:spcAft>
              <a:buNone/>
            </a:pPr>
            <a:r>
              <a:rPr lang="en">
                <a:solidFill>
                  <a:schemeClr val="dk1"/>
                </a:solidFill>
                <a:latin typeface="Calibri"/>
                <a:ea typeface="Calibri"/>
                <a:cs typeface="Calibri"/>
                <a:sym typeface="Calibri"/>
              </a:rPr>
              <a:t>Transformer - Generating one word at a time</a:t>
            </a:r>
            <a:endParaRPr>
              <a:solidFill>
                <a:schemeClr val="dk1"/>
              </a:solidFill>
              <a:latin typeface="Calibri"/>
              <a:ea typeface="Calibri"/>
              <a:cs typeface="Calibri"/>
              <a:sym typeface="Calibri"/>
            </a:endParaRPr>
          </a:p>
        </p:txBody>
      </p:sp>
      <p:sp>
        <p:nvSpPr>
          <p:cNvPr id="396" name="Google Shape;396;p55"/>
          <p:cNvSpPr txBox="1"/>
          <p:nvPr/>
        </p:nvSpPr>
        <p:spPr>
          <a:xfrm>
            <a:off x="311700" y="4848175"/>
            <a:ext cx="7472700" cy="27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chemeClr val="dk2"/>
                </a:solidFill>
                <a:latin typeface="Calibri"/>
                <a:ea typeface="Calibri"/>
                <a:cs typeface="Calibri"/>
                <a:sym typeface="Calibri"/>
              </a:rPr>
              <a:t>Images</a:t>
            </a:r>
            <a:r>
              <a:rPr lang="en" sz="1000">
                <a:solidFill>
                  <a:schemeClr val="dk2"/>
                </a:solidFill>
                <a:latin typeface="Calibri"/>
                <a:ea typeface="Calibri"/>
                <a:cs typeface="Calibri"/>
                <a:sym typeface="Calibri"/>
              </a:rPr>
              <a:t>: </a:t>
            </a:r>
            <a:r>
              <a:rPr lang="en" sz="1000" u="sng">
                <a:solidFill>
                  <a:schemeClr val="hlink"/>
                </a:solidFill>
                <a:latin typeface="Calibri"/>
                <a:ea typeface="Calibri"/>
                <a:cs typeface="Calibri"/>
                <a:sym typeface="Calibri"/>
                <a:hlinkClick r:id="rId4"/>
              </a:rPr>
              <a:t>https://www.youtube.com/watch?v=qaWMOYf4ri8&amp;t=2337s</a:t>
            </a:r>
            <a:r>
              <a:rPr lang="en" sz="1000">
                <a:solidFill>
                  <a:schemeClr val="dk2"/>
                </a:solidFill>
                <a:latin typeface="Calibri"/>
                <a:ea typeface="Calibri"/>
                <a:cs typeface="Calibri"/>
                <a:sym typeface="Calibri"/>
              </a:rPr>
              <a:t> </a:t>
            </a:r>
            <a:endParaRPr sz="1000">
              <a:solidFill>
                <a:schemeClr val="dk2"/>
              </a:solidFill>
              <a:latin typeface="Calibri"/>
              <a:ea typeface="Calibri"/>
              <a:cs typeface="Calibri"/>
              <a:sym typeface="Calibri"/>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sp>
        <p:nvSpPr>
          <p:cNvPr id="401" name="Google Shape;401;p56"/>
          <p:cNvSpPr txBox="1"/>
          <p:nvPr>
            <p:ph type="title"/>
          </p:nvPr>
        </p:nvSpPr>
        <p:spPr>
          <a:xfrm>
            <a:off x="311700" y="226150"/>
            <a:ext cx="85206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400">
                <a:latin typeface="Calibri"/>
                <a:ea typeface="Calibri"/>
                <a:cs typeface="Calibri"/>
                <a:sym typeface="Calibri"/>
              </a:rPr>
              <a:t>2. Tech Foundations of GenAI: Transformer </a:t>
            </a:r>
            <a:endParaRPr sz="2400">
              <a:latin typeface="Calibri"/>
              <a:ea typeface="Calibri"/>
              <a:cs typeface="Calibri"/>
              <a:sym typeface="Calibri"/>
            </a:endParaRPr>
          </a:p>
          <a:p>
            <a:pPr indent="0" lvl="0" marL="0" rtl="0" algn="l">
              <a:spcBef>
                <a:spcPts val="0"/>
              </a:spcBef>
              <a:spcAft>
                <a:spcPts val="0"/>
              </a:spcAft>
              <a:buNone/>
            </a:pPr>
            <a:r>
              <a:t/>
            </a:r>
            <a:endParaRPr sz="2400">
              <a:latin typeface="Calibri"/>
              <a:ea typeface="Calibri"/>
              <a:cs typeface="Calibri"/>
              <a:sym typeface="Calibri"/>
            </a:endParaRPr>
          </a:p>
        </p:txBody>
      </p:sp>
      <p:sp>
        <p:nvSpPr>
          <p:cNvPr id="402" name="Google Shape;402;p56"/>
          <p:cNvSpPr txBox="1"/>
          <p:nvPr>
            <p:ph idx="12" type="sldNum"/>
          </p:nvPr>
        </p:nvSpPr>
        <p:spPr>
          <a:xfrm>
            <a:off x="8595300" y="4779401"/>
            <a:ext cx="548700" cy="3483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en">
                <a:latin typeface="Calibri"/>
                <a:ea typeface="Calibri"/>
                <a:cs typeface="Calibri"/>
                <a:sym typeface="Calibri"/>
              </a:rPr>
              <a:t>‹#›</a:t>
            </a:fld>
            <a:endParaRPr>
              <a:latin typeface="Calibri"/>
              <a:ea typeface="Calibri"/>
              <a:cs typeface="Calibri"/>
              <a:sym typeface="Calibri"/>
            </a:endParaRPr>
          </a:p>
        </p:txBody>
      </p:sp>
      <p:sp>
        <p:nvSpPr>
          <p:cNvPr id="403" name="Google Shape;403;p56"/>
          <p:cNvSpPr txBox="1"/>
          <p:nvPr>
            <p:ph idx="1" type="body"/>
          </p:nvPr>
        </p:nvSpPr>
        <p:spPr>
          <a:xfrm>
            <a:off x="311700" y="925775"/>
            <a:ext cx="4041000" cy="3933300"/>
          </a:xfrm>
          <a:prstGeom prst="rect">
            <a:avLst/>
          </a:prstGeom>
        </p:spPr>
        <p:txBody>
          <a:bodyPr anchorCtr="0" anchor="t" bIns="91425" lIns="91425" spcFirstLastPara="1" rIns="91425" wrap="square" tIns="91425">
            <a:normAutofit lnSpcReduction="10000"/>
          </a:bodyPr>
          <a:lstStyle/>
          <a:p>
            <a:pPr indent="-342900" lvl="0" marL="457200" rtl="0" algn="l">
              <a:spcBef>
                <a:spcPts val="1200"/>
              </a:spcBef>
              <a:spcAft>
                <a:spcPts val="0"/>
              </a:spcAft>
              <a:buClr>
                <a:schemeClr val="dk1"/>
              </a:buClr>
              <a:buSzPts val="1800"/>
              <a:buFont typeface="Calibri"/>
              <a:buChar char="●"/>
            </a:pPr>
            <a:r>
              <a:rPr lang="en">
                <a:solidFill>
                  <a:schemeClr val="dk1"/>
                </a:solidFill>
                <a:latin typeface="Calibri"/>
                <a:ea typeface="Calibri"/>
                <a:cs typeface="Calibri"/>
                <a:sym typeface="Calibri"/>
              </a:rPr>
              <a:t>A transformer is a encoder-decoder model that uses the attention mechanism. It takes advantage of parallelisation and its built with Attention Mechanism at its core. </a:t>
            </a:r>
            <a:endParaRPr>
              <a:solidFill>
                <a:schemeClr val="dk1"/>
              </a:solidFill>
              <a:latin typeface="Calibri"/>
              <a:ea typeface="Calibri"/>
              <a:cs typeface="Calibri"/>
              <a:sym typeface="Calibri"/>
            </a:endParaRPr>
          </a:p>
          <a:p>
            <a:pPr indent="-342900" lvl="0" marL="457200" rtl="0" algn="l">
              <a:spcBef>
                <a:spcPts val="0"/>
              </a:spcBef>
              <a:spcAft>
                <a:spcPts val="0"/>
              </a:spcAft>
              <a:buClr>
                <a:schemeClr val="dk1"/>
              </a:buClr>
              <a:buSzPts val="1800"/>
              <a:buFont typeface="Calibri"/>
              <a:buChar char="●"/>
            </a:pPr>
            <a:r>
              <a:rPr lang="en">
                <a:solidFill>
                  <a:schemeClr val="dk1"/>
                </a:solidFill>
                <a:latin typeface="Calibri"/>
                <a:ea typeface="Calibri"/>
                <a:cs typeface="Calibri"/>
                <a:sym typeface="Calibri"/>
              </a:rPr>
              <a:t>The Transformer models consist of encoder and decoder. The encoder encodes the input sequence and passes it to the decoder and the decoder decodes a representation for a relevant task. </a:t>
            </a:r>
            <a:endParaRPr>
              <a:solidFill>
                <a:schemeClr val="dk1"/>
              </a:solidFill>
              <a:latin typeface="Calibri"/>
              <a:ea typeface="Calibri"/>
              <a:cs typeface="Calibri"/>
              <a:sym typeface="Calibri"/>
            </a:endParaRPr>
          </a:p>
          <a:p>
            <a:pPr indent="0" lvl="0" marL="0" rtl="0" algn="l">
              <a:spcBef>
                <a:spcPts val="1200"/>
              </a:spcBef>
              <a:spcAft>
                <a:spcPts val="1200"/>
              </a:spcAft>
              <a:buNone/>
            </a:pPr>
            <a:r>
              <a:t/>
            </a:r>
            <a:endParaRPr>
              <a:solidFill>
                <a:schemeClr val="dk1"/>
              </a:solidFill>
              <a:latin typeface="Calibri"/>
              <a:ea typeface="Calibri"/>
              <a:cs typeface="Calibri"/>
              <a:sym typeface="Calibri"/>
            </a:endParaRPr>
          </a:p>
        </p:txBody>
      </p:sp>
      <p:pic>
        <p:nvPicPr>
          <p:cNvPr id="404" name="Google Shape;404;p56"/>
          <p:cNvPicPr preferRelativeResize="0"/>
          <p:nvPr/>
        </p:nvPicPr>
        <p:blipFill>
          <a:blip r:embed="rId3">
            <a:alphaModFix/>
          </a:blip>
          <a:stretch>
            <a:fillRect/>
          </a:stretch>
        </p:blipFill>
        <p:spPr>
          <a:xfrm>
            <a:off x="4572000" y="1139338"/>
            <a:ext cx="4393575" cy="3299582"/>
          </a:xfrm>
          <a:prstGeom prst="rect">
            <a:avLst/>
          </a:prstGeom>
          <a:noFill/>
          <a:ln>
            <a:noFill/>
          </a:ln>
        </p:spPr>
      </p:pic>
      <p:sp>
        <p:nvSpPr>
          <p:cNvPr id="405" name="Google Shape;405;p56"/>
          <p:cNvSpPr txBox="1"/>
          <p:nvPr/>
        </p:nvSpPr>
        <p:spPr>
          <a:xfrm>
            <a:off x="442975" y="4725125"/>
            <a:ext cx="7838100" cy="29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2"/>
                </a:solidFill>
                <a:latin typeface="Calibri"/>
                <a:ea typeface="Calibri"/>
                <a:cs typeface="Calibri"/>
                <a:sym typeface="Calibri"/>
              </a:rPr>
              <a:t>Refer: </a:t>
            </a:r>
            <a:r>
              <a:rPr lang="en" sz="1000" u="sng">
                <a:solidFill>
                  <a:schemeClr val="accent5"/>
                </a:solidFill>
                <a:latin typeface="Calibri"/>
                <a:ea typeface="Calibri"/>
                <a:cs typeface="Calibri"/>
                <a:sym typeface="Calibri"/>
                <a:hlinkClick r:id="rId4">
                  <a:extLst>
                    <a:ext uri="{A12FA001-AC4F-418D-AE19-62706E023703}">
                      <ahyp:hlinkClr val="tx"/>
                    </a:ext>
                  </a:extLst>
                </a:hlinkClick>
              </a:rPr>
              <a:t>https://www.coursera.org/learn/transformer-models-and-bert-modelb</a:t>
            </a:r>
            <a:r>
              <a:rPr lang="en" sz="1000">
                <a:solidFill>
                  <a:schemeClr val="dk1"/>
                </a:solidFill>
                <a:latin typeface="Calibri"/>
                <a:ea typeface="Calibri"/>
                <a:cs typeface="Calibri"/>
                <a:sym typeface="Calibri"/>
              </a:rPr>
              <a:t>   </a:t>
            </a:r>
            <a:endParaRPr sz="1000">
              <a:solidFill>
                <a:schemeClr val="dk2"/>
              </a:solidFill>
              <a:latin typeface="Calibri"/>
              <a:ea typeface="Calibri"/>
              <a:cs typeface="Calibri"/>
              <a:sym typeface="Calibri"/>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p57"/>
          <p:cNvSpPr txBox="1"/>
          <p:nvPr>
            <p:ph type="title"/>
          </p:nvPr>
        </p:nvSpPr>
        <p:spPr>
          <a:xfrm>
            <a:off x="311700" y="226150"/>
            <a:ext cx="85206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400">
                <a:latin typeface="Calibri"/>
                <a:ea typeface="Calibri"/>
                <a:cs typeface="Calibri"/>
                <a:sym typeface="Calibri"/>
              </a:rPr>
              <a:t>2. Tech Foundations of GenAI: Transformer </a:t>
            </a:r>
            <a:endParaRPr sz="2400">
              <a:latin typeface="Calibri"/>
              <a:ea typeface="Calibri"/>
              <a:cs typeface="Calibri"/>
              <a:sym typeface="Calibri"/>
            </a:endParaRPr>
          </a:p>
          <a:p>
            <a:pPr indent="0" lvl="0" marL="0" rtl="0" algn="l">
              <a:spcBef>
                <a:spcPts val="0"/>
              </a:spcBef>
              <a:spcAft>
                <a:spcPts val="0"/>
              </a:spcAft>
              <a:buNone/>
            </a:pPr>
            <a:r>
              <a:t/>
            </a:r>
            <a:endParaRPr sz="2400">
              <a:latin typeface="Calibri"/>
              <a:ea typeface="Calibri"/>
              <a:cs typeface="Calibri"/>
              <a:sym typeface="Calibri"/>
            </a:endParaRPr>
          </a:p>
        </p:txBody>
      </p:sp>
      <p:sp>
        <p:nvSpPr>
          <p:cNvPr id="411" name="Google Shape;411;p57"/>
          <p:cNvSpPr txBox="1"/>
          <p:nvPr>
            <p:ph idx="12" type="sldNum"/>
          </p:nvPr>
        </p:nvSpPr>
        <p:spPr>
          <a:xfrm>
            <a:off x="8595300" y="4779401"/>
            <a:ext cx="548700" cy="3483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en">
                <a:latin typeface="Calibri"/>
                <a:ea typeface="Calibri"/>
                <a:cs typeface="Calibri"/>
                <a:sym typeface="Calibri"/>
              </a:rPr>
              <a:t>‹#›</a:t>
            </a:fld>
            <a:endParaRPr>
              <a:latin typeface="Calibri"/>
              <a:ea typeface="Calibri"/>
              <a:cs typeface="Calibri"/>
              <a:sym typeface="Calibri"/>
            </a:endParaRPr>
          </a:p>
        </p:txBody>
      </p:sp>
      <p:sp>
        <p:nvSpPr>
          <p:cNvPr id="412" name="Google Shape;412;p57"/>
          <p:cNvSpPr txBox="1"/>
          <p:nvPr>
            <p:ph idx="1" type="body"/>
          </p:nvPr>
        </p:nvSpPr>
        <p:spPr>
          <a:xfrm>
            <a:off x="311700" y="925775"/>
            <a:ext cx="8381400" cy="1111800"/>
          </a:xfrm>
          <a:prstGeom prst="rect">
            <a:avLst/>
          </a:prstGeom>
        </p:spPr>
        <p:txBody>
          <a:bodyPr anchorCtr="0" anchor="t" bIns="91425" lIns="91425" spcFirstLastPara="1" rIns="91425" wrap="square" tIns="91425">
            <a:normAutofit/>
          </a:bodyPr>
          <a:lstStyle/>
          <a:p>
            <a:pPr indent="0" lvl="0" marL="0" rtl="0" algn="l">
              <a:spcBef>
                <a:spcPts val="1200"/>
              </a:spcBef>
              <a:spcAft>
                <a:spcPts val="1200"/>
              </a:spcAft>
              <a:buNone/>
            </a:pPr>
            <a:r>
              <a:rPr lang="en">
                <a:solidFill>
                  <a:schemeClr val="dk1"/>
                </a:solidFill>
                <a:latin typeface="Calibri"/>
                <a:ea typeface="Calibri"/>
                <a:cs typeface="Calibri"/>
                <a:sym typeface="Calibri"/>
              </a:rPr>
              <a:t>In the self attention layer, the input embedding is broken up into query, key and values vectors. These vectors are computed using weights that the transformer learns during the training process. </a:t>
            </a:r>
            <a:endParaRPr>
              <a:solidFill>
                <a:schemeClr val="dk1"/>
              </a:solidFill>
              <a:latin typeface="Calibri"/>
              <a:ea typeface="Calibri"/>
              <a:cs typeface="Calibri"/>
              <a:sym typeface="Calibri"/>
            </a:endParaRPr>
          </a:p>
        </p:txBody>
      </p:sp>
      <p:pic>
        <p:nvPicPr>
          <p:cNvPr id="413" name="Google Shape;413;p57"/>
          <p:cNvPicPr preferRelativeResize="0"/>
          <p:nvPr/>
        </p:nvPicPr>
        <p:blipFill>
          <a:blip r:embed="rId3">
            <a:alphaModFix/>
          </a:blip>
          <a:stretch>
            <a:fillRect/>
          </a:stretch>
        </p:blipFill>
        <p:spPr>
          <a:xfrm>
            <a:off x="1639838" y="1978275"/>
            <a:ext cx="5444365" cy="2801126"/>
          </a:xfrm>
          <a:prstGeom prst="rect">
            <a:avLst/>
          </a:prstGeom>
          <a:noFill/>
          <a:ln>
            <a:noFill/>
          </a:ln>
        </p:spPr>
      </p:pic>
      <p:sp>
        <p:nvSpPr>
          <p:cNvPr id="414" name="Google Shape;414;p57"/>
          <p:cNvSpPr txBox="1"/>
          <p:nvPr/>
        </p:nvSpPr>
        <p:spPr>
          <a:xfrm>
            <a:off x="442975" y="4725125"/>
            <a:ext cx="7838100" cy="29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2"/>
                </a:solidFill>
                <a:latin typeface="Calibri"/>
                <a:ea typeface="Calibri"/>
                <a:cs typeface="Calibri"/>
                <a:sym typeface="Calibri"/>
              </a:rPr>
              <a:t>Refer: </a:t>
            </a:r>
            <a:r>
              <a:rPr lang="en" sz="1000" u="sng">
                <a:solidFill>
                  <a:schemeClr val="accent5"/>
                </a:solidFill>
                <a:latin typeface="Calibri"/>
                <a:ea typeface="Calibri"/>
                <a:cs typeface="Calibri"/>
                <a:sym typeface="Calibri"/>
                <a:hlinkClick r:id="rId4">
                  <a:extLst>
                    <a:ext uri="{A12FA001-AC4F-418D-AE19-62706E023703}">
                      <ahyp:hlinkClr val="tx"/>
                    </a:ext>
                  </a:extLst>
                </a:hlinkClick>
              </a:rPr>
              <a:t>https://www.coursera.org/learn/transformer-models-and-bert-modelb</a:t>
            </a:r>
            <a:r>
              <a:rPr lang="en" sz="1000">
                <a:solidFill>
                  <a:schemeClr val="dk1"/>
                </a:solidFill>
                <a:latin typeface="Calibri"/>
                <a:ea typeface="Calibri"/>
                <a:cs typeface="Calibri"/>
                <a:sym typeface="Calibri"/>
              </a:rPr>
              <a:t>   </a:t>
            </a:r>
            <a:endParaRPr sz="1000">
              <a:solidFill>
                <a:schemeClr val="dk2"/>
              </a:solidFill>
              <a:latin typeface="Calibri"/>
              <a:ea typeface="Calibri"/>
              <a:cs typeface="Calibri"/>
              <a:sym typeface="Calibri"/>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sp>
        <p:nvSpPr>
          <p:cNvPr id="419" name="Google Shape;419;p58"/>
          <p:cNvSpPr txBox="1"/>
          <p:nvPr>
            <p:ph type="title"/>
          </p:nvPr>
        </p:nvSpPr>
        <p:spPr>
          <a:xfrm>
            <a:off x="311700" y="226150"/>
            <a:ext cx="85206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400">
                <a:latin typeface="Calibri"/>
                <a:ea typeface="Calibri"/>
                <a:cs typeface="Calibri"/>
                <a:sym typeface="Calibri"/>
              </a:rPr>
              <a:t>2. Tech Foundations of GenAI: Transformer </a:t>
            </a:r>
            <a:endParaRPr sz="2400">
              <a:latin typeface="Calibri"/>
              <a:ea typeface="Calibri"/>
              <a:cs typeface="Calibri"/>
              <a:sym typeface="Calibri"/>
            </a:endParaRPr>
          </a:p>
          <a:p>
            <a:pPr indent="0" lvl="0" marL="0" rtl="0" algn="l">
              <a:spcBef>
                <a:spcPts val="0"/>
              </a:spcBef>
              <a:spcAft>
                <a:spcPts val="0"/>
              </a:spcAft>
              <a:buNone/>
            </a:pPr>
            <a:r>
              <a:t/>
            </a:r>
            <a:endParaRPr sz="2400">
              <a:latin typeface="Calibri"/>
              <a:ea typeface="Calibri"/>
              <a:cs typeface="Calibri"/>
              <a:sym typeface="Calibri"/>
            </a:endParaRPr>
          </a:p>
        </p:txBody>
      </p:sp>
      <p:sp>
        <p:nvSpPr>
          <p:cNvPr id="420" name="Google Shape;420;p58"/>
          <p:cNvSpPr txBox="1"/>
          <p:nvPr>
            <p:ph idx="12" type="sldNum"/>
          </p:nvPr>
        </p:nvSpPr>
        <p:spPr>
          <a:xfrm>
            <a:off x="8595300" y="4779401"/>
            <a:ext cx="548700" cy="3483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en">
                <a:latin typeface="Calibri"/>
                <a:ea typeface="Calibri"/>
                <a:cs typeface="Calibri"/>
                <a:sym typeface="Calibri"/>
              </a:rPr>
              <a:t>‹#›</a:t>
            </a:fld>
            <a:endParaRPr>
              <a:latin typeface="Calibri"/>
              <a:ea typeface="Calibri"/>
              <a:cs typeface="Calibri"/>
              <a:sym typeface="Calibri"/>
            </a:endParaRPr>
          </a:p>
        </p:txBody>
      </p:sp>
      <p:sp>
        <p:nvSpPr>
          <p:cNvPr id="421" name="Google Shape;421;p58"/>
          <p:cNvSpPr txBox="1"/>
          <p:nvPr>
            <p:ph idx="1" type="body"/>
          </p:nvPr>
        </p:nvSpPr>
        <p:spPr>
          <a:xfrm>
            <a:off x="311700" y="925775"/>
            <a:ext cx="8381400" cy="1111800"/>
          </a:xfrm>
          <a:prstGeom prst="rect">
            <a:avLst/>
          </a:prstGeom>
        </p:spPr>
        <p:txBody>
          <a:bodyPr anchorCtr="0" anchor="t" bIns="91425" lIns="91425" spcFirstLastPara="1" rIns="91425" wrap="square" tIns="91425">
            <a:normAutofit/>
          </a:bodyPr>
          <a:lstStyle/>
          <a:p>
            <a:pPr indent="0" lvl="0" marL="0" rtl="0" algn="l">
              <a:spcBef>
                <a:spcPts val="1200"/>
              </a:spcBef>
              <a:spcAft>
                <a:spcPts val="1200"/>
              </a:spcAft>
              <a:buNone/>
            </a:pPr>
            <a:r>
              <a:rPr lang="en">
                <a:solidFill>
                  <a:schemeClr val="dk1"/>
                </a:solidFill>
                <a:latin typeface="Calibri"/>
                <a:ea typeface="Calibri"/>
                <a:cs typeface="Calibri"/>
                <a:sym typeface="Calibri"/>
              </a:rPr>
              <a:t>All of these computations happen in parallel in the model in the form of matrix computations</a:t>
            </a:r>
            <a:endParaRPr>
              <a:solidFill>
                <a:schemeClr val="dk1"/>
              </a:solidFill>
              <a:latin typeface="Calibri"/>
              <a:ea typeface="Calibri"/>
              <a:cs typeface="Calibri"/>
              <a:sym typeface="Calibri"/>
            </a:endParaRPr>
          </a:p>
        </p:txBody>
      </p:sp>
      <p:pic>
        <p:nvPicPr>
          <p:cNvPr id="422" name="Google Shape;422;p58"/>
          <p:cNvPicPr preferRelativeResize="0"/>
          <p:nvPr/>
        </p:nvPicPr>
        <p:blipFill>
          <a:blip r:embed="rId3">
            <a:alphaModFix/>
          </a:blip>
          <a:stretch>
            <a:fillRect/>
          </a:stretch>
        </p:blipFill>
        <p:spPr>
          <a:xfrm>
            <a:off x="1478650" y="2037575"/>
            <a:ext cx="5428535" cy="2801124"/>
          </a:xfrm>
          <a:prstGeom prst="rect">
            <a:avLst/>
          </a:prstGeom>
          <a:noFill/>
          <a:ln>
            <a:noFill/>
          </a:ln>
        </p:spPr>
      </p:pic>
      <p:sp>
        <p:nvSpPr>
          <p:cNvPr id="423" name="Google Shape;423;p58"/>
          <p:cNvSpPr txBox="1"/>
          <p:nvPr/>
        </p:nvSpPr>
        <p:spPr>
          <a:xfrm>
            <a:off x="442975" y="4725125"/>
            <a:ext cx="7838100" cy="29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2"/>
                </a:solidFill>
                <a:latin typeface="Calibri"/>
                <a:ea typeface="Calibri"/>
                <a:cs typeface="Calibri"/>
                <a:sym typeface="Calibri"/>
              </a:rPr>
              <a:t>Refer: </a:t>
            </a:r>
            <a:r>
              <a:rPr lang="en" sz="1000" u="sng">
                <a:solidFill>
                  <a:schemeClr val="accent5"/>
                </a:solidFill>
                <a:latin typeface="Calibri"/>
                <a:ea typeface="Calibri"/>
                <a:cs typeface="Calibri"/>
                <a:sym typeface="Calibri"/>
                <a:hlinkClick r:id="rId4">
                  <a:extLst>
                    <a:ext uri="{A12FA001-AC4F-418D-AE19-62706E023703}">
                      <ahyp:hlinkClr val="tx"/>
                    </a:ext>
                  </a:extLst>
                </a:hlinkClick>
              </a:rPr>
              <a:t>https://www.coursera.org/learn/transformer-models-and-bert-modelb</a:t>
            </a:r>
            <a:r>
              <a:rPr lang="en" sz="1000">
                <a:solidFill>
                  <a:schemeClr val="dk1"/>
                </a:solidFill>
                <a:latin typeface="Calibri"/>
                <a:ea typeface="Calibri"/>
                <a:cs typeface="Calibri"/>
                <a:sym typeface="Calibri"/>
              </a:rPr>
              <a:t>   </a:t>
            </a:r>
            <a:endParaRPr sz="1000">
              <a:solidFill>
                <a:schemeClr val="dk2"/>
              </a:solidFill>
              <a:latin typeface="Calibri"/>
              <a:ea typeface="Calibri"/>
              <a:cs typeface="Calibri"/>
              <a:sym typeface="Calibri"/>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sp>
        <p:nvSpPr>
          <p:cNvPr id="428" name="Google Shape;428;p59"/>
          <p:cNvSpPr txBox="1"/>
          <p:nvPr>
            <p:ph type="title"/>
          </p:nvPr>
        </p:nvSpPr>
        <p:spPr>
          <a:xfrm>
            <a:off x="311700" y="226150"/>
            <a:ext cx="85206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400">
                <a:latin typeface="Calibri"/>
                <a:ea typeface="Calibri"/>
                <a:cs typeface="Calibri"/>
                <a:sym typeface="Calibri"/>
              </a:rPr>
              <a:t>2. Tech Foundations of GenAI: Transformer </a:t>
            </a:r>
            <a:endParaRPr sz="2400">
              <a:latin typeface="Calibri"/>
              <a:ea typeface="Calibri"/>
              <a:cs typeface="Calibri"/>
              <a:sym typeface="Calibri"/>
            </a:endParaRPr>
          </a:p>
          <a:p>
            <a:pPr indent="0" lvl="0" marL="0" rtl="0" algn="l">
              <a:spcBef>
                <a:spcPts val="0"/>
              </a:spcBef>
              <a:spcAft>
                <a:spcPts val="0"/>
              </a:spcAft>
              <a:buNone/>
            </a:pPr>
            <a:r>
              <a:t/>
            </a:r>
            <a:endParaRPr sz="2400">
              <a:latin typeface="Calibri"/>
              <a:ea typeface="Calibri"/>
              <a:cs typeface="Calibri"/>
              <a:sym typeface="Calibri"/>
            </a:endParaRPr>
          </a:p>
        </p:txBody>
      </p:sp>
      <p:sp>
        <p:nvSpPr>
          <p:cNvPr id="429" name="Google Shape;429;p59"/>
          <p:cNvSpPr txBox="1"/>
          <p:nvPr>
            <p:ph idx="12" type="sldNum"/>
          </p:nvPr>
        </p:nvSpPr>
        <p:spPr>
          <a:xfrm>
            <a:off x="8595300" y="4779401"/>
            <a:ext cx="548700" cy="3483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en">
                <a:latin typeface="Calibri"/>
                <a:ea typeface="Calibri"/>
                <a:cs typeface="Calibri"/>
                <a:sym typeface="Calibri"/>
              </a:rPr>
              <a:t>‹#›</a:t>
            </a:fld>
            <a:endParaRPr>
              <a:latin typeface="Calibri"/>
              <a:ea typeface="Calibri"/>
              <a:cs typeface="Calibri"/>
              <a:sym typeface="Calibri"/>
            </a:endParaRPr>
          </a:p>
        </p:txBody>
      </p:sp>
      <p:sp>
        <p:nvSpPr>
          <p:cNvPr id="430" name="Google Shape;430;p59"/>
          <p:cNvSpPr txBox="1"/>
          <p:nvPr>
            <p:ph idx="1" type="body"/>
          </p:nvPr>
        </p:nvSpPr>
        <p:spPr>
          <a:xfrm>
            <a:off x="311700" y="925775"/>
            <a:ext cx="8381400" cy="1111800"/>
          </a:xfrm>
          <a:prstGeom prst="rect">
            <a:avLst/>
          </a:prstGeom>
        </p:spPr>
        <p:txBody>
          <a:bodyPr anchorCtr="0" anchor="t" bIns="91425" lIns="91425" spcFirstLastPara="1" rIns="91425" wrap="square" tIns="91425">
            <a:normAutofit/>
          </a:bodyPr>
          <a:lstStyle/>
          <a:p>
            <a:pPr indent="0" lvl="0" marL="0" rtl="0" algn="l">
              <a:spcBef>
                <a:spcPts val="1200"/>
              </a:spcBef>
              <a:spcAft>
                <a:spcPts val="1200"/>
              </a:spcAft>
              <a:buNone/>
            </a:pPr>
            <a:r>
              <a:rPr lang="en">
                <a:solidFill>
                  <a:schemeClr val="dk1"/>
                </a:solidFill>
                <a:latin typeface="Calibri"/>
                <a:ea typeface="Calibri"/>
                <a:cs typeface="Calibri"/>
                <a:sym typeface="Calibri"/>
              </a:rPr>
              <a:t>Once we have the query, key and value vectors, the next step is to multiply each value vector by by the softmax score in preparation to sum them up. </a:t>
            </a:r>
            <a:endParaRPr>
              <a:solidFill>
                <a:schemeClr val="dk1"/>
              </a:solidFill>
              <a:latin typeface="Calibri"/>
              <a:ea typeface="Calibri"/>
              <a:cs typeface="Calibri"/>
              <a:sym typeface="Calibri"/>
            </a:endParaRPr>
          </a:p>
        </p:txBody>
      </p:sp>
      <p:pic>
        <p:nvPicPr>
          <p:cNvPr id="431" name="Google Shape;431;p59"/>
          <p:cNvPicPr preferRelativeResize="0"/>
          <p:nvPr/>
        </p:nvPicPr>
        <p:blipFill>
          <a:blip r:embed="rId3">
            <a:alphaModFix/>
          </a:blip>
          <a:stretch>
            <a:fillRect/>
          </a:stretch>
        </p:blipFill>
        <p:spPr>
          <a:xfrm>
            <a:off x="1014075" y="2164500"/>
            <a:ext cx="6976650" cy="2801125"/>
          </a:xfrm>
          <a:prstGeom prst="rect">
            <a:avLst/>
          </a:prstGeom>
          <a:noFill/>
          <a:ln>
            <a:noFill/>
          </a:ln>
        </p:spPr>
      </p:pic>
      <p:sp>
        <p:nvSpPr>
          <p:cNvPr id="432" name="Google Shape;432;p59"/>
          <p:cNvSpPr txBox="1"/>
          <p:nvPr/>
        </p:nvSpPr>
        <p:spPr>
          <a:xfrm>
            <a:off x="442975" y="4725125"/>
            <a:ext cx="7838100" cy="29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2"/>
                </a:solidFill>
                <a:latin typeface="Calibri"/>
                <a:ea typeface="Calibri"/>
                <a:cs typeface="Calibri"/>
                <a:sym typeface="Calibri"/>
              </a:rPr>
              <a:t>Refer: </a:t>
            </a:r>
            <a:r>
              <a:rPr lang="en" sz="1000" u="sng">
                <a:solidFill>
                  <a:schemeClr val="accent5"/>
                </a:solidFill>
                <a:latin typeface="Calibri"/>
                <a:ea typeface="Calibri"/>
                <a:cs typeface="Calibri"/>
                <a:sym typeface="Calibri"/>
                <a:hlinkClick r:id="rId4">
                  <a:extLst>
                    <a:ext uri="{A12FA001-AC4F-418D-AE19-62706E023703}">
                      <ahyp:hlinkClr val="tx"/>
                    </a:ext>
                  </a:extLst>
                </a:hlinkClick>
              </a:rPr>
              <a:t>https://www.coursera.org/learn/transformer-models-and-bert-modelb</a:t>
            </a:r>
            <a:r>
              <a:rPr lang="en" sz="1000">
                <a:solidFill>
                  <a:schemeClr val="dk1"/>
                </a:solidFill>
                <a:latin typeface="Calibri"/>
                <a:ea typeface="Calibri"/>
                <a:cs typeface="Calibri"/>
                <a:sym typeface="Calibri"/>
              </a:rPr>
              <a:t>   </a:t>
            </a:r>
            <a:endParaRPr sz="1000">
              <a:solidFill>
                <a:schemeClr val="dk2"/>
              </a:solidFill>
              <a:latin typeface="Calibri"/>
              <a:ea typeface="Calibri"/>
              <a:cs typeface="Calibri"/>
              <a:sym typeface="Calibri"/>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sp>
        <p:nvSpPr>
          <p:cNvPr id="437" name="Google Shape;437;p60"/>
          <p:cNvSpPr txBox="1"/>
          <p:nvPr>
            <p:ph type="title"/>
          </p:nvPr>
        </p:nvSpPr>
        <p:spPr>
          <a:xfrm>
            <a:off x="311700" y="226150"/>
            <a:ext cx="85206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400">
                <a:latin typeface="Calibri"/>
                <a:ea typeface="Calibri"/>
                <a:cs typeface="Calibri"/>
                <a:sym typeface="Calibri"/>
              </a:rPr>
              <a:t>2. Tech Foundations of GenAI: Transformer </a:t>
            </a:r>
            <a:endParaRPr sz="2400">
              <a:latin typeface="Calibri"/>
              <a:ea typeface="Calibri"/>
              <a:cs typeface="Calibri"/>
              <a:sym typeface="Calibri"/>
            </a:endParaRPr>
          </a:p>
          <a:p>
            <a:pPr indent="0" lvl="0" marL="0" rtl="0" algn="l">
              <a:spcBef>
                <a:spcPts val="0"/>
              </a:spcBef>
              <a:spcAft>
                <a:spcPts val="0"/>
              </a:spcAft>
              <a:buNone/>
            </a:pPr>
            <a:r>
              <a:t/>
            </a:r>
            <a:endParaRPr sz="2400">
              <a:latin typeface="Calibri"/>
              <a:ea typeface="Calibri"/>
              <a:cs typeface="Calibri"/>
              <a:sym typeface="Calibri"/>
            </a:endParaRPr>
          </a:p>
        </p:txBody>
      </p:sp>
      <p:sp>
        <p:nvSpPr>
          <p:cNvPr id="438" name="Google Shape;438;p60"/>
          <p:cNvSpPr txBox="1"/>
          <p:nvPr>
            <p:ph idx="12" type="sldNum"/>
          </p:nvPr>
        </p:nvSpPr>
        <p:spPr>
          <a:xfrm>
            <a:off x="8595300" y="4779401"/>
            <a:ext cx="548700" cy="3483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en">
                <a:latin typeface="Calibri"/>
                <a:ea typeface="Calibri"/>
                <a:cs typeface="Calibri"/>
                <a:sym typeface="Calibri"/>
              </a:rPr>
              <a:t>‹#›</a:t>
            </a:fld>
            <a:endParaRPr>
              <a:latin typeface="Calibri"/>
              <a:ea typeface="Calibri"/>
              <a:cs typeface="Calibri"/>
              <a:sym typeface="Calibri"/>
            </a:endParaRPr>
          </a:p>
        </p:txBody>
      </p:sp>
      <p:sp>
        <p:nvSpPr>
          <p:cNvPr id="439" name="Google Shape;439;p60"/>
          <p:cNvSpPr txBox="1"/>
          <p:nvPr>
            <p:ph idx="1" type="body"/>
          </p:nvPr>
        </p:nvSpPr>
        <p:spPr>
          <a:xfrm>
            <a:off x="311700" y="925775"/>
            <a:ext cx="8381400" cy="1111800"/>
          </a:xfrm>
          <a:prstGeom prst="rect">
            <a:avLst/>
          </a:prstGeom>
        </p:spPr>
        <p:txBody>
          <a:bodyPr anchorCtr="0" anchor="t" bIns="91425" lIns="91425" spcFirstLastPara="1" rIns="91425" wrap="square" tIns="91425">
            <a:normAutofit/>
          </a:bodyPr>
          <a:lstStyle/>
          <a:p>
            <a:pPr indent="0" lvl="0" marL="0" rtl="0" algn="l">
              <a:spcBef>
                <a:spcPts val="1200"/>
              </a:spcBef>
              <a:spcAft>
                <a:spcPts val="1200"/>
              </a:spcAft>
              <a:buNone/>
            </a:pPr>
            <a:r>
              <a:rPr lang="en">
                <a:solidFill>
                  <a:schemeClr val="dk1"/>
                </a:solidFill>
                <a:latin typeface="Calibri"/>
                <a:ea typeface="Calibri"/>
                <a:cs typeface="Calibri"/>
                <a:sym typeface="Calibri"/>
              </a:rPr>
              <a:t>Next we have to sum the weighted value vectors, which produces the the output of self-attention layer at this position for the first word. </a:t>
            </a:r>
            <a:endParaRPr>
              <a:solidFill>
                <a:schemeClr val="dk1"/>
              </a:solidFill>
              <a:latin typeface="Calibri"/>
              <a:ea typeface="Calibri"/>
              <a:cs typeface="Calibri"/>
              <a:sym typeface="Calibri"/>
            </a:endParaRPr>
          </a:p>
        </p:txBody>
      </p:sp>
      <p:pic>
        <p:nvPicPr>
          <p:cNvPr id="440" name="Google Shape;440;p60"/>
          <p:cNvPicPr preferRelativeResize="0"/>
          <p:nvPr/>
        </p:nvPicPr>
        <p:blipFill>
          <a:blip r:embed="rId3">
            <a:alphaModFix/>
          </a:blip>
          <a:stretch>
            <a:fillRect/>
          </a:stretch>
        </p:blipFill>
        <p:spPr>
          <a:xfrm>
            <a:off x="1647475" y="1783050"/>
            <a:ext cx="5535820" cy="2801125"/>
          </a:xfrm>
          <a:prstGeom prst="rect">
            <a:avLst/>
          </a:prstGeom>
          <a:noFill/>
          <a:ln>
            <a:noFill/>
          </a:ln>
        </p:spPr>
      </p:pic>
      <p:sp>
        <p:nvSpPr>
          <p:cNvPr id="441" name="Google Shape;441;p60"/>
          <p:cNvSpPr txBox="1"/>
          <p:nvPr/>
        </p:nvSpPr>
        <p:spPr>
          <a:xfrm>
            <a:off x="442975" y="4725125"/>
            <a:ext cx="7838100" cy="29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2"/>
                </a:solidFill>
                <a:latin typeface="Calibri"/>
                <a:ea typeface="Calibri"/>
                <a:cs typeface="Calibri"/>
                <a:sym typeface="Calibri"/>
              </a:rPr>
              <a:t>Refer: </a:t>
            </a:r>
            <a:r>
              <a:rPr lang="en" sz="1000" u="sng">
                <a:solidFill>
                  <a:schemeClr val="accent5"/>
                </a:solidFill>
                <a:latin typeface="Calibri"/>
                <a:ea typeface="Calibri"/>
                <a:cs typeface="Calibri"/>
                <a:sym typeface="Calibri"/>
                <a:hlinkClick r:id="rId4">
                  <a:extLst>
                    <a:ext uri="{A12FA001-AC4F-418D-AE19-62706E023703}">
                      <ahyp:hlinkClr val="tx"/>
                    </a:ext>
                  </a:extLst>
                </a:hlinkClick>
              </a:rPr>
              <a:t>https://www.coursera.org/learn/transformer-models-and-bert-modelb</a:t>
            </a:r>
            <a:r>
              <a:rPr lang="en" sz="1000">
                <a:solidFill>
                  <a:schemeClr val="dk1"/>
                </a:solidFill>
                <a:latin typeface="Calibri"/>
                <a:ea typeface="Calibri"/>
                <a:cs typeface="Calibri"/>
                <a:sym typeface="Calibri"/>
              </a:rPr>
              <a:t>   </a:t>
            </a:r>
            <a:endParaRPr sz="1000">
              <a:solidFill>
                <a:schemeClr val="dk2"/>
              </a:solidFill>
              <a:latin typeface="Calibri"/>
              <a:ea typeface="Calibri"/>
              <a:cs typeface="Calibri"/>
              <a:sym typeface="Calibri"/>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sp>
        <p:nvSpPr>
          <p:cNvPr id="446" name="Google Shape;446;p61"/>
          <p:cNvSpPr txBox="1"/>
          <p:nvPr>
            <p:ph type="title"/>
          </p:nvPr>
        </p:nvSpPr>
        <p:spPr>
          <a:xfrm>
            <a:off x="311700" y="226150"/>
            <a:ext cx="85206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400">
                <a:latin typeface="Calibri"/>
                <a:ea typeface="Calibri"/>
                <a:cs typeface="Calibri"/>
                <a:sym typeface="Calibri"/>
              </a:rPr>
              <a:t>2. Tech Foundations of GenAI: Transformer </a:t>
            </a:r>
            <a:endParaRPr sz="2400">
              <a:latin typeface="Calibri"/>
              <a:ea typeface="Calibri"/>
              <a:cs typeface="Calibri"/>
              <a:sym typeface="Calibri"/>
            </a:endParaRPr>
          </a:p>
          <a:p>
            <a:pPr indent="0" lvl="0" marL="0" rtl="0" algn="l">
              <a:spcBef>
                <a:spcPts val="0"/>
              </a:spcBef>
              <a:spcAft>
                <a:spcPts val="0"/>
              </a:spcAft>
              <a:buNone/>
            </a:pPr>
            <a:r>
              <a:t/>
            </a:r>
            <a:endParaRPr sz="2400">
              <a:latin typeface="Calibri"/>
              <a:ea typeface="Calibri"/>
              <a:cs typeface="Calibri"/>
              <a:sym typeface="Calibri"/>
            </a:endParaRPr>
          </a:p>
        </p:txBody>
      </p:sp>
      <p:sp>
        <p:nvSpPr>
          <p:cNvPr id="447" name="Google Shape;447;p61"/>
          <p:cNvSpPr txBox="1"/>
          <p:nvPr>
            <p:ph idx="12" type="sldNum"/>
          </p:nvPr>
        </p:nvSpPr>
        <p:spPr>
          <a:xfrm>
            <a:off x="8595300" y="4779401"/>
            <a:ext cx="548700" cy="3483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en">
                <a:latin typeface="Calibri"/>
                <a:ea typeface="Calibri"/>
                <a:cs typeface="Calibri"/>
                <a:sym typeface="Calibri"/>
              </a:rPr>
              <a:t>‹#›</a:t>
            </a:fld>
            <a:endParaRPr>
              <a:latin typeface="Calibri"/>
              <a:ea typeface="Calibri"/>
              <a:cs typeface="Calibri"/>
              <a:sym typeface="Calibri"/>
            </a:endParaRPr>
          </a:p>
        </p:txBody>
      </p:sp>
      <p:sp>
        <p:nvSpPr>
          <p:cNvPr id="448" name="Google Shape;448;p61"/>
          <p:cNvSpPr txBox="1"/>
          <p:nvPr>
            <p:ph idx="1" type="body"/>
          </p:nvPr>
        </p:nvSpPr>
        <p:spPr>
          <a:xfrm>
            <a:off x="311700" y="925775"/>
            <a:ext cx="8381400" cy="1111800"/>
          </a:xfrm>
          <a:prstGeom prst="rect">
            <a:avLst/>
          </a:prstGeom>
        </p:spPr>
        <p:txBody>
          <a:bodyPr anchorCtr="0" anchor="t" bIns="91425" lIns="91425" spcFirstLastPara="1" rIns="91425" wrap="square" tIns="91425">
            <a:normAutofit/>
          </a:bodyPr>
          <a:lstStyle/>
          <a:p>
            <a:pPr indent="0" lvl="0" marL="0" rtl="0" algn="l">
              <a:spcBef>
                <a:spcPts val="1200"/>
              </a:spcBef>
              <a:spcAft>
                <a:spcPts val="1200"/>
              </a:spcAft>
              <a:buNone/>
            </a:pPr>
            <a:r>
              <a:rPr lang="en">
                <a:solidFill>
                  <a:schemeClr val="dk1"/>
                </a:solidFill>
                <a:latin typeface="Calibri"/>
                <a:ea typeface="Calibri"/>
                <a:cs typeface="Calibri"/>
                <a:sym typeface="Calibri"/>
              </a:rPr>
              <a:t>Next we have to sum the weighted value vectors, which produces the the output of self-attention layer at this position for the first word. </a:t>
            </a:r>
            <a:endParaRPr>
              <a:solidFill>
                <a:schemeClr val="dk1"/>
              </a:solidFill>
              <a:latin typeface="Calibri"/>
              <a:ea typeface="Calibri"/>
              <a:cs typeface="Calibri"/>
              <a:sym typeface="Calibri"/>
            </a:endParaRPr>
          </a:p>
        </p:txBody>
      </p:sp>
      <p:pic>
        <p:nvPicPr>
          <p:cNvPr id="449" name="Google Shape;449;p61"/>
          <p:cNvPicPr preferRelativeResize="0"/>
          <p:nvPr/>
        </p:nvPicPr>
        <p:blipFill>
          <a:blip r:embed="rId3">
            <a:alphaModFix/>
          </a:blip>
          <a:stretch>
            <a:fillRect/>
          </a:stretch>
        </p:blipFill>
        <p:spPr>
          <a:xfrm>
            <a:off x="1647475" y="1844575"/>
            <a:ext cx="5535820" cy="2801125"/>
          </a:xfrm>
          <a:prstGeom prst="rect">
            <a:avLst/>
          </a:prstGeom>
          <a:noFill/>
          <a:ln>
            <a:noFill/>
          </a:ln>
        </p:spPr>
      </p:pic>
      <p:sp>
        <p:nvSpPr>
          <p:cNvPr id="450" name="Google Shape;450;p61"/>
          <p:cNvSpPr txBox="1"/>
          <p:nvPr/>
        </p:nvSpPr>
        <p:spPr>
          <a:xfrm>
            <a:off x="442975" y="4725125"/>
            <a:ext cx="7838100" cy="29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2"/>
                </a:solidFill>
                <a:latin typeface="Calibri"/>
                <a:ea typeface="Calibri"/>
                <a:cs typeface="Calibri"/>
                <a:sym typeface="Calibri"/>
              </a:rPr>
              <a:t>Refer: </a:t>
            </a:r>
            <a:r>
              <a:rPr lang="en" sz="1000" u="sng">
                <a:solidFill>
                  <a:schemeClr val="accent5"/>
                </a:solidFill>
                <a:latin typeface="Calibri"/>
                <a:ea typeface="Calibri"/>
                <a:cs typeface="Calibri"/>
                <a:sym typeface="Calibri"/>
                <a:hlinkClick r:id="rId4">
                  <a:extLst>
                    <a:ext uri="{A12FA001-AC4F-418D-AE19-62706E023703}">
                      <ahyp:hlinkClr val="tx"/>
                    </a:ext>
                  </a:extLst>
                </a:hlinkClick>
              </a:rPr>
              <a:t>https://www.coursera.org/learn/transformer-models-and-bert-modelb</a:t>
            </a:r>
            <a:r>
              <a:rPr lang="en" sz="1000">
                <a:solidFill>
                  <a:schemeClr val="dk1"/>
                </a:solidFill>
                <a:latin typeface="Calibri"/>
                <a:ea typeface="Calibri"/>
                <a:cs typeface="Calibri"/>
                <a:sym typeface="Calibri"/>
              </a:rPr>
              <a:t>   </a:t>
            </a:r>
            <a:endParaRPr sz="1000">
              <a:solidFill>
                <a:schemeClr val="dk2"/>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sp>
        <p:nvSpPr>
          <p:cNvPr id="81" name="Google Shape;81;p17"/>
          <p:cNvSpPr txBox="1"/>
          <p:nvPr>
            <p:ph type="title"/>
          </p:nvPr>
        </p:nvSpPr>
        <p:spPr>
          <a:xfrm>
            <a:off x="311700" y="226150"/>
            <a:ext cx="85206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400">
                <a:latin typeface="Calibri"/>
                <a:ea typeface="Calibri"/>
                <a:cs typeface="Calibri"/>
                <a:sym typeface="Calibri"/>
              </a:rPr>
              <a:t>Hands On / Follow Along Exercises</a:t>
            </a:r>
            <a:endParaRPr sz="2400">
              <a:latin typeface="Calibri"/>
              <a:ea typeface="Calibri"/>
              <a:cs typeface="Calibri"/>
              <a:sym typeface="Calibri"/>
            </a:endParaRPr>
          </a:p>
          <a:p>
            <a:pPr indent="0" lvl="0" marL="0" rtl="0" algn="l">
              <a:spcBef>
                <a:spcPts val="0"/>
              </a:spcBef>
              <a:spcAft>
                <a:spcPts val="0"/>
              </a:spcAft>
              <a:buNone/>
            </a:pPr>
            <a:r>
              <a:t/>
            </a:r>
            <a:endParaRPr sz="2400">
              <a:latin typeface="Calibri"/>
              <a:ea typeface="Calibri"/>
              <a:cs typeface="Calibri"/>
              <a:sym typeface="Calibri"/>
            </a:endParaRPr>
          </a:p>
        </p:txBody>
      </p:sp>
      <p:sp>
        <p:nvSpPr>
          <p:cNvPr id="82" name="Google Shape;82;p17"/>
          <p:cNvSpPr txBox="1"/>
          <p:nvPr>
            <p:ph idx="1" type="body"/>
          </p:nvPr>
        </p:nvSpPr>
        <p:spPr>
          <a:xfrm>
            <a:off x="311700" y="913700"/>
            <a:ext cx="3982500" cy="3891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solidFill>
                  <a:schemeClr val="dk1"/>
                </a:solidFill>
                <a:latin typeface="Calibri"/>
                <a:ea typeface="Calibri"/>
                <a:cs typeface="Calibri"/>
                <a:sym typeface="Calibri"/>
              </a:rPr>
              <a:t>Lab</a:t>
            </a:r>
            <a:endParaRPr b="1">
              <a:solidFill>
                <a:schemeClr val="dk1"/>
              </a:solidFill>
              <a:latin typeface="Calibri"/>
              <a:ea typeface="Calibri"/>
              <a:cs typeface="Calibri"/>
              <a:sym typeface="Calibri"/>
            </a:endParaRPr>
          </a:p>
          <a:p>
            <a:pPr indent="-342900" lvl="0" marL="457200" rtl="0" algn="l">
              <a:spcBef>
                <a:spcPts val="1200"/>
              </a:spcBef>
              <a:spcAft>
                <a:spcPts val="0"/>
              </a:spcAft>
              <a:buClr>
                <a:schemeClr val="dk1"/>
              </a:buClr>
              <a:buSzPts val="1800"/>
              <a:buFont typeface="Calibri"/>
              <a:buAutoNum type="arabicPeriod"/>
            </a:pPr>
            <a:r>
              <a:rPr lang="en">
                <a:solidFill>
                  <a:schemeClr val="dk1"/>
                </a:solidFill>
                <a:latin typeface="Calibri"/>
                <a:ea typeface="Calibri"/>
                <a:cs typeface="Calibri"/>
                <a:sym typeface="Calibri"/>
              </a:rPr>
              <a:t>Prompt Engineering</a:t>
            </a:r>
            <a:endParaRPr>
              <a:solidFill>
                <a:schemeClr val="dk1"/>
              </a:solidFill>
              <a:latin typeface="Calibri"/>
              <a:ea typeface="Calibri"/>
              <a:cs typeface="Calibri"/>
              <a:sym typeface="Calibri"/>
            </a:endParaRPr>
          </a:p>
          <a:p>
            <a:pPr indent="-342900" lvl="0" marL="457200" rtl="0" algn="l">
              <a:spcBef>
                <a:spcPts val="0"/>
              </a:spcBef>
              <a:spcAft>
                <a:spcPts val="0"/>
              </a:spcAft>
              <a:buClr>
                <a:schemeClr val="dk1"/>
              </a:buClr>
              <a:buSzPts val="1800"/>
              <a:buFont typeface="Calibri"/>
              <a:buAutoNum type="arabicPeriod"/>
            </a:pPr>
            <a:r>
              <a:rPr lang="en">
                <a:solidFill>
                  <a:schemeClr val="dk1"/>
                </a:solidFill>
                <a:latin typeface="Calibri"/>
                <a:ea typeface="Calibri"/>
                <a:cs typeface="Calibri"/>
                <a:sym typeface="Calibri"/>
              </a:rPr>
              <a:t>Fine Tuning </a:t>
            </a:r>
            <a:endParaRPr>
              <a:solidFill>
                <a:schemeClr val="dk1"/>
              </a:solidFill>
              <a:latin typeface="Calibri"/>
              <a:ea typeface="Calibri"/>
              <a:cs typeface="Calibri"/>
              <a:sym typeface="Calibri"/>
            </a:endParaRPr>
          </a:p>
          <a:p>
            <a:pPr indent="-342900" lvl="0" marL="457200" rtl="0" algn="l">
              <a:spcBef>
                <a:spcPts val="0"/>
              </a:spcBef>
              <a:spcAft>
                <a:spcPts val="0"/>
              </a:spcAft>
              <a:buClr>
                <a:schemeClr val="dk1"/>
              </a:buClr>
              <a:buSzPts val="1800"/>
              <a:buFont typeface="Calibri"/>
              <a:buAutoNum type="arabicPeriod"/>
            </a:pPr>
            <a:r>
              <a:rPr lang="en">
                <a:solidFill>
                  <a:schemeClr val="dk1"/>
                </a:solidFill>
                <a:latin typeface="Calibri"/>
                <a:ea typeface="Calibri"/>
                <a:cs typeface="Calibri"/>
                <a:sym typeface="Calibri"/>
              </a:rPr>
              <a:t>Retrieval Augmentation Generation</a:t>
            </a:r>
            <a:endParaRPr>
              <a:solidFill>
                <a:schemeClr val="dk1"/>
              </a:solidFill>
              <a:latin typeface="Calibri"/>
              <a:ea typeface="Calibri"/>
              <a:cs typeface="Calibri"/>
              <a:sym typeface="Calibri"/>
            </a:endParaRPr>
          </a:p>
          <a:p>
            <a:pPr indent="0" lvl="0" marL="0" rtl="0" algn="l">
              <a:spcBef>
                <a:spcPts val="1200"/>
              </a:spcBef>
              <a:spcAft>
                <a:spcPts val="0"/>
              </a:spcAft>
              <a:buNone/>
            </a:pPr>
            <a:r>
              <a:rPr b="1" lang="en">
                <a:solidFill>
                  <a:schemeClr val="dk1"/>
                </a:solidFill>
                <a:latin typeface="Calibri"/>
                <a:ea typeface="Calibri"/>
                <a:cs typeface="Calibri"/>
                <a:sym typeface="Calibri"/>
              </a:rPr>
              <a:t>Logistics</a:t>
            </a:r>
            <a:endParaRPr b="1">
              <a:solidFill>
                <a:schemeClr val="dk1"/>
              </a:solidFill>
              <a:latin typeface="Calibri"/>
              <a:ea typeface="Calibri"/>
              <a:cs typeface="Calibri"/>
              <a:sym typeface="Calibri"/>
            </a:endParaRPr>
          </a:p>
          <a:p>
            <a:pPr indent="-342900" lvl="0" marL="457200" rtl="0" algn="l">
              <a:spcBef>
                <a:spcPts val="1200"/>
              </a:spcBef>
              <a:spcAft>
                <a:spcPts val="0"/>
              </a:spcAft>
              <a:buClr>
                <a:schemeClr val="dk1"/>
              </a:buClr>
              <a:buSzPts val="1800"/>
              <a:buFont typeface="Calibri"/>
              <a:buAutoNum type="arabicPeriod"/>
            </a:pPr>
            <a:r>
              <a:rPr lang="en">
                <a:solidFill>
                  <a:schemeClr val="dk1"/>
                </a:solidFill>
                <a:latin typeface="Calibri"/>
                <a:ea typeface="Calibri"/>
                <a:cs typeface="Calibri"/>
                <a:sym typeface="Calibri"/>
              </a:rPr>
              <a:t>Hugging Face </a:t>
            </a:r>
            <a:endParaRPr>
              <a:solidFill>
                <a:schemeClr val="dk1"/>
              </a:solidFill>
              <a:latin typeface="Calibri"/>
              <a:ea typeface="Calibri"/>
              <a:cs typeface="Calibri"/>
              <a:sym typeface="Calibri"/>
            </a:endParaRPr>
          </a:p>
          <a:p>
            <a:pPr indent="-342900" lvl="0" marL="457200" rtl="0" algn="l">
              <a:spcBef>
                <a:spcPts val="0"/>
              </a:spcBef>
              <a:spcAft>
                <a:spcPts val="0"/>
              </a:spcAft>
              <a:buClr>
                <a:schemeClr val="dk1"/>
              </a:buClr>
              <a:buSzPts val="1800"/>
              <a:buFont typeface="Calibri"/>
              <a:buAutoNum type="arabicPeriod"/>
            </a:pPr>
            <a:r>
              <a:rPr lang="en">
                <a:solidFill>
                  <a:schemeClr val="dk1"/>
                </a:solidFill>
                <a:latin typeface="Calibri"/>
                <a:ea typeface="Calibri"/>
                <a:cs typeface="Calibri"/>
                <a:sym typeface="Calibri"/>
              </a:rPr>
              <a:t>PyTorch </a:t>
            </a:r>
            <a:endParaRPr>
              <a:solidFill>
                <a:schemeClr val="dk1"/>
              </a:solidFill>
              <a:latin typeface="Calibri"/>
              <a:ea typeface="Calibri"/>
              <a:cs typeface="Calibri"/>
              <a:sym typeface="Calibri"/>
            </a:endParaRPr>
          </a:p>
          <a:p>
            <a:pPr indent="-342900" lvl="0" marL="457200" rtl="0" algn="l">
              <a:spcBef>
                <a:spcPts val="0"/>
              </a:spcBef>
              <a:spcAft>
                <a:spcPts val="0"/>
              </a:spcAft>
              <a:buClr>
                <a:schemeClr val="dk1"/>
              </a:buClr>
              <a:buSzPts val="1800"/>
              <a:buFont typeface="Calibri"/>
              <a:buAutoNum type="arabicPeriod"/>
            </a:pPr>
            <a:r>
              <a:rPr lang="en">
                <a:solidFill>
                  <a:schemeClr val="dk1"/>
                </a:solidFill>
                <a:latin typeface="Calibri"/>
                <a:ea typeface="Calibri"/>
                <a:cs typeface="Calibri"/>
                <a:sym typeface="Calibri"/>
              </a:rPr>
              <a:t>Jupyter Notebook</a:t>
            </a:r>
            <a:endParaRPr>
              <a:solidFill>
                <a:schemeClr val="dk1"/>
              </a:solidFill>
              <a:latin typeface="Calibri"/>
              <a:ea typeface="Calibri"/>
              <a:cs typeface="Calibri"/>
              <a:sym typeface="Calibri"/>
            </a:endParaRPr>
          </a:p>
        </p:txBody>
      </p:sp>
      <p:sp>
        <p:nvSpPr>
          <p:cNvPr id="83" name="Google Shape;83;p17"/>
          <p:cNvSpPr txBox="1"/>
          <p:nvPr>
            <p:ph idx="12" type="sldNum"/>
          </p:nvPr>
        </p:nvSpPr>
        <p:spPr>
          <a:xfrm>
            <a:off x="8595300" y="4779401"/>
            <a:ext cx="548700" cy="3483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en">
                <a:latin typeface="Calibri"/>
                <a:ea typeface="Calibri"/>
                <a:cs typeface="Calibri"/>
                <a:sym typeface="Calibri"/>
              </a:rPr>
              <a:t>‹#›</a:t>
            </a:fld>
            <a:endParaRPr>
              <a:latin typeface="Calibri"/>
              <a:ea typeface="Calibri"/>
              <a:cs typeface="Calibri"/>
              <a:sym typeface="Calibri"/>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sp>
        <p:nvSpPr>
          <p:cNvPr id="455" name="Google Shape;455;p62"/>
          <p:cNvSpPr txBox="1"/>
          <p:nvPr>
            <p:ph type="title"/>
          </p:nvPr>
        </p:nvSpPr>
        <p:spPr>
          <a:xfrm>
            <a:off x="311700" y="226150"/>
            <a:ext cx="85206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400">
                <a:latin typeface="Calibri"/>
                <a:ea typeface="Calibri"/>
                <a:cs typeface="Calibri"/>
                <a:sym typeface="Calibri"/>
              </a:rPr>
              <a:t>2. Tech Foundations of GenAI: Transformer </a:t>
            </a:r>
            <a:endParaRPr sz="2400">
              <a:latin typeface="Calibri"/>
              <a:ea typeface="Calibri"/>
              <a:cs typeface="Calibri"/>
              <a:sym typeface="Calibri"/>
            </a:endParaRPr>
          </a:p>
          <a:p>
            <a:pPr indent="0" lvl="0" marL="0" rtl="0" algn="l">
              <a:spcBef>
                <a:spcPts val="0"/>
              </a:spcBef>
              <a:spcAft>
                <a:spcPts val="0"/>
              </a:spcAft>
              <a:buNone/>
            </a:pPr>
            <a:r>
              <a:t/>
            </a:r>
            <a:endParaRPr sz="2400">
              <a:latin typeface="Calibri"/>
              <a:ea typeface="Calibri"/>
              <a:cs typeface="Calibri"/>
              <a:sym typeface="Calibri"/>
            </a:endParaRPr>
          </a:p>
        </p:txBody>
      </p:sp>
      <p:sp>
        <p:nvSpPr>
          <p:cNvPr id="456" name="Google Shape;456;p62"/>
          <p:cNvSpPr txBox="1"/>
          <p:nvPr>
            <p:ph idx="12" type="sldNum"/>
          </p:nvPr>
        </p:nvSpPr>
        <p:spPr>
          <a:xfrm>
            <a:off x="8595300" y="4779401"/>
            <a:ext cx="548700" cy="3483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en">
                <a:latin typeface="Calibri"/>
                <a:ea typeface="Calibri"/>
                <a:cs typeface="Calibri"/>
                <a:sym typeface="Calibri"/>
              </a:rPr>
              <a:t>‹#›</a:t>
            </a:fld>
            <a:endParaRPr>
              <a:latin typeface="Calibri"/>
              <a:ea typeface="Calibri"/>
              <a:cs typeface="Calibri"/>
              <a:sym typeface="Calibri"/>
            </a:endParaRPr>
          </a:p>
        </p:txBody>
      </p:sp>
      <p:sp>
        <p:nvSpPr>
          <p:cNvPr id="457" name="Google Shape;457;p62"/>
          <p:cNvSpPr txBox="1"/>
          <p:nvPr>
            <p:ph idx="1" type="body"/>
          </p:nvPr>
        </p:nvSpPr>
        <p:spPr>
          <a:xfrm>
            <a:off x="311700" y="925775"/>
            <a:ext cx="8381400" cy="1111800"/>
          </a:xfrm>
          <a:prstGeom prst="rect">
            <a:avLst/>
          </a:prstGeom>
        </p:spPr>
        <p:txBody>
          <a:bodyPr anchorCtr="0" anchor="t" bIns="91425" lIns="91425" spcFirstLastPara="1" rIns="91425" wrap="square" tIns="91425">
            <a:normAutofit/>
          </a:bodyPr>
          <a:lstStyle/>
          <a:p>
            <a:pPr indent="0" lvl="0" marL="0" rtl="0" algn="l">
              <a:spcBef>
                <a:spcPts val="1200"/>
              </a:spcBef>
              <a:spcAft>
                <a:spcPts val="1200"/>
              </a:spcAft>
              <a:buNone/>
            </a:pPr>
            <a:r>
              <a:rPr lang="en">
                <a:solidFill>
                  <a:schemeClr val="dk1"/>
                </a:solidFill>
                <a:latin typeface="Calibri"/>
                <a:ea typeface="Calibri"/>
                <a:cs typeface="Calibri"/>
                <a:sym typeface="Calibri"/>
              </a:rPr>
              <a:t>Perform multi headed attention (8 times in this case), and multiply the embedded words with respective weighted matrices. </a:t>
            </a:r>
            <a:endParaRPr>
              <a:solidFill>
                <a:schemeClr val="dk1"/>
              </a:solidFill>
              <a:latin typeface="Calibri"/>
              <a:ea typeface="Calibri"/>
              <a:cs typeface="Calibri"/>
              <a:sym typeface="Calibri"/>
            </a:endParaRPr>
          </a:p>
        </p:txBody>
      </p:sp>
      <p:pic>
        <p:nvPicPr>
          <p:cNvPr id="458" name="Google Shape;458;p62"/>
          <p:cNvPicPr preferRelativeResize="0"/>
          <p:nvPr/>
        </p:nvPicPr>
        <p:blipFill>
          <a:blip r:embed="rId3">
            <a:alphaModFix/>
          </a:blip>
          <a:stretch>
            <a:fillRect/>
          </a:stretch>
        </p:blipFill>
        <p:spPr>
          <a:xfrm>
            <a:off x="3118400" y="2164500"/>
            <a:ext cx="2021516" cy="2801126"/>
          </a:xfrm>
          <a:prstGeom prst="rect">
            <a:avLst/>
          </a:prstGeom>
          <a:noFill/>
          <a:ln>
            <a:noFill/>
          </a:ln>
        </p:spPr>
      </p:pic>
      <p:sp>
        <p:nvSpPr>
          <p:cNvPr id="459" name="Google Shape;459;p62"/>
          <p:cNvSpPr txBox="1"/>
          <p:nvPr/>
        </p:nvSpPr>
        <p:spPr>
          <a:xfrm>
            <a:off x="442975" y="4725125"/>
            <a:ext cx="7838100" cy="29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2"/>
                </a:solidFill>
                <a:latin typeface="Calibri"/>
                <a:ea typeface="Calibri"/>
                <a:cs typeface="Calibri"/>
                <a:sym typeface="Calibri"/>
              </a:rPr>
              <a:t>Refer: </a:t>
            </a:r>
            <a:r>
              <a:rPr lang="en" sz="1000" u="sng">
                <a:solidFill>
                  <a:schemeClr val="accent5"/>
                </a:solidFill>
                <a:latin typeface="Calibri"/>
                <a:ea typeface="Calibri"/>
                <a:cs typeface="Calibri"/>
                <a:sym typeface="Calibri"/>
                <a:hlinkClick r:id="rId4">
                  <a:extLst>
                    <a:ext uri="{A12FA001-AC4F-418D-AE19-62706E023703}">
                      <ahyp:hlinkClr val="tx"/>
                    </a:ext>
                  </a:extLst>
                </a:hlinkClick>
              </a:rPr>
              <a:t>https://www.coursera.org/learn/transformer-models-and-bert-modelb</a:t>
            </a:r>
            <a:r>
              <a:rPr lang="en" sz="1000">
                <a:solidFill>
                  <a:schemeClr val="dk1"/>
                </a:solidFill>
                <a:latin typeface="Calibri"/>
                <a:ea typeface="Calibri"/>
                <a:cs typeface="Calibri"/>
                <a:sym typeface="Calibri"/>
              </a:rPr>
              <a:t>   </a:t>
            </a:r>
            <a:endParaRPr sz="1000">
              <a:solidFill>
                <a:schemeClr val="dk2"/>
              </a:solidFill>
              <a:latin typeface="Calibri"/>
              <a:ea typeface="Calibri"/>
              <a:cs typeface="Calibri"/>
              <a:sym typeface="Calibri"/>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 name="Shape 463"/>
        <p:cNvGrpSpPr/>
        <p:nvPr/>
      </p:nvGrpSpPr>
      <p:grpSpPr>
        <a:xfrm>
          <a:off x="0" y="0"/>
          <a:ext cx="0" cy="0"/>
          <a:chOff x="0" y="0"/>
          <a:chExt cx="0" cy="0"/>
        </a:xfrm>
      </p:grpSpPr>
      <p:sp>
        <p:nvSpPr>
          <p:cNvPr id="464" name="Google Shape;464;p63"/>
          <p:cNvSpPr txBox="1"/>
          <p:nvPr>
            <p:ph type="title"/>
          </p:nvPr>
        </p:nvSpPr>
        <p:spPr>
          <a:xfrm>
            <a:off x="311700" y="226150"/>
            <a:ext cx="85206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400">
                <a:latin typeface="Calibri"/>
                <a:ea typeface="Calibri"/>
                <a:cs typeface="Calibri"/>
                <a:sym typeface="Calibri"/>
              </a:rPr>
              <a:t>2. Tech Foundations of GenAI: Transformer </a:t>
            </a:r>
            <a:endParaRPr sz="2400">
              <a:latin typeface="Calibri"/>
              <a:ea typeface="Calibri"/>
              <a:cs typeface="Calibri"/>
              <a:sym typeface="Calibri"/>
            </a:endParaRPr>
          </a:p>
          <a:p>
            <a:pPr indent="0" lvl="0" marL="0" rtl="0" algn="l">
              <a:spcBef>
                <a:spcPts val="0"/>
              </a:spcBef>
              <a:spcAft>
                <a:spcPts val="0"/>
              </a:spcAft>
              <a:buNone/>
            </a:pPr>
            <a:r>
              <a:t/>
            </a:r>
            <a:endParaRPr sz="2400">
              <a:latin typeface="Calibri"/>
              <a:ea typeface="Calibri"/>
              <a:cs typeface="Calibri"/>
              <a:sym typeface="Calibri"/>
            </a:endParaRPr>
          </a:p>
        </p:txBody>
      </p:sp>
      <p:sp>
        <p:nvSpPr>
          <p:cNvPr id="465" name="Google Shape;465;p63"/>
          <p:cNvSpPr txBox="1"/>
          <p:nvPr>
            <p:ph idx="12" type="sldNum"/>
          </p:nvPr>
        </p:nvSpPr>
        <p:spPr>
          <a:xfrm>
            <a:off x="8595300" y="4779401"/>
            <a:ext cx="548700" cy="3483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en">
                <a:latin typeface="Calibri"/>
                <a:ea typeface="Calibri"/>
                <a:cs typeface="Calibri"/>
                <a:sym typeface="Calibri"/>
              </a:rPr>
              <a:t>‹#›</a:t>
            </a:fld>
            <a:endParaRPr>
              <a:latin typeface="Calibri"/>
              <a:ea typeface="Calibri"/>
              <a:cs typeface="Calibri"/>
              <a:sym typeface="Calibri"/>
            </a:endParaRPr>
          </a:p>
        </p:txBody>
      </p:sp>
      <p:sp>
        <p:nvSpPr>
          <p:cNvPr id="466" name="Google Shape;466;p63"/>
          <p:cNvSpPr txBox="1"/>
          <p:nvPr>
            <p:ph idx="1" type="body"/>
          </p:nvPr>
        </p:nvSpPr>
        <p:spPr>
          <a:xfrm>
            <a:off x="311700" y="925775"/>
            <a:ext cx="8381400" cy="1111800"/>
          </a:xfrm>
          <a:prstGeom prst="rect">
            <a:avLst/>
          </a:prstGeom>
        </p:spPr>
        <p:txBody>
          <a:bodyPr anchorCtr="0" anchor="t" bIns="91425" lIns="91425" spcFirstLastPara="1" rIns="91425" wrap="square" tIns="91425">
            <a:normAutofit/>
          </a:bodyPr>
          <a:lstStyle/>
          <a:p>
            <a:pPr indent="0" lvl="0" marL="0" rtl="0" algn="l">
              <a:spcBef>
                <a:spcPts val="1200"/>
              </a:spcBef>
              <a:spcAft>
                <a:spcPts val="1200"/>
              </a:spcAft>
              <a:buNone/>
            </a:pPr>
            <a:r>
              <a:rPr lang="en">
                <a:solidFill>
                  <a:schemeClr val="dk1"/>
                </a:solidFill>
                <a:latin typeface="Calibri"/>
                <a:ea typeface="Calibri"/>
                <a:cs typeface="Calibri"/>
                <a:sym typeface="Calibri"/>
              </a:rPr>
              <a:t>Calculate the attention using the resulting QKV matrices</a:t>
            </a:r>
            <a:endParaRPr>
              <a:solidFill>
                <a:schemeClr val="dk1"/>
              </a:solidFill>
              <a:latin typeface="Calibri"/>
              <a:ea typeface="Calibri"/>
              <a:cs typeface="Calibri"/>
              <a:sym typeface="Calibri"/>
            </a:endParaRPr>
          </a:p>
        </p:txBody>
      </p:sp>
      <p:pic>
        <p:nvPicPr>
          <p:cNvPr id="467" name="Google Shape;467;p63"/>
          <p:cNvPicPr preferRelativeResize="0"/>
          <p:nvPr/>
        </p:nvPicPr>
        <p:blipFill>
          <a:blip r:embed="rId3">
            <a:alphaModFix/>
          </a:blip>
          <a:stretch>
            <a:fillRect/>
          </a:stretch>
        </p:blipFill>
        <p:spPr>
          <a:xfrm>
            <a:off x="2129725" y="1978275"/>
            <a:ext cx="4577000" cy="2801124"/>
          </a:xfrm>
          <a:prstGeom prst="rect">
            <a:avLst/>
          </a:prstGeom>
          <a:noFill/>
          <a:ln>
            <a:noFill/>
          </a:ln>
        </p:spPr>
      </p:pic>
      <p:sp>
        <p:nvSpPr>
          <p:cNvPr id="468" name="Google Shape;468;p63"/>
          <p:cNvSpPr txBox="1"/>
          <p:nvPr/>
        </p:nvSpPr>
        <p:spPr>
          <a:xfrm>
            <a:off x="442975" y="4725125"/>
            <a:ext cx="7838100" cy="29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2"/>
                </a:solidFill>
                <a:latin typeface="Calibri"/>
                <a:ea typeface="Calibri"/>
                <a:cs typeface="Calibri"/>
                <a:sym typeface="Calibri"/>
              </a:rPr>
              <a:t>Refer: </a:t>
            </a:r>
            <a:r>
              <a:rPr lang="en" sz="1000" u="sng">
                <a:solidFill>
                  <a:schemeClr val="accent5"/>
                </a:solidFill>
                <a:latin typeface="Calibri"/>
                <a:ea typeface="Calibri"/>
                <a:cs typeface="Calibri"/>
                <a:sym typeface="Calibri"/>
                <a:hlinkClick r:id="rId4">
                  <a:extLst>
                    <a:ext uri="{A12FA001-AC4F-418D-AE19-62706E023703}">
                      <ahyp:hlinkClr val="tx"/>
                    </a:ext>
                  </a:extLst>
                </a:hlinkClick>
              </a:rPr>
              <a:t>https://www.coursera.org/learn/transformer-models-and-bert-modelb</a:t>
            </a:r>
            <a:r>
              <a:rPr lang="en" sz="1000">
                <a:solidFill>
                  <a:schemeClr val="dk1"/>
                </a:solidFill>
                <a:latin typeface="Calibri"/>
                <a:ea typeface="Calibri"/>
                <a:cs typeface="Calibri"/>
                <a:sym typeface="Calibri"/>
              </a:rPr>
              <a:t>   </a:t>
            </a:r>
            <a:endParaRPr sz="1000">
              <a:solidFill>
                <a:schemeClr val="dk2"/>
              </a:solidFill>
              <a:latin typeface="Calibri"/>
              <a:ea typeface="Calibri"/>
              <a:cs typeface="Calibri"/>
              <a:sym typeface="Calibri"/>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sp>
        <p:nvSpPr>
          <p:cNvPr id="473" name="Google Shape;473;p64"/>
          <p:cNvSpPr txBox="1"/>
          <p:nvPr>
            <p:ph type="title"/>
          </p:nvPr>
        </p:nvSpPr>
        <p:spPr>
          <a:xfrm>
            <a:off x="311700" y="226150"/>
            <a:ext cx="85206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400">
                <a:latin typeface="Calibri"/>
                <a:ea typeface="Calibri"/>
                <a:cs typeface="Calibri"/>
                <a:sym typeface="Calibri"/>
              </a:rPr>
              <a:t>2. Tech Foundations of GenAI: Transformer </a:t>
            </a:r>
            <a:endParaRPr sz="2400">
              <a:latin typeface="Calibri"/>
              <a:ea typeface="Calibri"/>
              <a:cs typeface="Calibri"/>
              <a:sym typeface="Calibri"/>
            </a:endParaRPr>
          </a:p>
          <a:p>
            <a:pPr indent="0" lvl="0" marL="0" rtl="0" algn="l">
              <a:spcBef>
                <a:spcPts val="0"/>
              </a:spcBef>
              <a:spcAft>
                <a:spcPts val="0"/>
              </a:spcAft>
              <a:buNone/>
            </a:pPr>
            <a:r>
              <a:t/>
            </a:r>
            <a:endParaRPr sz="2400">
              <a:latin typeface="Calibri"/>
              <a:ea typeface="Calibri"/>
              <a:cs typeface="Calibri"/>
              <a:sym typeface="Calibri"/>
            </a:endParaRPr>
          </a:p>
        </p:txBody>
      </p:sp>
      <p:sp>
        <p:nvSpPr>
          <p:cNvPr id="474" name="Google Shape;474;p64"/>
          <p:cNvSpPr txBox="1"/>
          <p:nvPr>
            <p:ph idx="12" type="sldNum"/>
          </p:nvPr>
        </p:nvSpPr>
        <p:spPr>
          <a:xfrm>
            <a:off x="8595300" y="4779401"/>
            <a:ext cx="548700" cy="3483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en">
                <a:latin typeface="Calibri"/>
                <a:ea typeface="Calibri"/>
                <a:cs typeface="Calibri"/>
                <a:sym typeface="Calibri"/>
              </a:rPr>
              <a:t>‹#›</a:t>
            </a:fld>
            <a:endParaRPr>
              <a:latin typeface="Calibri"/>
              <a:ea typeface="Calibri"/>
              <a:cs typeface="Calibri"/>
              <a:sym typeface="Calibri"/>
            </a:endParaRPr>
          </a:p>
        </p:txBody>
      </p:sp>
      <p:sp>
        <p:nvSpPr>
          <p:cNvPr id="475" name="Google Shape;475;p64"/>
          <p:cNvSpPr txBox="1"/>
          <p:nvPr>
            <p:ph idx="1" type="body"/>
          </p:nvPr>
        </p:nvSpPr>
        <p:spPr>
          <a:xfrm>
            <a:off x="311700" y="925775"/>
            <a:ext cx="8381400" cy="1111800"/>
          </a:xfrm>
          <a:prstGeom prst="rect">
            <a:avLst/>
          </a:prstGeom>
        </p:spPr>
        <p:txBody>
          <a:bodyPr anchorCtr="0" anchor="t" bIns="91425" lIns="91425" spcFirstLastPara="1" rIns="91425" wrap="square" tIns="91425">
            <a:normAutofit/>
          </a:bodyPr>
          <a:lstStyle/>
          <a:p>
            <a:pPr indent="0" lvl="0" marL="0" rtl="0" algn="l">
              <a:spcBef>
                <a:spcPts val="1200"/>
              </a:spcBef>
              <a:spcAft>
                <a:spcPts val="1200"/>
              </a:spcAft>
              <a:buNone/>
            </a:pPr>
            <a:r>
              <a:rPr lang="en">
                <a:solidFill>
                  <a:schemeClr val="dk1"/>
                </a:solidFill>
                <a:latin typeface="Calibri"/>
                <a:ea typeface="Calibri"/>
                <a:cs typeface="Calibri"/>
                <a:sym typeface="Calibri"/>
              </a:rPr>
              <a:t>Concatenate the matrices to produce the output matrix which is the same dimension as the final matrix that this layer initially got. </a:t>
            </a:r>
            <a:endParaRPr>
              <a:solidFill>
                <a:schemeClr val="dk1"/>
              </a:solidFill>
              <a:latin typeface="Calibri"/>
              <a:ea typeface="Calibri"/>
              <a:cs typeface="Calibri"/>
              <a:sym typeface="Calibri"/>
            </a:endParaRPr>
          </a:p>
        </p:txBody>
      </p:sp>
      <p:pic>
        <p:nvPicPr>
          <p:cNvPr id="476" name="Google Shape;476;p64"/>
          <p:cNvPicPr preferRelativeResize="0"/>
          <p:nvPr/>
        </p:nvPicPr>
        <p:blipFill>
          <a:blip r:embed="rId3">
            <a:alphaModFix/>
          </a:blip>
          <a:stretch>
            <a:fillRect/>
          </a:stretch>
        </p:blipFill>
        <p:spPr>
          <a:xfrm>
            <a:off x="1010300" y="1978275"/>
            <a:ext cx="3391195" cy="2801127"/>
          </a:xfrm>
          <a:prstGeom prst="rect">
            <a:avLst/>
          </a:prstGeom>
          <a:noFill/>
          <a:ln>
            <a:noFill/>
          </a:ln>
        </p:spPr>
      </p:pic>
      <p:sp>
        <p:nvSpPr>
          <p:cNvPr id="477" name="Google Shape;477;p64"/>
          <p:cNvSpPr txBox="1"/>
          <p:nvPr/>
        </p:nvSpPr>
        <p:spPr>
          <a:xfrm>
            <a:off x="442975" y="4725125"/>
            <a:ext cx="7838100" cy="29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2"/>
                </a:solidFill>
                <a:latin typeface="Calibri"/>
                <a:ea typeface="Calibri"/>
                <a:cs typeface="Calibri"/>
                <a:sym typeface="Calibri"/>
              </a:rPr>
              <a:t>Refer: </a:t>
            </a:r>
            <a:r>
              <a:rPr lang="en" sz="1000" u="sng">
                <a:solidFill>
                  <a:schemeClr val="accent5"/>
                </a:solidFill>
                <a:latin typeface="Calibri"/>
                <a:ea typeface="Calibri"/>
                <a:cs typeface="Calibri"/>
                <a:sym typeface="Calibri"/>
                <a:hlinkClick r:id="rId4">
                  <a:extLst>
                    <a:ext uri="{A12FA001-AC4F-418D-AE19-62706E023703}">
                      <ahyp:hlinkClr val="tx"/>
                    </a:ext>
                  </a:extLst>
                </a:hlinkClick>
              </a:rPr>
              <a:t>https://www.coursera.org/learn/transformer-models-and-bert-modelb</a:t>
            </a:r>
            <a:r>
              <a:rPr lang="en" sz="1000">
                <a:solidFill>
                  <a:schemeClr val="dk1"/>
                </a:solidFill>
                <a:latin typeface="Calibri"/>
                <a:ea typeface="Calibri"/>
                <a:cs typeface="Calibri"/>
                <a:sym typeface="Calibri"/>
              </a:rPr>
              <a:t>   </a:t>
            </a:r>
            <a:endParaRPr sz="1000">
              <a:solidFill>
                <a:schemeClr val="dk2"/>
              </a:solidFill>
              <a:latin typeface="Calibri"/>
              <a:ea typeface="Calibri"/>
              <a:cs typeface="Calibri"/>
              <a:sym typeface="Calibri"/>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 name="Shape 481"/>
        <p:cNvGrpSpPr/>
        <p:nvPr/>
      </p:nvGrpSpPr>
      <p:grpSpPr>
        <a:xfrm>
          <a:off x="0" y="0"/>
          <a:ext cx="0" cy="0"/>
          <a:chOff x="0" y="0"/>
          <a:chExt cx="0" cy="0"/>
        </a:xfrm>
      </p:grpSpPr>
      <p:sp>
        <p:nvSpPr>
          <p:cNvPr id="482" name="Google Shape;482;p65"/>
          <p:cNvSpPr txBox="1"/>
          <p:nvPr>
            <p:ph type="title"/>
          </p:nvPr>
        </p:nvSpPr>
        <p:spPr>
          <a:xfrm>
            <a:off x="311700" y="226150"/>
            <a:ext cx="85206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400">
                <a:latin typeface="Calibri"/>
                <a:ea typeface="Calibri"/>
                <a:cs typeface="Calibri"/>
                <a:sym typeface="Calibri"/>
              </a:rPr>
              <a:t>2. Tech Foundations of GenAI: Transformer </a:t>
            </a:r>
            <a:endParaRPr sz="2400">
              <a:latin typeface="Calibri"/>
              <a:ea typeface="Calibri"/>
              <a:cs typeface="Calibri"/>
              <a:sym typeface="Calibri"/>
            </a:endParaRPr>
          </a:p>
          <a:p>
            <a:pPr indent="0" lvl="0" marL="0" rtl="0" algn="l">
              <a:spcBef>
                <a:spcPts val="0"/>
              </a:spcBef>
              <a:spcAft>
                <a:spcPts val="0"/>
              </a:spcAft>
              <a:buNone/>
            </a:pPr>
            <a:r>
              <a:t/>
            </a:r>
            <a:endParaRPr sz="2400">
              <a:latin typeface="Calibri"/>
              <a:ea typeface="Calibri"/>
              <a:cs typeface="Calibri"/>
              <a:sym typeface="Calibri"/>
            </a:endParaRPr>
          </a:p>
        </p:txBody>
      </p:sp>
      <p:sp>
        <p:nvSpPr>
          <p:cNvPr id="483" name="Google Shape;483;p65"/>
          <p:cNvSpPr txBox="1"/>
          <p:nvPr>
            <p:ph idx="12" type="sldNum"/>
          </p:nvPr>
        </p:nvSpPr>
        <p:spPr>
          <a:xfrm>
            <a:off x="8595300" y="4779401"/>
            <a:ext cx="548700" cy="3483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en">
                <a:latin typeface="Calibri"/>
                <a:ea typeface="Calibri"/>
                <a:cs typeface="Calibri"/>
                <a:sym typeface="Calibri"/>
              </a:rPr>
              <a:t>‹#›</a:t>
            </a:fld>
            <a:endParaRPr>
              <a:latin typeface="Calibri"/>
              <a:ea typeface="Calibri"/>
              <a:cs typeface="Calibri"/>
              <a:sym typeface="Calibri"/>
            </a:endParaRPr>
          </a:p>
        </p:txBody>
      </p:sp>
      <p:sp>
        <p:nvSpPr>
          <p:cNvPr id="484" name="Google Shape;484;p65"/>
          <p:cNvSpPr txBox="1"/>
          <p:nvPr/>
        </p:nvSpPr>
        <p:spPr>
          <a:xfrm>
            <a:off x="397875" y="1024731"/>
            <a:ext cx="3978900" cy="3595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lang="en" sz="1600">
                <a:latin typeface="Calibri"/>
                <a:ea typeface="Calibri"/>
                <a:cs typeface="Calibri"/>
                <a:sym typeface="Calibri"/>
              </a:rPr>
              <a:t>There are multiple variations of transformers</a:t>
            </a:r>
            <a:endParaRPr sz="1600">
              <a:latin typeface="Calibri"/>
              <a:ea typeface="Calibri"/>
              <a:cs typeface="Calibri"/>
              <a:sym typeface="Calibri"/>
            </a:endParaRPr>
          </a:p>
          <a:p>
            <a:pPr indent="-330200" lvl="0" marL="457200" rtl="0" algn="l">
              <a:lnSpc>
                <a:spcPct val="115000"/>
              </a:lnSpc>
              <a:spcBef>
                <a:spcPts val="1200"/>
              </a:spcBef>
              <a:spcAft>
                <a:spcPts val="0"/>
              </a:spcAft>
              <a:buClr>
                <a:schemeClr val="dk1"/>
              </a:buClr>
              <a:buSzPts val="1600"/>
              <a:buFont typeface="Calibri"/>
              <a:buChar char="●"/>
            </a:pPr>
            <a:r>
              <a:rPr lang="en" sz="1600">
                <a:latin typeface="Calibri"/>
                <a:ea typeface="Calibri"/>
                <a:cs typeface="Calibri"/>
                <a:sym typeface="Calibri"/>
              </a:rPr>
              <a:t>Encoder-Decoder (BART)</a:t>
            </a:r>
            <a:endParaRPr sz="1600">
              <a:latin typeface="Calibri"/>
              <a:ea typeface="Calibri"/>
              <a:cs typeface="Calibri"/>
              <a:sym typeface="Calibri"/>
            </a:endParaRPr>
          </a:p>
          <a:p>
            <a:pPr indent="-330200" lvl="0" marL="457200" rtl="0" algn="l">
              <a:lnSpc>
                <a:spcPct val="115000"/>
              </a:lnSpc>
              <a:spcBef>
                <a:spcPts val="0"/>
              </a:spcBef>
              <a:spcAft>
                <a:spcPts val="0"/>
              </a:spcAft>
              <a:buClr>
                <a:schemeClr val="dk1"/>
              </a:buClr>
              <a:buSzPts val="1600"/>
              <a:buFont typeface="Calibri"/>
              <a:buChar char="●"/>
            </a:pPr>
            <a:r>
              <a:rPr lang="en" sz="1600">
                <a:latin typeface="Calibri"/>
                <a:ea typeface="Calibri"/>
                <a:cs typeface="Calibri"/>
                <a:sym typeface="Calibri"/>
              </a:rPr>
              <a:t>Decoder only (GPT3, GPT4)</a:t>
            </a:r>
            <a:endParaRPr sz="1600">
              <a:latin typeface="Calibri"/>
              <a:ea typeface="Calibri"/>
              <a:cs typeface="Calibri"/>
              <a:sym typeface="Calibri"/>
            </a:endParaRPr>
          </a:p>
          <a:p>
            <a:pPr indent="-330200" lvl="0" marL="457200" rtl="0" algn="l">
              <a:lnSpc>
                <a:spcPct val="115000"/>
              </a:lnSpc>
              <a:spcBef>
                <a:spcPts val="0"/>
              </a:spcBef>
              <a:spcAft>
                <a:spcPts val="0"/>
              </a:spcAft>
              <a:buClr>
                <a:schemeClr val="dk1"/>
              </a:buClr>
              <a:buSzPts val="1600"/>
              <a:buFont typeface="Calibri"/>
              <a:buChar char="●"/>
            </a:pPr>
            <a:r>
              <a:rPr lang="en" sz="1600">
                <a:latin typeface="Calibri"/>
                <a:ea typeface="Calibri"/>
                <a:cs typeface="Calibri"/>
                <a:sym typeface="Calibri"/>
              </a:rPr>
              <a:t>Encoder Only (BERT)</a:t>
            </a:r>
            <a:endParaRPr sz="1600">
              <a:latin typeface="Calibri"/>
              <a:ea typeface="Calibri"/>
              <a:cs typeface="Calibri"/>
              <a:sym typeface="Calibri"/>
            </a:endParaRPr>
          </a:p>
          <a:p>
            <a:pPr indent="0" lvl="0" marL="0" rtl="0" algn="l">
              <a:lnSpc>
                <a:spcPct val="115000"/>
              </a:lnSpc>
              <a:spcBef>
                <a:spcPts val="2400"/>
              </a:spcBef>
              <a:spcAft>
                <a:spcPts val="0"/>
              </a:spcAft>
              <a:buClr>
                <a:schemeClr val="dk1"/>
              </a:buClr>
              <a:buSzPts val="1100"/>
              <a:buFont typeface="Arial"/>
              <a:buNone/>
            </a:pPr>
            <a:r>
              <a:rPr b="1" lang="en" sz="1600">
                <a:solidFill>
                  <a:schemeClr val="dk1"/>
                </a:solidFill>
                <a:latin typeface="Calibri"/>
                <a:ea typeface="Calibri"/>
                <a:cs typeface="Calibri"/>
                <a:sym typeface="Calibri"/>
              </a:rPr>
              <a:t>BERT (Bidirectional Encoder Representations from Transformer)</a:t>
            </a:r>
            <a:endParaRPr b="1" sz="1600">
              <a:solidFill>
                <a:schemeClr val="dk1"/>
              </a:solidFill>
              <a:latin typeface="Calibri"/>
              <a:ea typeface="Calibri"/>
              <a:cs typeface="Calibri"/>
              <a:sym typeface="Calibri"/>
            </a:endParaRPr>
          </a:p>
          <a:p>
            <a:pPr indent="-330200" lvl="0" marL="457200" rtl="0" algn="l">
              <a:lnSpc>
                <a:spcPct val="115000"/>
              </a:lnSpc>
              <a:spcBef>
                <a:spcPts val="1200"/>
              </a:spcBef>
              <a:spcAft>
                <a:spcPts val="0"/>
              </a:spcAft>
              <a:buClr>
                <a:schemeClr val="dk1"/>
              </a:buClr>
              <a:buSzPts val="1600"/>
              <a:buFont typeface="Calibri"/>
              <a:buChar char="●"/>
            </a:pPr>
            <a:r>
              <a:rPr lang="en" sz="1600">
                <a:solidFill>
                  <a:schemeClr val="dk1"/>
                </a:solidFill>
                <a:latin typeface="Calibri"/>
                <a:ea typeface="Calibri"/>
                <a:cs typeface="Calibri"/>
                <a:sym typeface="Calibri"/>
              </a:rPr>
              <a:t>It is Encoder only model</a:t>
            </a:r>
            <a:endParaRPr sz="1600">
              <a:solidFill>
                <a:schemeClr val="dk1"/>
              </a:solidFill>
              <a:latin typeface="Calibri"/>
              <a:ea typeface="Calibri"/>
              <a:cs typeface="Calibri"/>
              <a:sym typeface="Calibri"/>
            </a:endParaRPr>
          </a:p>
          <a:p>
            <a:pPr indent="-330200" lvl="0" marL="457200" rtl="0" algn="l">
              <a:lnSpc>
                <a:spcPct val="115000"/>
              </a:lnSpc>
              <a:spcBef>
                <a:spcPts val="0"/>
              </a:spcBef>
              <a:spcAft>
                <a:spcPts val="0"/>
              </a:spcAft>
              <a:buClr>
                <a:schemeClr val="dk1"/>
              </a:buClr>
              <a:buSzPts val="1600"/>
              <a:buFont typeface="Calibri"/>
              <a:buChar char="●"/>
            </a:pPr>
            <a:r>
              <a:rPr lang="en" sz="1600">
                <a:solidFill>
                  <a:schemeClr val="dk1"/>
                </a:solidFill>
                <a:latin typeface="Calibri"/>
                <a:ea typeface="Calibri"/>
                <a:cs typeface="Calibri"/>
                <a:sym typeface="Calibri"/>
              </a:rPr>
              <a:t>It is one of the trained transformer models</a:t>
            </a:r>
            <a:endParaRPr sz="1600">
              <a:solidFill>
                <a:schemeClr val="dk1"/>
              </a:solidFill>
              <a:latin typeface="Calibri"/>
              <a:ea typeface="Calibri"/>
              <a:cs typeface="Calibri"/>
              <a:sym typeface="Calibri"/>
            </a:endParaRPr>
          </a:p>
          <a:p>
            <a:pPr indent="-330200" lvl="0" marL="457200" rtl="0" algn="l">
              <a:lnSpc>
                <a:spcPct val="115000"/>
              </a:lnSpc>
              <a:spcBef>
                <a:spcPts val="0"/>
              </a:spcBef>
              <a:spcAft>
                <a:spcPts val="0"/>
              </a:spcAft>
              <a:buClr>
                <a:schemeClr val="dk1"/>
              </a:buClr>
              <a:buSzPts val="1600"/>
              <a:buFont typeface="Calibri"/>
              <a:buChar char="●"/>
            </a:pPr>
            <a:r>
              <a:rPr lang="en" sz="1600">
                <a:solidFill>
                  <a:schemeClr val="dk1"/>
                </a:solidFill>
                <a:latin typeface="Calibri"/>
                <a:ea typeface="Calibri"/>
                <a:cs typeface="Calibri"/>
                <a:sym typeface="Calibri"/>
              </a:rPr>
              <a:t>It powers google search</a:t>
            </a:r>
            <a:endParaRPr sz="1600">
              <a:latin typeface="Calibri"/>
              <a:ea typeface="Calibri"/>
              <a:cs typeface="Calibri"/>
              <a:sym typeface="Calibri"/>
            </a:endParaRPr>
          </a:p>
        </p:txBody>
      </p:sp>
      <p:sp>
        <p:nvSpPr>
          <p:cNvPr id="485" name="Google Shape;485;p65"/>
          <p:cNvSpPr txBox="1"/>
          <p:nvPr/>
        </p:nvSpPr>
        <p:spPr>
          <a:xfrm>
            <a:off x="4709925" y="984756"/>
            <a:ext cx="3978900" cy="3133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lang="en" sz="1600">
                <a:solidFill>
                  <a:schemeClr val="dk1"/>
                </a:solidFill>
                <a:latin typeface="Calibri"/>
                <a:ea typeface="Calibri"/>
                <a:cs typeface="Calibri"/>
                <a:sym typeface="Calibri"/>
              </a:rPr>
              <a:t>Originally BERT was trained on two different tasks</a:t>
            </a:r>
            <a:endParaRPr sz="1600">
              <a:solidFill>
                <a:schemeClr val="dk1"/>
              </a:solidFill>
              <a:latin typeface="Calibri"/>
              <a:ea typeface="Calibri"/>
              <a:cs typeface="Calibri"/>
              <a:sym typeface="Calibri"/>
            </a:endParaRPr>
          </a:p>
          <a:p>
            <a:pPr indent="-330200" lvl="0" marL="457200" rtl="0" algn="l">
              <a:lnSpc>
                <a:spcPct val="115000"/>
              </a:lnSpc>
              <a:spcBef>
                <a:spcPts val="1200"/>
              </a:spcBef>
              <a:spcAft>
                <a:spcPts val="0"/>
              </a:spcAft>
              <a:buClr>
                <a:schemeClr val="dk1"/>
              </a:buClr>
              <a:buSzPts val="1600"/>
              <a:buChar char="●"/>
            </a:pPr>
            <a:r>
              <a:rPr b="1" lang="en" sz="1600">
                <a:solidFill>
                  <a:schemeClr val="dk1"/>
                </a:solidFill>
                <a:latin typeface="Calibri"/>
                <a:ea typeface="Calibri"/>
                <a:cs typeface="Calibri"/>
                <a:sym typeface="Calibri"/>
              </a:rPr>
              <a:t>Masked Language Modeling (MLM)</a:t>
            </a:r>
            <a:r>
              <a:rPr lang="en" sz="1600">
                <a:solidFill>
                  <a:schemeClr val="dk1"/>
                </a:solidFill>
                <a:latin typeface="Calibri"/>
                <a:ea typeface="Calibri"/>
                <a:cs typeface="Calibri"/>
                <a:sym typeface="Calibri"/>
              </a:rPr>
              <a:t>: Here the some percentage of input words are masked and the model is trained to predict the masked word</a:t>
            </a:r>
            <a:endParaRPr sz="1600">
              <a:solidFill>
                <a:schemeClr val="dk1"/>
              </a:solidFill>
              <a:latin typeface="Calibri"/>
              <a:ea typeface="Calibri"/>
              <a:cs typeface="Calibri"/>
              <a:sym typeface="Calibri"/>
            </a:endParaRPr>
          </a:p>
          <a:p>
            <a:pPr indent="-330200" lvl="0" marL="457200" rtl="0" algn="l">
              <a:lnSpc>
                <a:spcPct val="115000"/>
              </a:lnSpc>
              <a:spcBef>
                <a:spcPts val="0"/>
              </a:spcBef>
              <a:spcAft>
                <a:spcPts val="0"/>
              </a:spcAft>
              <a:buClr>
                <a:schemeClr val="dk1"/>
              </a:buClr>
              <a:buSzPts val="1600"/>
              <a:buChar char="●"/>
            </a:pPr>
            <a:r>
              <a:rPr b="1" lang="en" sz="1600">
                <a:solidFill>
                  <a:schemeClr val="dk1"/>
                </a:solidFill>
                <a:latin typeface="Calibri"/>
                <a:ea typeface="Calibri"/>
                <a:cs typeface="Calibri"/>
                <a:sym typeface="Calibri"/>
              </a:rPr>
              <a:t>Next Sentence Prediction (NSP)</a:t>
            </a:r>
            <a:r>
              <a:rPr lang="en" sz="1600">
                <a:solidFill>
                  <a:schemeClr val="dk1"/>
                </a:solidFill>
                <a:latin typeface="Calibri"/>
                <a:ea typeface="Calibri"/>
                <a:cs typeface="Calibri"/>
                <a:sym typeface="Calibri"/>
              </a:rPr>
              <a:t>: Here BERT aims to Learn the relationships between sentences and predicts the next sentence given the first one. </a:t>
            </a:r>
            <a:endParaRPr sz="1600">
              <a:solidFill>
                <a:schemeClr val="dk1"/>
              </a:solidFill>
              <a:latin typeface="Calibri"/>
              <a:ea typeface="Calibri"/>
              <a:cs typeface="Calibri"/>
              <a:sym typeface="Calibri"/>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 name="Shape 489"/>
        <p:cNvGrpSpPr/>
        <p:nvPr/>
      </p:nvGrpSpPr>
      <p:grpSpPr>
        <a:xfrm>
          <a:off x="0" y="0"/>
          <a:ext cx="0" cy="0"/>
          <a:chOff x="0" y="0"/>
          <a:chExt cx="0" cy="0"/>
        </a:xfrm>
      </p:grpSpPr>
      <p:sp>
        <p:nvSpPr>
          <p:cNvPr id="490" name="Google Shape;490;p66"/>
          <p:cNvSpPr txBox="1"/>
          <p:nvPr>
            <p:ph type="title"/>
          </p:nvPr>
        </p:nvSpPr>
        <p:spPr>
          <a:xfrm>
            <a:off x="311700" y="226150"/>
            <a:ext cx="85206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400">
                <a:latin typeface="Calibri"/>
                <a:ea typeface="Calibri"/>
                <a:cs typeface="Calibri"/>
                <a:sym typeface="Calibri"/>
              </a:rPr>
              <a:t>2. Tech Foundations of GenAI: n-grams </a:t>
            </a:r>
            <a:endParaRPr sz="2400">
              <a:latin typeface="Calibri"/>
              <a:ea typeface="Calibri"/>
              <a:cs typeface="Calibri"/>
              <a:sym typeface="Calibri"/>
            </a:endParaRPr>
          </a:p>
          <a:p>
            <a:pPr indent="0" lvl="0" marL="0" rtl="0" algn="l">
              <a:spcBef>
                <a:spcPts val="0"/>
              </a:spcBef>
              <a:spcAft>
                <a:spcPts val="0"/>
              </a:spcAft>
              <a:buNone/>
            </a:pPr>
            <a:r>
              <a:t/>
            </a:r>
            <a:endParaRPr sz="2400">
              <a:latin typeface="Calibri"/>
              <a:ea typeface="Calibri"/>
              <a:cs typeface="Calibri"/>
              <a:sym typeface="Calibri"/>
            </a:endParaRPr>
          </a:p>
        </p:txBody>
      </p:sp>
      <p:sp>
        <p:nvSpPr>
          <p:cNvPr id="491" name="Google Shape;491;p66"/>
          <p:cNvSpPr txBox="1"/>
          <p:nvPr>
            <p:ph idx="12" type="sldNum"/>
          </p:nvPr>
        </p:nvSpPr>
        <p:spPr>
          <a:xfrm>
            <a:off x="8595300" y="4779401"/>
            <a:ext cx="548700" cy="3483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en">
                <a:latin typeface="Calibri"/>
                <a:ea typeface="Calibri"/>
                <a:cs typeface="Calibri"/>
                <a:sym typeface="Calibri"/>
              </a:rPr>
              <a:t>‹#›</a:t>
            </a:fld>
            <a:endParaRPr>
              <a:latin typeface="Calibri"/>
              <a:ea typeface="Calibri"/>
              <a:cs typeface="Calibri"/>
              <a:sym typeface="Calibri"/>
            </a:endParaRPr>
          </a:p>
        </p:txBody>
      </p:sp>
      <p:pic>
        <p:nvPicPr>
          <p:cNvPr id="492" name="Google Shape;492;p66"/>
          <p:cNvPicPr preferRelativeResize="0"/>
          <p:nvPr/>
        </p:nvPicPr>
        <p:blipFill>
          <a:blip r:embed="rId3">
            <a:alphaModFix/>
          </a:blip>
          <a:stretch>
            <a:fillRect/>
          </a:stretch>
        </p:blipFill>
        <p:spPr>
          <a:xfrm>
            <a:off x="1811505" y="1510975"/>
            <a:ext cx="1662663" cy="821937"/>
          </a:xfrm>
          <a:prstGeom prst="rect">
            <a:avLst/>
          </a:prstGeom>
          <a:noFill/>
          <a:ln>
            <a:noFill/>
          </a:ln>
        </p:spPr>
      </p:pic>
      <p:pic>
        <p:nvPicPr>
          <p:cNvPr id="493" name="Google Shape;493;p66"/>
          <p:cNvPicPr preferRelativeResize="0"/>
          <p:nvPr/>
        </p:nvPicPr>
        <p:blipFill>
          <a:blip r:embed="rId4">
            <a:alphaModFix/>
          </a:blip>
          <a:stretch>
            <a:fillRect/>
          </a:stretch>
        </p:blipFill>
        <p:spPr>
          <a:xfrm>
            <a:off x="1229800" y="2241066"/>
            <a:ext cx="2711101" cy="2902909"/>
          </a:xfrm>
          <a:prstGeom prst="rect">
            <a:avLst/>
          </a:prstGeom>
          <a:noFill/>
          <a:ln>
            <a:noFill/>
          </a:ln>
        </p:spPr>
      </p:pic>
      <p:pic>
        <p:nvPicPr>
          <p:cNvPr id="494" name="Google Shape;494;p66"/>
          <p:cNvPicPr preferRelativeResize="0"/>
          <p:nvPr/>
        </p:nvPicPr>
        <p:blipFill>
          <a:blip r:embed="rId5">
            <a:alphaModFix/>
          </a:blip>
          <a:stretch>
            <a:fillRect/>
          </a:stretch>
        </p:blipFill>
        <p:spPr>
          <a:xfrm>
            <a:off x="5646804" y="1595375"/>
            <a:ext cx="2063948" cy="681937"/>
          </a:xfrm>
          <a:prstGeom prst="rect">
            <a:avLst/>
          </a:prstGeom>
          <a:noFill/>
          <a:ln>
            <a:noFill/>
          </a:ln>
        </p:spPr>
      </p:pic>
      <p:pic>
        <p:nvPicPr>
          <p:cNvPr id="495" name="Google Shape;495;p66"/>
          <p:cNvPicPr preferRelativeResize="0"/>
          <p:nvPr/>
        </p:nvPicPr>
        <p:blipFill>
          <a:blip r:embed="rId6">
            <a:alphaModFix/>
          </a:blip>
          <a:stretch>
            <a:fillRect/>
          </a:stretch>
        </p:blipFill>
        <p:spPr>
          <a:xfrm>
            <a:off x="5497975" y="2287130"/>
            <a:ext cx="2284676" cy="2653144"/>
          </a:xfrm>
          <a:prstGeom prst="rect">
            <a:avLst/>
          </a:prstGeom>
          <a:noFill/>
          <a:ln>
            <a:noFill/>
          </a:ln>
        </p:spPr>
      </p:pic>
      <p:sp>
        <p:nvSpPr>
          <p:cNvPr id="496" name="Google Shape;496;p66"/>
          <p:cNvSpPr txBox="1"/>
          <p:nvPr>
            <p:ph idx="1" type="body"/>
          </p:nvPr>
        </p:nvSpPr>
        <p:spPr>
          <a:xfrm>
            <a:off x="311700" y="798850"/>
            <a:ext cx="8622600" cy="677700"/>
          </a:xfrm>
          <a:prstGeom prst="rect">
            <a:avLst/>
          </a:prstGeom>
        </p:spPr>
        <p:txBody>
          <a:bodyPr anchorCtr="0" anchor="t" bIns="91425" lIns="91425" spcFirstLastPara="1" rIns="91425" wrap="square" tIns="91425">
            <a:normAutofit fontScale="92500" lnSpcReduction="20000"/>
          </a:bodyPr>
          <a:lstStyle/>
          <a:p>
            <a:pPr indent="-334327" lvl="0" marL="457200" rtl="0" algn="l">
              <a:spcBef>
                <a:spcPts val="1200"/>
              </a:spcBef>
              <a:spcAft>
                <a:spcPts val="0"/>
              </a:spcAft>
              <a:buClr>
                <a:schemeClr val="dk1"/>
              </a:buClr>
              <a:buSzPct val="100000"/>
              <a:buFont typeface="Calibri"/>
              <a:buChar char="●"/>
            </a:pPr>
            <a:r>
              <a:rPr lang="en">
                <a:solidFill>
                  <a:schemeClr val="dk1"/>
                </a:solidFill>
                <a:latin typeface="Calibri"/>
                <a:ea typeface="Calibri"/>
                <a:cs typeface="Calibri"/>
                <a:sym typeface="Calibri"/>
              </a:rPr>
              <a:t>N-grams are contiguous sequences of N items (tokens) from a given text or sequence of data. </a:t>
            </a:r>
            <a:endParaRPr>
              <a:solidFill>
                <a:schemeClr val="dk1"/>
              </a:solidFill>
              <a:latin typeface="Calibri"/>
              <a:ea typeface="Calibri"/>
              <a:cs typeface="Calibri"/>
              <a:sym typeface="Calibri"/>
            </a:endParaRPr>
          </a:p>
          <a:p>
            <a:pPr indent="-334327" lvl="0" marL="457200" rtl="0" algn="l">
              <a:spcBef>
                <a:spcPts val="0"/>
              </a:spcBef>
              <a:spcAft>
                <a:spcPts val="0"/>
              </a:spcAft>
              <a:buClr>
                <a:schemeClr val="dk1"/>
              </a:buClr>
              <a:buSzPct val="100000"/>
              <a:buFont typeface="Calibri"/>
              <a:buChar char="●"/>
            </a:pPr>
            <a:r>
              <a:rPr lang="en">
                <a:solidFill>
                  <a:schemeClr val="dk1"/>
                </a:solidFill>
                <a:latin typeface="Calibri"/>
                <a:ea typeface="Calibri"/>
                <a:cs typeface="Calibri"/>
                <a:sym typeface="Calibri"/>
              </a:rPr>
              <a:t>N-grams are used to capture the local context and syntactic structures of text data.</a:t>
            </a:r>
            <a:endParaRPr>
              <a:solidFill>
                <a:schemeClr val="dk1"/>
              </a:solidFill>
              <a:latin typeface="Calibri"/>
              <a:ea typeface="Calibri"/>
              <a:cs typeface="Calibri"/>
              <a:sym typeface="Calibri"/>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0" name="Shape 500"/>
        <p:cNvGrpSpPr/>
        <p:nvPr/>
      </p:nvGrpSpPr>
      <p:grpSpPr>
        <a:xfrm>
          <a:off x="0" y="0"/>
          <a:ext cx="0" cy="0"/>
          <a:chOff x="0" y="0"/>
          <a:chExt cx="0" cy="0"/>
        </a:xfrm>
      </p:grpSpPr>
      <p:sp>
        <p:nvSpPr>
          <p:cNvPr id="501" name="Google Shape;501;p67"/>
          <p:cNvSpPr txBox="1"/>
          <p:nvPr>
            <p:ph type="title"/>
          </p:nvPr>
        </p:nvSpPr>
        <p:spPr>
          <a:xfrm>
            <a:off x="311700" y="226150"/>
            <a:ext cx="85206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400">
                <a:latin typeface="Calibri"/>
                <a:ea typeface="Calibri"/>
                <a:cs typeface="Calibri"/>
                <a:sym typeface="Calibri"/>
              </a:rPr>
              <a:t>2. Tech Foundations of GenAI: Transformer</a:t>
            </a:r>
            <a:endParaRPr sz="2400">
              <a:latin typeface="Calibri"/>
              <a:ea typeface="Calibri"/>
              <a:cs typeface="Calibri"/>
              <a:sym typeface="Calibri"/>
            </a:endParaRPr>
          </a:p>
          <a:p>
            <a:pPr indent="0" lvl="0" marL="0" rtl="0" algn="l">
              <a:spcBef>
                <a:spcPts val="0"/>
              </a:spcBef>
              <a:spcAft>
                <a:spcPts val="0"/>
              </a:spcAft>
              <a:buNone/>
            </a:pPr>
            <a:r>
              <a:t/>
            </a:r>
            <a:endParaRPr sz="2400">
              <a:latin typeface="Calibri"/>
              <a:ea typeface="Calibri"/>
              <a:cs typeface="Calibri"/>
              <a:sym typeface="Calibri"/>
            </a:endParaRPr>
          </a:p>
        </p:txBody>
      </p:sp>
      <p:sp>
        <p:nvSpPr>
          <p:cNvPr id="502" name="Google Shape;502;p67"/>
          <p:cNvSpPr txBox="1"/>
          <p:nvPr>
            <p:ph idx="12" type="sldNum"/>
          </p:nvPr>
        </p:nvSpPr>
        <p:spPr>
          <a:xfrm>
            <a:off x="8595300" y="4779401"/>
            <a:ext cx="548700" cy="3483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en">
                <a:latin typeface="Calibri"/>
                <a:ea typeface="Calibri"/>
                <a:cs typeface="Calibri"/>
                <a:sym typeface="Calibri"/>
              </a:rPr>
              <a:t>‹#›</a:t>
            </a:fld>
            <a:endParaRPr>
              <a:latin typeface="Calibri"/>
              <a:ea typeface="Calibri"/>
              <a:cs typeface="Calibri"/>
              <a:sym typeface="Calibri"/>
            </a:endParaRPr>
          </a:p>
        </p:txBody>
      </p:sp>
      <p:pic>
        <p:nvPicPr>
          <p:cNvPr id="503" name="Google Shape;503;p67"/>
          <p:cNvPicPr preferRelativeResize="0"/>
          <p:nvPr/>
        </p:nvPicPr>
        <p:blipFill>
          <a:blip r:embed="rId3">
            <a:alphaModFix/>
          </a:blip>
          <a:stretch>
            <a:fillRect/>
          </a:stretch>
        </p:blipFill>
        <p:spPr>
          <a:xfrm>
            <a:off x="1072525" y="1005100"/>
            <a:ext cx="6765773" cy="3845399"/>
          </a:xfrm>
          <a:prstGeom prst="rect">
            <a:avLst/>
          </a:prstGeom>
          <a:noFill/>
          <a:ln>
            <a:noFill/>
          </a:ln>
        </p:spPr>
      </p:pic>
      <p:sp>
        <p:nvSpPr>
          <p:cNvPr id="504" name="Google Shape;504;p67"/>
          <p:cNvSpPr txBox="1"/>
          <p:nvPr/>
        </p:nvSpPr>
        <p:spPr>
          <a:xfrm>
            <a:off x="311700" y="4848175"/>
            <a:ext cx="7472700" cy="27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chemeClr val="dk2"/>
                </a:solidFill>
                <a:latin typeface="Calibri"/>
                <a:ea typeface="Calibri"/>
                <a:cs typeface="Calibri"/>
                <a:sym typeface="Calibri"/>
              </a:rPr>
              <a:t>Images</a:t>
            </a:r>
            <a:r>
              <a:rPr lang="en" sz="1000">
                <a:solidFill>
                  <a:schemeClr val="dk2"/>
                </a:solidFill>
                <a:latin typeface="Calibri"/>
                <a:ea typeface="Calibri"/>
                <a:cs typeface="Calibri"/>
                <a:sym typeface="Calibri"/>
              </a:rPr>
              <a:t>: </a:t>
            </a:r>
            <a:r>
              <a:rPr lang="en" sz="1000" u="sng">
                <a:solidFill>
                  <a:schemeClr val="hlink"/>
                </a:solidFill>
                <a:latin typeface="Calibri"/>
                <a:ea typeface="Calibri"/>
                <a:cs typeface="Calibri"/>
                <a:sym typeface="Calibri"/>
                <a:hlinkClick r:id="rId4"/>
              </a:rPr>
              <a:t>https://www.youtube.com/watch?v=qaWMOYf4ri8&amp;t=2337s</a:t>
            </a:r>
            <a:r>
              <a:rPr lang="en" sz="1000">
                <a:solidFill>
                  <a:schemeClr val="dk2"/>
                </a:solidFill>
                <a:latin typeface="Calibri"/>
                <a:ea typeface="Calibri"/>
                <a:cs typeface="Calibri"/>
                <a:sym typeface="Calibri"/>
              </a:rPr>
              <a:t> </a:t>
            </a:r>
            <a:endParaRPr sz="1000">
              <a:solidFill>
                <a:schemeClr val="dk2"/>
              </a:solidFill>
              <a:latin typeface="Calibri"/>
              <a:ea typeface="Calibri"/>
              <a:cs typeface="Calibri"/>
              <a:sym typeface="Calibri"/>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8" name="Shape 508"/>
        <p:cNvGrpSpPr/>
        <p:nvPr/>
      </p:nvGrpSpPr>
      <p:grpSpPr>
        <a:xfrm>
          <a:off x="0" y="0"/>
          <a:ext cx="0" cy="0"/>
          <a:chOff x="0" y="0"/>
          <a:chExt cx="0" cy="0"/>
        </a:xfrm>
      </p:grpSpPr>
      <p:sp>
        <p:nvSpPr>
          <p:cNvPr id="509" name="Google Shape;509;p68"/>
          <p:cNvSpPr txBox="1"/>
          <p:nvPr>
            <p:ph type="title"/>
          </p:nvPr>
        </p:nvSpPr>
        <p:spPr>
          <a:xfrm>
            <a:off x="311700" y="226150"/>
            <a:ext cx="85206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400">
                <a:latin typeface="Calibri"/>
                <a:ea typeface="Calibri"/>
                <a:cs typeface="Calibri"/>
                <a:sym typeface="Calibri"/>
              </a:rPr>
              <a:t>2. Tech Foundations of GenAI: Transformer</a:t>
            </a:r>
            <a:endParaRPr sz="2400">
              <a:latin typeface="Calibri"/>
              <a:ea typeface="Calibri"/>
              <a:cs typeface="Calibri"/>
              <a:sym typeface="Calibri"/>
            </a:endParaRPr>
          </a:p>
          <a:p>
            <a:pPr indent="0" lvl="0" marL="0" rtl="0" algn="l">
              <a:spcBef>
                <a:spcPts val="0"/>
              </a:spcBef>
              <a:spcAft>
                <a:spcPts val="0"/>
              </a:spcAft>
              <a:buNone/>
            </a:pPr>
            <a:r>
              <a:t/>
            </a:r>
            <a:endParaRPr sz="2400">
              <a:latin typeface="Calibri"/>
              <a:ea typeface="Calibri"/>
              <a:cs typeface="Calibri"/>
              <a:sym typeface="Calibri"/>
            </a:endParaRPr>
          </a:p>
        </p:txBody>
      </p:sp>
      <p:sp>
        <p:nvSpPr>
          <p:cNvPr id="510" name="Google Shape;510;p68"/>
          <p:cNvSpPr txBox="1"/>
          <p:nvPr>
            <p:ph idx="12" type="sldNum"/>
          </p:nvPr>
        </p:nvSpPr>
        <p:spPr>
          <a:xfrm>
            <a:off x="8595300" y="4779401"/>
            <a:ext cx="548700" cy="3483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en">
                <a:latin typeface="Calibri"/>
                <a:ea typeface="Calibri"/>
                <a:cs typeface="Calibri"/>
                <a:sym typeface="Calibri"/>
              </a:rPr>
              <a:t>‹#›</a:t>
            </a:fld>
            <a:endParaRPr>
              <a:latin typeface="Calibri"/>
              <a:ea typeface="Calibri"/>
              <a:cs typeface="Calibri"/>
              <a:sym typeface="Calibri"/>
            </a:endParaRPr>
          </a:p>
        </p:txBody>
      </p:sp>
      <p:pic>
        <p:nvPicPr>
          <p:cNvPr id="511" name="Google Shape;511;p68"/>
          <p:cNvPicPr preferRelativeResize="0"/>
          <p:nvPr/>
        </p:nvPicPr>
        <p:blipFill>
          <a:blip r:embed="rId3">
            <a:alphaModFix/>
          </a:blip>
          <a:stretch>
            <a:fillRect/>
          </a:stretch>
        </p:blipFill>
        <p:spPr>
          <a:xfrm>
            <a:off x="152400" y="951250"/>
            <a:ext cx="8103444" cy="4039852"/>
          </a:xfrm>
          <a:prstGeom prst="rect">
            <a:avLst/>
          </a:prstGeom>
          <a:noFill/>
          <a:ln>
            <a:noFill/>
          </a:ln>
        </p:spPr>
      </p:pic>
      <p:pic>
        <p:nvPicPr>
          <p:cNvPr id="512" name="Google Shape;512;p68"/>
          <p:cNvPicPr preferRelativeResize="0"/>
          <p:nvPr/>
        </p:nvPicPr>
        <p:blipFill>
          <a:blip r:embed="rId4">
            <a:alphaModFix/>
          </a:blip>
          <a:stretch>
            <a:fillRect/>
          </a:stretch>
        </p:blipFill>
        <p:spPr>
          <a:xfrm>
            <a:off x="6305825" y="3347892"/>
            <a:ext cx="2289475" cy="1522625"/>
          </a:xfrm>
          <a:prstGeom prst="rect">
            <a:avLst/>
          </a:prstGeom>
          <a:noFill/>
          <a:ln>
            <a:noFill/>
          </a:ln>
        </p:spPr>
      </p:pic>
      <p:sp>
        <p:nvSpPr>
          <p:cNvPr id="513" name="Google Shape;513;p68"/>
          <p:cNvSpPr txBox="1"/>
          <p:nvPr/>
        </p:nvSpPr>
        <p:spPr>
          <a:xfrm>
            <a:off x="311700" y="4848175"/>
            <a:ext cx="7472700" cy="27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chemeClr val="dk2"/>
                </a:solidFill>
                <a:latin typeface="Calibri"/>
                <a:ea typeface="Calibri"/>
                <a:cs typeface="Calibri"/>
                <a:sym typeface="Calibri"/>
              </a:rPr>
              <a:t>Images</a:t>
            </a:r>
            <a:r>
              <a:rPr lang="en" sz="1000">
                <a:solidFill>
                  <a:schemeClr val="dk2"/>
                </a:solidFill>
                <a:latin typeface="Calibri"/>
                <a:ea typeface="Calibri"/>
                <a:cs typeface="Calibri"/>
                <a:sym typeface="Calibri"/>
              </a:rPr>
              <a:t>: </a:t>
            </a:r>
            <a:r>
              <a:rPr lang="en" sz="1000" u="sng">
                <a:solidFill>
                  <a:schemeClr val="hlink"/>
                </a:solidFill>
                <a:latin typeface="Calibri"/>
                <a:ea typeface="Calibri"/>
                <a:cs typeface="Calibri"/>
                <a:sym typeface="Calibri"/>
                <a:hlinkClick r:id="rId5"/>
              </a:rPr>
              <a:t>https://www.youtube.com/watch?v=qaWMOYf4ri8&amp;t=2337s</a:t>
            </a:r>
            <a:r>
              <a:rPr lang="en" sz="1000">
                <a:solidFill>
                  <a:schemeClr val="dk2"/>
                </a:solidFill>
                <a:latin typeface="Calibri"/>
                <a:ea typeface="Calibri"/>
                <a:cs typeface="Calibri"/>
                <a:sym typeface="Calibri"/>
              </a:rPr>
              <a:t> </a:t>
            </a:r>
            <a:endParaRPr sz="1000">
              <a:solidFill>
                <a:schemeClr val="dk2"/>
              </a:solidFill>
              <a:latin typeface="Calibri"/>
              <a:ea typeface="Calibri"/>
              <a:cs typeface="Calibri"/>
              <a:sym typeface="Calibri"/>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7" name="Shape 517"/>
        <p:cNvGrpSpPr/>
        <p:nvPr/>
      </p:nvGrpSpPr>
      <p:grpSpPr>
        <a:xfrm>
          <a:off x="0" y="0"/>
          <a:ext cx="0" cy="0"/>
          <a:chOff x="0" y="0"/>
          <a:chExt cx="0" cy="0"/>
        </a:xfrm>
      </p:grpSpPr>
      <p:sp>
        <p:nvSpPr>
          <p:cNvPr id="518" name="Google Shape;518;p69"/>
          <p:cNvSpPr txBox="1"/>
          <p:nvPr>
            <p:ph type="title"/>
          </p:nvPr>
        </p:nvSpPr>
        <p:spPr>
          <a:xfrm>
            <a:off x="311700" y="226150"/>
            <a:ext cx="85206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2400">
                <a:latin typeface="Calibri"/>
                <a:ea typeface="Calibri"/>
                <a:cs typeface="Calibri"/>
                <a:sym typeface="Calibri"/>
              </a:rPr>
              <a:t>2. Tech Foundations of GenAI: Self Supervised Learning</a:t>
            </a:r>
            <a:endParaRPr sz="2400">
              <a:latin typeface="Calibri"/>
              <a:ea typeface="Calibri"/>
              <a:cs typeface="Calibri"/>
              <a:sym typeface="Calibri"/>
            </a:endParaRPr>
          </a:p>
          <a:p>
            <a:pPr indent="0" lvl="0" marL="0" rtl="0" algn="l">
              <a:spcBef>
                <a:spcPts val="0"/>
              </a:spcBef>
              <a:spcAft>
                <a:spcPts val="0"/>
              </a:spcAft>
              <a:buNone/>
            </a:pPr>
            <a:r>
              <a:t/>
            </a:r>
            <a:endParaRPr sz="2400">
              <a:latin typeface="Calibri"/>
              <a:ea typeface="Calibri"/>
              <a:cs typeface="Calibri"/>
              <a:sym typeface="Calibri"/>
            </a:endParaRPr>
          </a:p>
        </p:txBody>
      </p:sp>
      <p:sp>
        <p:nvSpPr>
          <p:cNvPr id="519" name="Google Shape;519;p69"/>
          <p:cNvSpPr txBox="1"/>
          <p:nvPr>
            <p:ph idx="12" type="sldNum"/>
          </p:nvPr>
        </p:nvSpPr>
        <p:spPr>
          <a:xfrm>
            <a:off x="8595300" y="4779401"/>
            <a:ext cx="548700" cy="3483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en">
                <a:latin typeface="Calibri"/>
                <a:ea typeface="Calibri"/>
                <a:cs typeface="Calibri"/>
                <a:sym typeface="Calibri"/>
              </a:rPr>
              <a:t>‹#›</a:t>
            </a:fld>
            <a:endParaRPr>
              <a:latin typeface="Calibri"/>
              <a:ea typeface="Calibri"/>
              <a:cs typeface="Calibri"/>
              <a:sym typeface="Calibri"/>
            </a:endParaRPr>
          </a:p>
        </p:txBody>
      </p:sp>
      <p:sp>
        <p:nvSpPr>
          <p:cNvPr id="520" name="Google Shape;520;p69"/>
          <p:cNvSpPr txBox="1"/>
          <p:nvPr>
            <p:ph idx="1" type="body"/>
          </p:nvPr>
        </p:nvSpPr>
        <p:spPr>
          <a:xfrm>
            <a:off x="311700" y="913700"/>
            <a:ext cx="8520600" cy="3891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600">
                <a:solidFill>
                  <a:schemeClr val="dk1"/>
                </a:solidFill>
                <a:latin typeface="Calibri"/>
                <a:ea typeface="Calibri"/>
                <a:cs typeface="Calibri"/>
                <a:sym typeface="Calibri"/>
              </a:rPr>
              <a:t>Self-supervised learning involves training a model to predict certain aspects of the input text </a:t>
            </a:r>
            <a:r>
              <a:rPr b="1" lang="en" sz="1600">
                <a:solidFill>
                  <a:schemeClr val="dk1"/>
                </a:solidFill>
                <a:latin typeface="Calibri"/>
                <a:ea typeface="Calibri"/>
                <a:cs typeface="Calibri"/>
                <a:sym typeface="Calibri"/>
              </a:rPr>
              <a:t>without relying on labeled data or </a:t>
            </a:r>
            <a:r>
              <a:rPr b="1" lang="en" sz="1600">
                <a:solidFill>
                  <a:schemeClr val="dk1"/>
                </a:solidFill>
                <a:latin typeface="Calibri"/>
                <a:ea typeface="Calibri"/>
                <a:cs typeface="Calibri"/>
                <a:sym typeface="Calibri"/>
              </a:rPr>
              <a:t>explicit supervision</a:t>
            </a:r>
            <a:endParaRPr b="1" sz="1600">
              <a:solidFill>
                <a:schemeClr val="dk1"/>
              </a:solidFill>
              <a:latin typeface="Calibri"/>
              <a:ea typeface="Calibri"/>
              <a:cs typeface="Calibri"/>
              <a:sym typeface="Calibri"/>
            </a:endParaRPr>
          </a:p>
          <a:p>
            <a:pPr indent="0" lvl="0" marL="0" rtl="0" algn="l">
              <a:spcBef>
                <a:spcPts val="1200"/>
              </a:spcBef>
              <a:spcAft>
                <a:spcPts val="0"/>
              </a:spcAft>
              <a:buNone/>
            </a:pPr>
            <a:r>
              <a:rPr lang="en" sz="1600">
                <a:solidFill>
                  <a:schemeClr val="dk1"/>
                </a:solidFill>
                <a:latin typeface="Calibri"/>
                <a:ea typeface="Calibri"/>
                <a:cs typeface="Calibri"/>
                <a:sym typeface="Calibri"/>
              </a:rPr>
              <a:t>Types of self-supervised learning used for training large language models </a:t>
            </a:r>
            <a:endParaRPr sz="1600">
              <a:solidFill>
                <a:schemeClr val="dk1"/>
              </a:solidFill>
              <a:latin typeface="Calibri"/>
              <a:ea typeface="Calibri"/>
              <a:cs typeface="Calibri"/>
              <a:sym typeface="Calibri"/>
            </a:endParaRPr>
          </a:p>
          <a:p>
            <a:pPr indent="-330200" lvl="0" marL="457200" rtl="0" algn="l">
              <a:spcBef>
                <a:spcPts val="1200"/>
              </a:spcBef>
              <a:spcAft>
                <a:spcPts val="0"/>
              </a:spcAft>
              <a:buClr>
                <a:schemeClr val="dk1"/>
              </a:buClr>
              <a:buSzPts val="1600"/>
              <a:buChar char="●"/>
            </a:pPr>
            <a:r>
              <a:rPr b="1" lang="en" sz="1600">
                <a:solidFill>
                  <a:schemeClr val="dk1"/>
                </a:solidFill>
                <a:latin typeface="Calibri"/>
                <a:ea typeface="Calibri"/>
                <a:cs typeface="Calibri"/>
                <a:sym typeface="Calibri"/>
              </a:rPr>
              <a:t>Masked Language Modeling (MLM)</a:t>
            </a:r>
            <a:r>
              <a:rPr lang="en" sz="1600">
                <a:solidFill>
                  <a:schemeClr val="dk1"/>
                </a:solidFill>
                <a:latin typeface="Calibri"/>
                <a:ea typeface="Calibri"/>
                <a:cs typeface="Calibri"/>
                <a:sym typeface="Calibri"/>
              </a:rPr>
              <a:t>: Certain tokens in the input text are masked, and the model is trained to predict the masked tokens based on the surrounding context. The model learns representations of words and phrases that capture their semantic and syntactic relationships. </a:t>
            </a:r>
            <a:endParaRPr sz="1600">
              <a:solidFill>
                <a:schemeClr val="dk1"/>
              </a:solidFill>
              <a:latin typeface="Calibri"/>
              <a:ea typeface="Calibri"/>
              <a:cs typeface="Calibri"/>
              <a:sym typeface="Calibri"/>
            </a:endParaRPr>
          </a:p>
          <a:p>
            <a:pPr indent="-330200" lvl="0" marL="457200" rtl="0" algn="l">
              <a:spcBef>
                <a:spcPts val="0"/>
              </a:spcBef>
              <a:spcAft>
                <a:spcPts val="0"/>
              </a:spcAft>
              <a:buClr>
                <a:schemeClr val="dk1"/>
              </a:buClr>
              <a:buSzPts val="1600"/>
              <a:buChar char="●"/>
            </a:pPr>
            <a:r>
              <a:rPr b="1" lang="en" sz="1600">
                <a:solidFill>
                  <a:schemeClr val="dk1"/>
                </a:solidFill>
                <a:latin typeface="Calibri"/>
                <a:ea typeface="Calibri"/>
                <a:cs typeface="Calibri"/>
                <a:sym typeface="Calibri"/>
              </a:rPr>
              <a:t>Next Sentence Prediction (NSP)</a:t>
            </a:r>
            <a:r>
              <a:rPr lang="en" sz="1600">
                <a:solidFill>
                  <a:schemeClr val="dk1"/>
                </a:solidFill>
                <a:latin typeface="Calibri"/>
                <a:ea typeface="Calibri"/>
                <a:cs typeface="Calibri"/>
                <a:sym typeface="Calibri"/>
              </a:rPr>
              <a:t>: Model is trained to predict whether a given pair of sentences are consecutive or not. The model learns the relationships between sentences enabling it to capture higher-level semantic information beyond just individual words and phrases.</a:t>
            </a:r>
            <a:endParaRPr sz="1600">
              <a:solidFill>
                <a:schemeClr val="dk1"/>
              </a:solidFill>
              <a:latin typeface="Calibri"/>
              <a:ea typeface="Calibri"/>
              <a:cs typeface="Calibri"/>
              <a:sym typeface="Calibri"/>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4" name="Shape 524"/>
        <p:cNvGrpSpPr/>
        <p:nvPr/>
      </p:nvGrpSpPr>
      <p:grpSpPr>
        <a:xfrm>
          <a:off x="0" y="0"/>
          <a:ext cx="0" cy="0"/>
          <a:chOff x="0" y="0"/>
          <a:chExt cx="0" cy="0"/>
        </a:xfrm>
      </p:grpSpPr>
      <p:sp>
        <p:nvSpPr>
          <p:cNvPr id="525" name="Google Shape;525;p70"/>
          <p:cNvSpPr txBox="1"/>
          <p:nvPr>
            <p:ph type="title"/>
          </p:nvPr>
        </p:nvSpPr>
        <p:spPr>
          <a:xfrm>
            <a:off x="311700" y="226150"/>
            <a:ext cx="85206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400">
                <a:latin typeface="Calibri"/>
                <a:ea typeface="Calibri"/>
                <a:cs typeface="Calibri"/>
                <a:sym typeface="Calibri"/>
              </a:rPr>
              <a:t>2. Tech Foundations of GenAI: </a:t>
            </a:r>
            <a:r>
              <a:rPr lang="en" sz="2400">
                <a:latin typeface="Calibri"/>
                <a:ea typeface="Calibri"/>
                <a:cs typeface="Calibri"/>
                <a:sym typeface="Calibri"/>
              </a:rPr>
              <a:t>Self Supervised Learning</a:t>
            </a:r>
            <a:endParaRPr sz="2400">
              <a:latin typeface="Calibri"/>
              <a:ea typeface="Calibri"/>
              <a:cs typeface="Calibri"/>
              <a:sym typeface="Calibri"/>
            </a:endParaRPr>
          </a:p>
          <a:p>
            <a:pPr indent="0" lvl="0" marL="0" rtl="0" algn="l">
              <a:spcBef>
                <a:spcPts val="0"/>
              </a:spcBef>
              <a:spcAft>
                <a:spcPts val="0"/>
              </a:spcAft>
              <a:buNone/>
            </a:pPr>
            <a:r>
              <a:t/>
            </a:r>
            <a:endParaRPr sz="2400">
              <a:latin typeface="Calibri"/>
              <a:ea typeface="Calibri"/>
              <a:cs typeface="Calibri"/>
              <a:sym typeface="Calibri"/>
            </a:endParaRPr>
          </a:p>
        </p:txBody>
      </p:sp>
      <p:sp>
        <p:nvSpPr>
          <p:cNvPr id="526" name="Google Shape;526;p70"/>
          <p:cNvSpPr txBox="1"/>
          <p:nvPr>
            <p:ph idx="12" type="sldNum"/>
          </p:nvPr>
        </p:nvSpPr>
        <p:spPr>
          <a:xfrm>
            <a:off x="8595300" y="4779401"/>
            <a:ext cx="548700" cy="3483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en">
                <a:latin typeface="Calibri"/>
                <a:ea typeface="Calibri"/>
                <a:cs typeface="Calibri"/>
                <a:sym typeface="Calibri"/>
              </a:rPr>
              <a:t>‹#›</a:t>
            </a:fld>
            <a:endParaRPr>
              <a:latin typeface="Calibri"/>
              <a:ea typeface="Calibri"/>
              <a:cs typeface="Calibri"/>
              <a:sym typeface="Calibri"/>
            </a:endParaRPr>
          </a:p>
        </p:txBody>
      </p:sp>
      <p:sp>
        <p:nvSpPr>
          <p:cNvPr id="527" name="Google Shape;527;p70"/>
          <p:cNvSpPr txBox="1"/>
          <p:nvPr>
            <p:ph idx="1" type="body"/>
          </p:nvPr>
        </p:nvSpPr>
        <p:spPr>
          <a:xfrm>
            <a:off x="311700" y="913700"/>
            <a:ext cx="8520600" cy="1481700"/>
          </a:xfrm>
          <a:prstGeom prst="rect">
            <a:avLst/>
          </a:prstGeom>
        </p:spPr>
        <p:txBody>
          <a:bodyPr anchorCtr="0" anchor="t" bIns="91425" lIns="91425" spcFirstLastPara="1" rIns="91425" wrap="square" tIns="91425">
            <a:normAutofit lnSpcReduction="20000"/>
          </a:bodyPr>
          <a:lstStyle/>
          <a:p>
            <a:pPr indent="-336550" lvl="0" marL="457200" rtl="0" algn="l">
              <a:spcBef>
                <a:spcPts val="0"/>
              </a:spcBef>
              <a:spcAft>
                <a:spcPts val="0"/>
              </a:spcAft>
              <a:buClr>
                <a:srgbClr val="37352F"/>
              </a:buClr>
              <a:buSzPts val="1700"/>
              <a:buFont typeface="Calibri"/>
              <a:buChar char="●"/>
            </a:pPr>
            <a:r>
              <a:rPr lang="en" sz="1700">
                <a:solidFill>
                  <a:srgbClr val="37352F"/>
                </a:solidFill>
                <a:latin typeface="Calibri"/>
                <a:ea typeface="Calibri"/>
                <a:cs typeface="Calibri"/>
                <a:sym typeface="Calibri"/>
              </a:rPr>
              <a:t>Models can learn rich, general-purpose representations of language that can be fine-tuned for specific downstream tasks, such as text classification, question answering, or language generation. </a:t>
            </a:r>
            <a:endParaRPr sz="1700">
              <a:solidFill>
                <a:srgbClr val="37352F"/>
              </a:solidFill>
              <a:latin typeface="Calibri"/>
              <a:ea typeface="Calibri"/>
              <a:cs typeface="Calibri"/>
              <a:sym typeface="Calibri"/>
            </a:endParaRPr>
          </a:p>
          <a:p>
            <a:pPr indent="-342900" lvl="0" marL="457200" rtl="0" algn="l">
              <a:spcBef>
                <a:spcPts val="0"/>
              </a:spcBef>
              <a:spcAft>
                <a:spcPts val="0"/>
              </a:spcAft>
              <a:buSzPts val="1800"/>
              <a:buChar char="●"/>
            </a:pPr>
            <a:r>
              <a:rPr lang="en" sz="1700">
                <a:solidFill>
                  <a:srgbClr val="37352F"/>
                </a:solidFill>
                <a:latin typeface="Calibri"/>
                <a:ea typeface="Calibri"/>
                <a:cs typeface="Calibri"/>
                <a:sym typeface="Calibri"/>
              </a:rPr>
              <a:t>Self-supervised learning used to train large language models like </a:t>
            </a:r>
            <a:r>
              <a:rPr b="1" lang="en" sz="1700">
                <a:solidFill>
                  <a:srgbClr val="37352F"/>
                </a:solidFill>
                <a:latin typeface="Calibri"/>
                <a:ea typeface="Calibri"/>
                <a:cs typeface="Calibri"/>
                <a:sym typeface="Calibri"/>
              </a:rPr>
              <a:t>GPT and BERT </a:t>
            </a:r>
            <a:r>
              <a:rPr lang="en" sz="1700">
                <a:solidFill>
                  <a:srgbClr val="37352F"/>
                </a:solidFill>
                <a:latin typeface="Calibri"/>
                <a:ea typeface="Calibri"/>
                <a:cs typeface="Calibri"/>
                <a:sym typeface="Calibri"/>
              </a:rPr>
              <a:t>(Bidirectional Encoder Representations from Transformers).</a:t>
            </a:r>
            <a:r>
              <a:rPr lang="en"/>
              <a:t> </a:t>
            </a:r>
            <a:endParaRPr/>
          </a:p>
        </p:txBody>
      </p:sp>
      <p:pic>
        <p:nvPicPr>
          <p:cNvPr id="528" name="Google Shape;528;p70"/>
          <p:cNvPicPr preferRelativeResize="0"/>
          <p:nvPr/>
        </p:nvPicPr>
        <p:blipFill>
          <a:blip r:embed="rId3">
            <a:alphaModFix/>
          </a:blip>
          <a:stretch>
            <a:fillRect/>
          </a:stretch>
        </p:blipFill>
        <p:spPr>
          <a:xfrm>
            <a:off x="1728825" y="2395400"/>
            <a:ext cx="5643492" cy="2443300"/>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2" name="Shape 532"/>
        <p:cNvGrpSpPr/>
        <p:nvPr/>
      </p:nvGrpSpPr>
      <p:grpSpPr>
        <a:xfrm>
          <a:off x="0" y="0"/>
          <a:ext cx="0" cy="0"/>
          <a:chOff x="0" y="0"/>
          <a:chExt cx="0" cy="0"/>
        </a:xfrm>
      </p:grpSpPr>
      <p:sp>
        <p:nvSpPr>
          <p:cNvPr id="533" name="Google Shape;533;p71"/>
          <p:cNvSpPr txBox="1"/>
          <p:nvPr>
            <p:ph idx="1" type="body"/>
          </p:nvPr>
        </p:nvSpPr>
        <p:spPr>
          <a:xfrm>
            <a:off x="311700" y="913700"/>
            <a:ext cx="8520600" cy="16581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Clr>
                <a:srgbClr val="37352F"/>
              </a:buClr>
              <a:buSzPts val="1600"/>
              <a:buFont typeface="Calibri"/>
              <a:buChar char="●"/>
            </a:pPr>
            <a:r>
              <a:rPr lang="en" sz="1600">
                <a:solidFill>
                  <a:srgbClr val="37352F"/>
                </a:solidFill>
                <a:latin typeface="Calibri"/>
                <a:ea typeface="Calibri"/>
                <a:cs typeface="Calibri"/>
                <a:sym typeface="Calibri"/>
              </a:rPr>
              <a:t>LLMs encode a deep statistical representation of language. This understanding is developed during the models pre-training phase when the model learns from vast amounts of unstructured textual data.</a:t>
            </a:r>
            <a:endParaRPr sz="1600">
              <a:solidFill>
                <a:srgbClr val="37352F"/>
              </a:solidFill>
              <a:latin typeface="Calibri"/>
              <a:ea typeface="Calibri"/>
              <a:cs typeface="Calibri"/>
              <a:sym typeface="Calibri"/>
            </a:endParaRPr>
          </a:p>
          <a:p>
            <a:pPr indent="-330200" lvl="0" marL="457200" rtl="0" algn="l">
              <a:spcBef>
                <a:spcPts val="0"/>
              </a:spcBef>
              <a:spcAft>
                <a:spcPts val="0"/>
              </a:spcAft>
              <a:buClr>
                <a:srgbClr val="37352F"/>
              </a:buClr>
              <a:buSzPts val="1600"/>
              <a:buFont typeface="Calibri"/>
              <a:buChar char="●"/>
            </a:pPr>
            <a:r>
              <a:rPr lang="en" sz="1600">
                <a:solidFill>
                  <a:srgbClr val="37352F"/>
                </a:solidFill>
                <a:latin typeface="Calibri"/>
                <a:ea typeface="Calibri"/>
                <a:cs typeface="Calibri"/>
                <a:sym typeface="Calibri"/>
              </a:rPr>
              <a:t>In this self-supervised learning step, the model internalizes the patterns and structures present in the language. </a:t>
            </a:r>
            <a:endParaRPr sz="1600">
              <a:solidFill>
                <a:srgbClr val="37352F"/>
              </a:solidFill>
              <a:latin typeface="Calibri"/>
              <a:ea typeface="Calibri"/>
              <a:cs typeface="Calibri"/>
              <a:sym typeface="Calibri"/>
            </a:endParaRPr>
          </a:p>
        </p:txBody>
      </p:sp>
      <p:sp>
        <p:nvSpPr>
          <p:cNvPr id="534" name="Google Shape;534;p71"/>
          <p:cNvSpPr txBox="1"/>
          <p:nvPr>
            <p:ph type="title"/>
          </p:nvPr>
        </p:nvSpPr>
        <p:spPr>
          <a:xfrm>
            <a:off x="311700" y="226150"/>
            <a:ext cx="85206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400">
                <a:latin typeface="Calibri"/>
                <a:ea typeface="Calibri"/>
                <a:cs typeface="Calibri"/>
                <a:sym typeface="Calibri"/>
              </a:rPr>
              <a:t>2. Tech Foundations of GenAI: Pre-Training</a:t>
            </a:r>
            <a:endParaRPr sz="2400">
              <a:latin typeface="Calibri"/>
              <a:ea typeface="Calibri"/>
              <a:cs typeface="Calibri"/>
              <a:sym typeface="Calibri"/>
            </a:endParaRPr>
          </a:p>
          <a:p>
            <a:pPr indent="0" lvl="0" marL="0" rtl="0" algn="l">
              <a:spcBef>
                <a:spcPts val="0"/>
              </a:spcBef>
              <a:spcAft>
                <a:spcPts val="0"/>
              </a:spcAft>
              <a:buNone/>
            </a:pPr>
            <a:r>
              <a:t/>
            </a:r>
            <a:endParaRPr sz="2400">
              <a:latin typeface="Calibri"/>
              <a:ea typeface="Calibri"/>
              <a:cs typeface="Calibri"/>
              <a:sym typeface="Calibri"/>
            </a:endParaRPr>
          </a:p>
        </p:txBody>
      </p:sp>
      <p:sp>
        <p:nvSpPr>
          <p:cNvPr id="535" name="Google Shape;535;p71"/>
          <p:cNvSpPr txBox="1"/>
          <p:nvPr>
            <p:ph idx="12" type="sldNum"/>
          </p:nvPr>
        </p:nvSpPr>
        <p:spPr>
          <a:xfrm>
            <a:off x="8595300" y="4779401"/>
            <a:ext cx="548700" cy="3483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en">
                <a:latin typeface="Calibri"/>
                <a:ea typeface="Calibri"/>
                <a:cs typeface="Calibri"/>
                <a:sym typeface="Calibri"/>
              </a:rPr>
              <a:t>‹#›</a:t>
            </a:fld>
            <a:endParaRPr>
              <a:latin typeface="Calibri"/>
              <a:ea typeface="Calibri"/>
              <a:cs typeface="Calibri"/>
              <a:sym typeface="Calibri"/>
            </a:endParaRPr>
          </a:p>
        </p:txBody>
      </p:sp>
      <p:pic>
        <p:nvPicPr>
          <p:cNvPr id="536" name="Google Shape;536;p71"/>
          <p:cNvPicPr preferRelativeResize="0"/>
          <p:nvPr/>
        </p:nvPicPr>
        <p:blipFill>
          <a:blip r:embed="rId3">
            <a:alphaModFix/>
          </a:blip>
          <a:stretch>
            <a:fillRect/>
          </a:stretch>
        </p:blipFill>
        <p:spPr>
          <a:xfrm>
            <a:off x="1676825" y="2440550"/>
            <a:ext cx="5346460" cy="2266899"/>
          </a:xfrm>
          <a:prstGeom prst="rect">
            <a:avLst/>
          </a:prstGeom>
          <a:noFill/>
          <a:ln>
            <a:noFill/>
          </a:ln>
        </p:spPr>
      </p:pic>
      <p:sp>
        <p:nvSpPr>
          <p:cNvPr id="537" name="Google Shape;537;p71"/>
          <p:cNvSpPr txBox="1"/>
          <p:nvPr/>
        </p:nvSpPr>
        <p:spPr>
          <a:xfrm>
            <a:off x="356850" y="4749750"/>
            <a:ext cx="8145900" cy="23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2"/>
                </a:solidFill>
                <a:latin typeface="Calibri"/>
                <a:ea typeface="Calibri"/>
                <a:cs typeface="Calibri"/>
                <a:sym typeface="Calibri"/>
              </a:rPr>
              <a:t>Refer: </a:t>
            </a:r>
            <a:r>
              <a:rPr lang="en" sz="1000" u="sng">
                <a:solidFill>
                  <a:schemeClr val="accent5"/>
                </a:solidFill>
                <a:latin typeface="Calibri"/>
                <a:ea typeface="Calibri"/>
                <a:cs typeface="Calibri"/>
                <a:sym typeface="Calibri"/>
                <a:hlinkClick r:id="rId4">
                  <a:extLst>
                    <a:ext uri="{A12FA001-AC4F-418D-AE19-62706E023703}">
                      <ahyp:hlinkClr val="tx"/>
                    </a:ext>
                  </a:extLst>
                </a:hlinkClick>
              </a:rPr>
              <a:t>https://www.deeplearning.ai/courses/generative-ai-with-llms/</a:t>
            </a:r>
            <a:r>
              <a:rPr lang="en" sz="1000">
                <a:solidFill>
                  <a:schemeClr val="dk2"/>
                </a:solidFill>
                <a:latin typeface="Calibri"/>
                <a:ea typeface="Calibri"/>
                <a:cs typeface="Calibri"/>
                <a:sym typeface="Calibri"/>
              </a:rPr>
              <a:t> </a:t>
            </a:r>
            <a:endParaRPr sz="1000">
              <a:solidFill>
                <a:schemeClr val="dk2"/>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8"/>
          <p:cNvSpPr txBox="1"/>
          <p:nvPr>
            <p:ph type="title"/>
          </p:nvPr>
        </p:nvSpPr>
        <p:spPr>
          <a:xfrm>
            <a:off x="395650" y="226150"/>
            <a:ext cx="84366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400">
                <a:latin typeface="Calibri"/>
                <a:ea typeface="Calibri"/>
                <a:cs typeface="Calibri"/>
                <a:sym typeface="Calibri"/>
              </a:rPr>
              <a:t>References</a:t>
            </a:r>
            <a:endParaRPr sz="2400">
              <a:latin typeface="Calibri"/>
              <a:ea typeface="Calibri"/>
              <a:cs typeface="Calibri"/>
              <a:sym typeface="Calibri"/>
            </a:endParaRPr>
          </a:p>
          <a:p>
            <a:pPr indent="0" lvl="0" marL="0" rtl="0" algn="l">
              <a:spcBef>
                <a:spcPts val="0"/>
              </a:spcBef>
              <a:spcAft>
                <a:spcPts val="0"/>
              </a:spcAft>
              <a:buNone/>
            </a:pPr>
            <a:r>
              <a:t/>
            </a:r>
            <a:endParaRPr sz="2400">
              <a:latin typeface="Calibri"/>
              <a:ea typeface="Calibri"/>
              <a:cs typeface="Calibri"/>
              <a:sym typeface="Calibri"/>
            </a:endParaRPr>
          </a:p>
        </p:txBody>
      </p:sp>
      <p:sp>
        <p:nvSpPr>
          <p:cNvPr id="89" name="Google Shape;89;p18"/>
          <p:cNvSpPr txBox="1"/>
          <p:nvPr>
            <p:ph idx="1" type="body"/>
          </p:nvPr>
        </p:nvSpPr>
        <p:spPr>
          <a:xfrm>
            <a:off x="395650" y="913700"/>
            <a:ext cx="8347200" cy="3891600"/>
          </a:xfrm>
          <a:prstGeom prst="rect">
            <a:avLst/>
          </a:prstGeom>
        </p:spPr>
        <p:txBody>
          <a:bodyPr anchorCtr="0" anchor="t" bIns="91425" lIns="91425" spcFirstLastPara="1" rIns="91425" wrap="square" tIns="91425">
            <a:normAutofit fontScale="77500" lnSpcReduction="10000"/>
          </a:bodyPr>
          <a:lstStyle/>
          <a:p>
            <a:pPr indent="0" lvl="0" marL="0" rtl="0" algn="l">
              <a:spcBef>
                <a:spcPts val="0"/>
              </a:spcBef>
              <a:spcAft>
                <a:spcPts val="0"/>
              </a:spcAft>
              <a:buNone/>
            </a:pPr>
            <a:r>
              <a:rPr lang="en">
                <a:solidFill>
                  <a:schemeClr val="dk1"/>
                </a:solidFill>
                <a:latin typeface="Calibri"/>
                <a:ea typeface="Calibri"/>
                <a:cs typeface="Calibri"/>
                <a:sym typeface="Calibri"/>
              </a:rPr>
              <a:t>The workshop slides, quizzes and exercises heavily depended on following resources. Due credit to respective authors and publishers. These resources are also recommended to workshop participants for further study. </a:t>
            </a:r>
            <a:endParaRPr>
              <a:solidFill>
                <a:schemeClr val="dk1"/>
              </a:solidFill>
              <a:latin typeface="Calibri"/>
              <a:ea typeface="Calibri"/>
              <a:cs typeface="Calibri"/>
              <a:sym typeface="Calibri"/>
            </a:endParaRPr>
          </a:p>
          <a:p>
            <a:pPr indent="-317182" lvl="0" marL="457200" rtl="0" algn="l">
              <a:lnSpc>
                <a:spcPct val="150000"/>
              </a:lnSpc>
              <a:spcBef>
                <a:spcPts val="1200"/>
              </a:spcBef>
              <a:spcAft>
                <a:spcPts val="0"/>
              </a:spcAft>
              <a:buClr>
                <a:schemeClr val="dk1"/>
              </a:buClr>
              <a:buSzPct val="100000"/>
              <a:buFont typeface="Calibri"/>
              <a:buAutoNum type="arabicPeriod"/>
            </a:pPr>
            <a:r>
              <a:rPr lang="en">
                <a:solidFill>
                  <a:schemeClr val="dk1"/>
                </a:solidFill>
                <a:latin typeface="Calibri"/>
                <a:ea typeface="Calibri"/>
                <a:cs typeface="Calibri"/>
                <a:sym typeface="Calibri"/>
              </a:rPr>
              <a:t>Generative AI with LLMs Course by AWS and DeepLearning.AI: </a:t>
            </a:r>
            <a:r>
              <a:rPr lang="en" u="sng">
                <a:solidFill>
                  <a:schemeClr val="hlink"/>
                </a:solidFill>
                <a:latin typeface="Calibri"/>
                <a:ea typeface="Calibri"/>
                <a:cs typeface="Calibri"/>
                <a:sym typeface="Calibri"/>
                <a:hlinkClick r:id="rId3"/>
              </a:rPr>
              <a:t>https://www.deeplearning.ai/courses/generative-ai-with-llms/</a:t>
            </a:r>
            <a:endParaRPr>
              <a:solidFill>
                <a:schemeClr val="dk1"/>
              </a:solidFill>
              <a:latin typeface="Calibri"/>
              <a:ea typeface="Calibri"/>
              <a:cs typeface="Calibri"/>
              <a:sym typeface="Calibri"/>
            </a:endParaRPr>
          </a:p>
          <a:p>
            <a:pPr indent="-317182" lvl="0" marL="457200" rtl="0" algn="l">
              <a:lnSpc>
                <a:spcPct val="150000"/>
              </a:lnSpc>
              <a:spcBef>
                <a:spcPts val="0"/>
              </a:spcBef>
              <a:spcAft>
                <a:spcPts val="0"/>
              </a:spcAft>
              <a:buClr>
                <a:schemeClr val="dk1"/>
              </a:buClr>
              <a:buSzPct val="100000"/>
              <a:buFont typeface="Calibri"/>
              <a:buAutoNum type="arabicPeriod"/>
            </a:pPr>
            <a:r>
              <a:rPr lang="en">
                <a:solidFill>
                  <a:schemeClr val="dk1"/>
                </a:solidFill>
                <a:latin typeface="Calibri"/>
                <a:ea typeface="Calibri"/>
                <a:cs typeface="Calibri"/>
                <a:sym typeface="Calibri"/>
              </a:rPr>
              <a:t>Transformer and BERT Model Course by Google and DeepLearning.AI: </a:t>
            </a:r>
            <a:r>
              <a:rPr lang="en" u="sng">
                <a:solidFill>
                  <a:schemeClr val="hlink"/>
                </a:solidFill>
                <a:latin typeface="Calibri"/>
                <a:ea typeface="Calibri"/>
                <a:cs typeface="Calibri"/>
                <a:sym typeface="Calibri"/>
                <a:hlinkClick r:id="rId4"/>
              </a:rPr>
              <a:t>https://www.coursera.org/learn/transformer-models-and-bert-modelb</a:t>
            </a:r>
            <a:r>
              <a:rPr lang="en">
                <a:solidFill>
                  <a:schemeClr val="dk1"/>
                </a:solidFill>
                <a:latin typeface="Calibri"/>
                <a:ea typeface="Calibri"/>
                <a:cs typeface="Calibri"/>
                <a:sym typeface="Calibri"/>
              </a:rPr>
              <a:t> </a:t>
            </a:r>
            <a:endParaRPr>
              <a:solidFill>
                <a:schemeClr val="dk1"/>
              </a:solidFill>
              <a:latin typeface="Calibri"/>
              <a:ea typeface="Calibri"/>
              <a:cs typeface="Calibri"/>
              <a:sym typeface="Calibri"/>
            </a:endParaRPr>
          </a:p>
          <a:p>
            <a:pPr indent="-317182" lvl="0" marL="457200" rtl="0" algn="l">
              <a:lnSpc>
                <a:spcPct val="150000"/>
              </a:lnSpc>
              <a:spcBef>
                <a:spcPts val="0"/>
              </a:spcBef>
              <a:spcAft>
                <a:spcPts val="0"/>
              </a:spcAft>
              <a:buClr>
                <a:schemeClr val="dk1"/>
              </a:buClr>
              <a:buSzPct val="100000"/>
              <a:buFont typeface="Calibri"/>
              <a:buAutoNum type="arabicPeriod"/>
            </a:pPr>
            <a:r>
              <a:rPr lang="en">
                <a:solidFill>
                  <a:schemeClr val="dk1"/>
                </a:solidFill>
                <a:latin typeface="Calibri"/>
                <a:ea typeface="Calibri"/>
                <a:cs typeface="Calibri"/>
                <a:sym typeface="Calibri"/>
              </a:rPr>
              <a:t>Fine tuning Large Language Models </a:t>
            </a:r>
            <a:r>
              <a:rPr lang="en">
                <a:solidFill>
                  <a:schemeClr val="dk1"/>
                </a:solidFill>
                <a:latin typeface="Calibri"/>
                <a:ea typeface="Calibri"/>
                <a:cs typeface="Calibri"/>
                <a:sym typeface="Calibri"/>
              </a:rPr>
              <a:t>by Lamini and DeepLearning.AI</a:t>
            </a:r>
            <a:r>
              <a:rPr lang="en">
                <a:solidFill>
                  <a:schemeClr val="dk1"/>
                </a:solidFill>
                <a:latin typeface="Calibri"/>
                <a:ea typeface="Calibri"/>
                <a:cs typeface="Calibri"/>
                <a:sym typeface="Calibri"/>
              </a:rPr>
              <a:t>: </a:t>
            </a:r>
            <a:r>
              <a:rPr lang="en" u="sng">
                <a:solidFill>
                  <a:schemeClr val="hlink"/>
                </a:solidFill>
                <a:latin typeface="Calibri"/>
                <a:ea typeface="Calibri"/>
                <a:cs typeface="Calibri"/>
                <a:sym typeface="Calibri"/>
                <a:hlinkClick r:id="rId5"/>
              </a:rPr>
              <a:t>https://www.coursera.org/projects/finetuning-large-language-models-project</a:t>
            </a:r>
            <a:endParaRPr>
              <a:solidFill>
                <a:schemeClr val="dk1"/>
              </a:solidFill>
              <a:latin typeface="Calibri"/>
              <a:ea typeface="Calibri"/>
              <a:cs typeface="Calibri"/>
              <a:sym typeface="Calibri"/>
            </a:endParaRPr>
          </a:p>
          <a:p>
            <a:pPr indent="-317182" lvl="0" marL="457200" rtl="0" algn="l">
              <a:lnSpc>
                <a:spcPct val="150000"/>
              </a:lnSpc>
              <a:spcBef>
                <a:spcPts val="0"/>
              </a:spcBef>
              <a:spcAft>
                <a:spcPts val="0"/>
              </a:spcAft>
              <a:buClr>
                <a:schemeClr val="dk1"/>
              </a:buClr>
              <a:buSzPct val="100000"/>
              <a:buFont typeface="Calibri"/>
              <a:buAutoNum type="arabicPeriod"/>
            </a:pPr>
            <a:r>
              <a:rPr lang="en">
                <a:solidFill>
                  <a:schemeClr val="dk1"/>
                </a:solidFill>
                <a:latin typeface="Calibri"/>
                <a:ea typeface="Calibri"/>
                <a:cs typeface="Calibri"/>
                <a:sym typeface="Calibri"/>
              </a:rPr>
              <a:t>Serrano Academy Youtube Channel:  </a:t>
            </a:r>
            <a:r>
              <a:rPr lang="en" u="sng">
                <a:solidFill>
                  <a:schemeClr val="hlink"/>
                </a:solidFill>
                <a:latin typeface="Calibri"/>
                <a:ea typeface="Calibri"/>
                <a:cs typeface="Calibri"/>
                <a:sym typeface="Calibri"/>
                <a:hlinkClick r:id="rId6"/>
              </a:rPr>
              <a:t>https://www.youtube.com/@SerranoAcademy</a:t>
            </a:r>
            <a:r>
              <a:rPr lang="en">
                <a:solidFill>
                  <a:schemeClr val="dk1"/>
                </a:solidFill>
                <a:latin typeface="Calibri"/>
                <a:ea typeface="Calibri"/>
                <a:cs typeface="Calibri"/>
                <a:sym typeface="Calibri"/>
              </a:rPr>
              <a:t> </a:t>
            </a:r>
            <a:endParaRPr>
              <a:solidFill>
                <a:schemeClr val="dk1"/>
              </a:solidFill>
              <a:latin typeface="Calibri"/>
              <a:ea typeface="Calibri"/>
              <a:cs typeface="Calibri"/>
              <a:sym typeface="Calibri"/>
            </a:endParaRPr>
          </a:p>
          <a:p>
            <a:pPr indent="-317182" lvl="0" marL="457200" rtl="0" algn="l">
              <a:lnSpc>
                <a:spcPct val="150000"/>
              </a:lnSpc>
              <a:spcBef>
                <a:spcPts val="0"/>
              </a:spcBef>
              <a:spcAft>
                <a:spcPts val="0"/>
              </a:spcAft>
              <a:buClr>
                <a:schemeClr val="dk1"/>
              </a:buClr>
              <a:buSzPct val="100000"/>
              <a:buFont typeface="Calibri"/>
              <a:buAutoNum type="arabicPeriod"/>
            </a:pPr>
            <a:r>
              <a:rPr lang="en">
                <a:solidFill>
                  <a:schemeClr val="dk1"/>
                </a:solidFill>
                <a:latin typeface="Calibri"/>
                <a:ea typeface="Calibri"/>
                <a:cs typeface="Calibri"/>
                <a:sym typeface="Calibri"/>
              </a:rPr>
              <a:t>Paper: Attention is all you need: </a:t>
            </a:r>
            <a:r>
              <a:rPr lang="en" u="sng">
                <a:solidFill>
                  <a:schemeClr val="hlink"/>
                </a:solidFill>
                <a:latin typeface="Calibri"/>
                <a:ea typeface="Calibri"/>
                <a:cs typeface="Calibri"/>
                <a:sym typeface="Calibri"/>
                <a:hlinkClick r:id="rId7"/>
              </a:rPr>
              <a:t>https://arxiv.org/abs/1706.03762</a:t>
            </a:r>
            <a:r>
              <a:rPr lang="en">
                <a:solidFill>
                  <a:schemeClr val="dk1"/>
                </a:solidFill>
                <a:latin typeface="Calibri"/>
                <a:ea typeface="Calibri"/>
                <a:cs typeface="Calibri"/>
                <a:sym typeface="Calibri"/>
              </a:rPr>
              <a:t> </a:t>
            </a:r>
            <a:endParaRPr>
              <a:solidFill>
                <a:schemeClr val="dk1"/>
              </a:solidFill>
              <a:latin typeface="Calibri"/>
              <a:ea typeface="Calibri"/>
              <a:cs typeface="Calibri"/>
              <a:sym typeface="Calibri"/>
            </a:endParaRPr>
          </a:p>
          <a:p>
            <a:pPr indent="-317182" lvl="0" marL="457200" rtl="0" algn="l">
              <a:lnSpc>
                <a:spcPct val="150000"/>
              </a:lnSpc>
              <a:spcBef>
                <a:spcPts val="0"/>
              </a:spcBef>
              <a:spcAft>
                <a:spcPts val="0"/>
              </a:spcAft>
              <a:buClr>
                <a:schemeClr val="dk1"/>
              </a:buClr>
              <a:buSzPct val="100000"/>
              <a:buFont typeface="Calibri"/>
              <a:buAutoNum type="arabicPeriod"/>
            </a:pPr>
            <a:r>
              <a:rPr lang="en">
                <a:solidFill>
                  <a:schemeClr val="dk1"/>
                </a:solidFill>
                <a:latin typeface="Calibri"/>
                <a:ea typeface="Calibri"/>
                <a:cs typeface="Calibri"/>
                <a:sym typeface="Calibri"/>
              </a:rPr>
              <a:t>Paper: Low-Rank Adaptation of LLMs - </a:t>
            </a:r>
            <a:r>
              <a:rPr lang="en">
                <a:solidFill>
                  <a:schemeClr val="dk1"/>
                </a:solidFill>
                <a:uFill>
                  <a:noFill/>
                </a:uFill>
                <a:latin typeface="Calibri"/>
                <a:ea typeface="Calibri"/>
                <a:cs typeface="Calibri"/>
                <a:sym typeface="Calibri"/>
                <a:hlinkClick r:id="rId8">
                  <a:extLst>
                    <a:ext uri="{A12FA001-AC4F-418D-AE19-62706E023703}">
                      <ahyp:hlinkClr val="tx"/>
                    </a:ext>
                  </a:extLst>
                </a:hlinkClick>
              </a:rPr>
              <a:t>https://arxiv.org/abs/2106.09685</a:t>
            </a:r>
            <a:endParaRPr>
              <a:solidFill>
                <a:schemeClr val="dk1"/>
              </a:solidFill>
              <a:latin typeface="Calibri"/>
              <a:ea typeface="Calibri"/>
              <a:cs typeface="Calibri"/>
              <a:sym typeface="Calibri"/>
            </a:endParaRPr>
          </a:p>
          <a:p>
            <a:pPr indent="-317182" lvl="0" marL="457200" rtl="0" algn="l">
              <a:lnSpc>
                <a:spcPct val="150000"/>
              </a:lnSpc>
              <a:spcBef>
                <a:spcPts val="0"/>
              </a:spcBef>
              <a:spcAft>
                <a:spcPts val="0"/>
              </a:spcAft>
              <a:buClr>
                <a:schemeClr val="dk1"/>
              </a:buClr>
              <a:buSzPct val="150000"/>
              <a:buFont typeface="Calibri"/>
              <a:buAutoNum type="arabicPeriod"/>
            </a:pPr>
            <a:r>
              <a:rPr lang="en">
                <a:solidFill>
                  <a:schemeClr val="dk1"/>
                </a:solidFill>
                <a:latin typeface="Calibri"/>
                <a:ea typeface="Calibri"/>
                <a:cs typeface="Calibri"/>
                <a:sym typeface="Calibri"/>
              </a:rPr>
              <a:t>Paper: The Era of 1-bit LLMs - </a:t>
            </a:r>
            <a:r>
              <a:rPr lang="en" u="sng">
                <a:solidFill>
                  <a:schemeClr val="hlink"/>
                </a:solidFill>
                <a:latin typeface="Calibri"/>
                <a:ea typeface="Calibri"/>
                <a:cs typeface="Calibri"/>
                <a:sym typeface="Calibri"/>
                <a:hlinkClick r:id="rId9"/>
              </a:rPr>
              <a:t>https://arxiv.org/abs/2402.17764</a:t>
            </a:r>
            <a:r>
              <a:rPr lang="en" u="sng">
                <a:solidFill>
                  <a:schemeClr val="hlink"/>
                </a:solidFill>
                <a:latin typeface="Calibri"/>
                <a:ea typeface="Calibri"/>
                <a:cs typeface="Calibri"/>
                <a:sym typeface="Calibri"/>
              </a:rPr>
              <a:t>  </a:t>
            </a:r>
            <a:endParaRPr b="1" sz="1200">
              <a:solidFill>
                <a:schemeClr val="dk1"/>
              </a:solidFill>
              <a:latin typeface="Calibri"/>
              <a:ea typeface="Calibri"/>
              <a:cs typeface="Calibri"/>
              <a:sym typeface="Calibri"/>
            </a:endParaRPr>
          </a:p>
        </p:txBody>
      </p:sp>
      <p:sp>
        <p:nvSpPr>
          <p:cNvPr id="90" name="Google Shape;90;p18"/>
          <p:cNvSpPr txBox="1"/>
          <p:nvPr>
            <p:ph idx="12" type="sldNum"/>
          </p:nvPr>
        </p:nvSpPr>
        <p:spPr>
          <a:xfrm>
            <a:off x="8595300" y="4779401"/>
            <a:ext cx="548700" cy="3483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en">
                <a:latin typeface="Calibri"/>
                <a:ea typeface="Calibri"/>
                <a:cs typeface="Calibri"/>
                <a:sym typeface="Calibri"/>
              </a:rPr>
              <a:t>‹#›</a:t>
            </a:fld>
            <a:endParaRPr>
              <a:latin typeface="Calibri"/>
              <a:ea typeface="Calibri"/>
              <a:cs typeface="Calibri"/>
              <a:sym typeface="Calibri"/>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1" name="Shape 541"/>
        <p:cNvGrpSpPr/>
        <p:nvPr/>
      </p:nvGrpSpPr>
      <p:grpSpPr>
        <a:xfrm>
          <a:off x="0" y="0"/>
          <a:ext cx="0" cy="0"/>
          <a:chOff x="0" y="0"/>
          <a:chExt cx="0" cy="0"/>
        </a:xfrm>
      </p:grpSpPr>
      <p:sp>
        <p:nvSpPr>
          <p:cNvPr id="542" name="Google Shape;542;p72"/>
          <p:cNvSpPr txBox="1"/>
          <p:nvPr>
            <p:ph type="title"/>
          </p:nvPr>
        </p:nvSpPr>
        <p:spPr>
          <a:xfrm>
            <a:off x="311700" y="226150"/>
            <a:ext cx="85206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400">
                <a:latin typeface="Calibri"/>
                <a:ea typeface="Calibri"/>
                <a:cs typeface="Calibri"/>
                <a:sym typeface="Calibri"/>
              </a:rPr>
              <a:t>2. Tech Foundations of GenAI: Types of Transformer Model</a:t>
            </a:r>
            <a:endParaRPr sz="2400">
              <a:latin typeface="Calibri"/>
              <a:ea typeface="Calibri"/>
              <a:cs typeface="Calibri"/>
              <a:sym typeface="Calibri"/>
            </a:endParaRPr>
          </a:p>
          <a:p>
            <a:pPr indent="0" lvl="0" marL="0" rtl="0" algn="l">
              <a:spcBef>
                <a:spcPts val="0"/>
              </a:spcBef>
              <a:spcAft>
                <a:spcPts val="0"/>
              </a:spcAft>
              <a:buNone/>
            </a:pPr>
            <a:r>
              <a:t/>
            </a:r>
            <a:endParaRPr sz="2400">
              <a:latin typeface="Calibri"/>
              <a:ea typeface="Calibri"/>
              <a:cs typeface="Calibri"/>
              <a:sym typeface="Calibri"/>
            </a:endParaRPr>
          </a:p>
        </p:txBody>
      </p:sp>
      <p:sp>
        <p:nvSpPr>
          <p:cNvPr id="543" name="Google Shape;543;p72"/>
          <p:cNvSpPr txBox="1"/>
          <p:nvPr>
            <p:ph idx="12" type="sldNum"/>
          </p:nvPr>
        </p:nvSpPr>
        <p:spPr>
          <a:xfrm>
            <a:off x="8595300" y="4779401"/>
            <a:ext cx="548700" cy="3483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en">
                <a:latin typeface="Calibri"/>
                <a:ea typeface="Calibri"/>
                <a:cs typeface="Calibri"/>
                <a:sym typeface="Calibri"/>
              </a:rPr>
              <a:t>‹#›</a:t>
            </a:fld>
            <a:endParaRPr>
              <a:latin typeface="Calibri"/>
              <a:ea typeface="Calibri"/>
              <a:cs typeface="Calibri"/>
              <a:sym typeface="Calibri"/>
            </a:endParaRPr>
          </a:p>
        </p:txBody>
      </p:sp>
      <p:sp>
        <p:nvSpPr>
          <p:cNvPr id="544" name="Google Shape;544;p72"/>
          <p:cNvSpPr txBox="1"/>
          <p:nvPr>
            <p:ph idx="1" type="body"/>
          </p:nvPr>
        </p:nvSpPr>
        <p:spPr>
          <a:xfrm>
            <a:off x="311700" y="913700"/>
            <a:ext cx="8520600" cy="3944700"/>
          </a:xfrm>
          <a:prstGeom prst="rect">
            <a:avLst/>
          </a:prstGeom>
        </p:spPr>
        <p:txBody>
          <a:bodyPr anchorCtr="0" anchor="t" bIns="91425" lIns="91425" spcFirstLastPara="1" rIns="91425" wrap="square" tIns="91425">
            <a:normAutofit/>
          </a:bodyPr>
          <a:lstStyle/>
          <a:p>
            <a:pPr indent="-336550" lvl="0" marL="457200" rtl="0" algn="l">
              <a:spcBef>
                <a:spcPts val="0"/>
              </a:spcBef>
              <a:spcAft>
                <a:spcPts val="0"/>
              </a:spcAft>
              <a:buClr>
                <a:srgbClr val="37352F"/>
              </a:buClr>
              <a:buSzPts val="1700"/>
              <a:buFont typeface="Calibri"/>
              <a:buChar char="●"/>
            </a:pPr>
            <a:r>
              <a:rPr lang="en" sz="1700">
                <a:solidFill>
                  <a:srgbClr val="37352F"/>
                </a:solidFill>
                <a:latin typeface="Calibri"/>
                <a:ea typeface="Calibri"/>
                <a:cs typeface="Calibri"/>
                <a:sym typeface="Calibri"/>
              </a:rPr>
              <a:t>There are three variance of the transformer model; </a:t>
            </a:r>
            <a:endParaRPr sz="1700">
              <a:solidFill>
                <a:srgbClr val="37352F"/>
              </a:solidFill>
              <a:latin typeface="Calibri"/>
              <a:ea typeface="Calibri"/>
              <a:cs typeface="Calibri"/>
              <a:sym typeface="Calibri"/>
            </a:endParaRPr>
          </a:p>
          <a:p>
            <a:pPr indent="-336550" lvl="1" marL="914400" rtl="0" algn="l">
              <a:spcBef>
                <a:spcPts val="0"/>
              </a:spcBef>
              <a:spcAft>
                <a:spcPts val="0"/>
              </a:spcAft>
              <a:buClr>
                <a:srgbClr val="37352F"/>
              </a:buClr>
              <a:buSzPts val="1700"/>
              <a:buFont typeface="Calibri"/>
              <a:buChar char="○"/>
            </a:pPr>
            <a:r>
              <a:rPr lang="en" sz="1700">
                <a:solidFill>
                  <a:srgbClr val="37352F"/>
                </a:solidFill>
                <a:latin typeface="Calibri"/>
                <a:ea typeface="Calibri"/>
                <a:cs typeface="Calibri"/>
                <a:sym typeface="Calibri"/>
              </a:rPr>
              <a:t>Encoder-only </a:t>
            </a:r>
            <a:endParaRPr sz="1700">
              <a:solidFill>
                <a:srgbClr val="37352F"/>
              </a:solidFill>
              <a:latin typeface="Calibri"/>
              <a:ea typeface="Calibri"/>
              <a:cs typeface="Calibri"/>
              <a:sym typeface="Calibri"/>
            </a:endParaRPr>
          </a:p>
          <a:p>
            <a:pPr indent="-336550" lvl="1" marL="914400" rtl="0" algn="l">
              <a:spcBef>
                <a:spcPts val="0"/>
              </a:spcBef>
              <a:spcAft>
                <a:spcPts val="0"/>
              </a:spcAft>
              <a:buClr>
                <a:srgbClr val="37352F"/>
              </a:buClr>
              <a:buSzPts val="1700"/>
              <a:buFont typeface="Calibri"/>
              <a:buChar char="○"/>
            </a:pPr>
            <a:r>
              <a:rPr lang="en" sz="1700">
                <a:solidFill>
                  <a:srgbClr val="37352F"/>
                </a:solidFill>
                <a:latin typeface="Calibri"/>
                <a:ea typeface="Calibri"/>
                <a:cs typeface="Calibri"/>
                <a:sym typeface="Calibri"/>
              </a:rPr>
              <a:t>Encoder-decoder models, and </a:t>
            </a:r>
            <a:endParaRPr sz="1700">
              <a:solidFill>
                <a:srgbClr val="37352F"/>
              </a:solidFill>
              <a:latin typeface="Calibri"/>
              <a:ea typeface="Calibri"/>
              <a:cs typeface="Calibri"/>
              <a:sym typeface="Calibri"/>
            </a:endParaRPr>
          </a:p>
          <a:p>
            <a:pPr indent="-336550" lvl="1" marL="914400" rtl="0" algn="l">
              <a:spcBef>
                <a:spcPts val="0"/>
              </a:spcBef>
              <a:spcAft>
                <a:spcPts val="0"/>
              </a:spcAft>
              <a:buClr>
                <a:srgbClr val="37352F"/>
              </a:buClr>
              <a:buSzPts val="1700"/>
              <a:buFont typeface="Calibri"/>
              <a:buChar char="○"/>
            </a:pPr>
            <a:r>
              <a:rPr lang="en" sz="1700">
                <a:solidFill>
                  <a:srgbClr val="37352F"/>
                </a:solidFill>
                <a:latin typeface="Calibri"/>
                <a:ea typeface="Calibri"/>
                <a:cs typeface="Calibri"/>
                <a:sym typeface="Calibri"/>
              </a:rPr>
              <a:t>Decode-only. </a:t>
            </a:r>
            <a:endParaRPr sz="1700">
              <a:solidFill>
                <a:srgbClr val="37352F"/>
              </a:solidFill>
              <a:latin typeface="Calibri"/>
              <a:ea typeface="Calibri"/>
              <a:cs typeface="Calibri"/>
              <a:sym typeface="Calibri"/>
            </a:endParaRPr>
          </a:p>
          <a:p>
            <a:pPr indent="-336550" lvl="0" marL="457200" rtl="0" algn="l">
              <a:spcBef>
                <a:spcPts val="0"/>
              </a:spcBef>
              <a:spcAft>
                <a:spcPts val="0"/>
              </a:spcAft>
              <a:buClr>
                <a:srgbClr val="37352F"/>
              </a:buClr>
              <a:buSzPts val="1700"/>
              <a:buFont typeface="Calibri"/>
              <a:buChar char="●"/>
            </a:pPr>
            <a:r>
              <a:rPr b="1" lang="en" sz="1700">
                <a:solidFill>
                  <a:srgbClr val="37352F"/>
                </a:solidFill>
                <a:latin typeface="Calibri"/>
                <a:ea typeface="Calibri"/>
                <a:cs typeface="Calibri"/>
                <a:sym typeface="Calibri"/>
              </a:rPr>
              <a:t>Encoder-only models</a:t>
            </a:r>
            <a:r>
              <a:rPr lang="en" sz="1700">
                <a:solidFill>
                  <a:srgbClr val="37352F"/>
                </a:solidFill>
                <a:latin typeface="Calibri"/>
                <a:ea typeface="Calibri"/>
                <a:cs typeface="Calibri"/>
                <a:sym typeface="Calibri"/>
              </a:rPr>
              <a:t> also known as </a:t>
            </a:r>
            <a:r>
              <a:rPr b="1" lang="en" sz="1700">
                <a:solidFill>
                  <a:srgbClr val="37352F"/>
                </a:solidFill>
                <a:latin typeface="Calibri"/>
                <a:ea typeface="Calibri"/>
                <a:cs typeface="Calibri"/>
                <a:sym typeface="Calibri"/>
              </a:rPr>
              <a:t>Autoencoding</a:t>
            </a:r>
            <a:r>
              <a:rPr lang="en" sz="1700">
                <a:solidFill>
                  <a:srgbClr val="37352F"/>
                </a:solidFill>
                <a:latin typeface="Calibri"/>
                <a:ea typeface="Calibri"/>
                <a:cs typeface="Calibri"/>
                <a:sym typeface="Calibri"/>
              </a:rPr>
              <a:t> models, and they are pre-trained using masked language modeling. Here, tokens in the input sequence or randomly mask, and the training objective is to predict the mask tokens in order to reconstruct the original sentence. This is also called a denoising objective.</a:t>
            </a:r>
            <a:endParaRPr sz="1700">
              <a:solidFill>
                <a:srgbClr val="37352F"/>
              </a:solidFill>
              <a:latin typeface="Calibri"/>
              <a:ea typeface="Calibri"/>
              <a:cs typeface="Calibri"/>
              <a:sym typeface="Calibri"/>
            </a:endParaRPr>
          </a:p>
          <a:p>
            <a:pPr indent="-336550" lvl="0" marL="457200" rtl="0" algn="l">
              <a:spcBef>
                <a:spcPts val="0"/>
              </a:spcBef>
              <a:spcAft>
                <a:spcPts val="0"/>
              </a:spcAft>
              <a:buClr>
                <a:srgbClr val="37352F"/>
              </a:buClr>
              <a:buSzPts val="1700"/>
              <a:buFont typeface="Calibri"/>
              <a:buChar char="●"/>
            </a:pPr>
            <a:r>
              <a:rPr lang="en" sz="1700">
                <a:solidFill>
                  <a:srgbClr val="37352F"/>
                </a:solidFill>
                <a:latin typeface="Calibri"/>
                <a:ea typeface="Calibri"/>
                <a:cs typeface="Calibri"/>
                <a:sym typeface="Calibri"/>
              </a:rPr>
              <a:t>Autoencoding models have bi-directional representations of the input sequence, meaning that the model has an understanding of the full context of a token and not just of the words that come before. </a:t>
            </a:r>
            <a:endParaRPr sz="1700">
              <a:solidFill>
                <a:srgbClr val="37352F"/>
              </a:solidFill>
              <a:latin typeface="Calibri"/>
              <a:ea typeface="Calibri"/>
              <a:cs typeface="Calibri"/>
              <a:sym typeface="Calibri"/>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8" name="Shape 548"/>
        <p:cNvGrpSpPr/>
        <p:nvPr/>
      </p:nvGrpSpPr>
      <p:grpSpPr>
        <a:xfrm>
          <a:off x="0" y="0"/>
          <a:ext cx="0" cy="0"/>
          <a:chOff x="0" y="0"/>
          <a:chExt cx="0" cy="0"/>
        </a:xfrm>
      </p:grpSpPr>
      <p:sp>
        <p:nvSpPr>
          <p:cNvPr id="549" name="Google Shape;549;p73"/>
          <p:cNvSpPr txBox="1"/>
          <p:nvPr>
            <p:ph type="title"/>
          </p:nvPr>
        </p:nvSpPr>
        <p:spPr>
          <a:xfrm>
            <a:off x="311700" y="226150"/>
            <a:ext cx="85206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400">
                <a:latin typeface="Calibri"/>
                <a:ea typeface="Calibri"/>
                <a:cs typeface="Calibri"/>
                <a:sym typeface="Calibri"/>
              </a:rPr>
              <a:t>2. Tech Foundations of GenAI: Pre-Training</a:t>
            </a:r>
            <a:endParaRPr sz="2400">
              <a:latin typeface="Calibri"/>
              <a:ea typeface="Calibri"/>
              <a:cs typeface="Calibri"/>
              <a:sym typeface="Calibri"/>
            </a:endParaRPr>
          </a:p>
          <a:p>
            <a:pPr indent="0" lvl="0" marL="0" rtl="0" algn="l">
              <a:spcBef>
                <a:spcPts val="0"/>
              </a:spcBef>
              <a:spcAft>
                <a:spcPts val="0"/>
              </a:spcAft>
              <a:buNone/>
            </a:pPr>
            <a:r>
              <a:t/>
            </a:r>
            <a:endParaRPr sz="2400">
              <a:latin typeface="Calibri"/>
              <a:ea typeface="Calibri"/>
              <a:cs typeface="Calibri"/>
              <a:sym typeface="Calibri"/>
            </a:endParaRPr>
          </a:p>
        </p:txBody>
      </p:sp>
      <p:sp>
        <p:nvSpPr>
          <p:cNvPr id="550" name="Google Shape;550;p73"/>
          <p:cNvSpPr txBox="1"/>
          <p:nvPr>
            <p:ph idx="12" type="sldNum"/>
          </p:nvPr>
        </p:nvSpPr>
        <p:spPr>
          <a:xfrm>
            <a:off x="8595300" y="4779401"/>
            <a:ext cx="548700" cy="3483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en">
                <a:latin typeface="Calibri"/>
                <a:ea typeface="Calibri"/>
                <a:cs typeface="Calibri"/>
                <a:sym typeface="Calibri"/>
              </a:rPr>
              <a:t>‹#›</a:t>
            </a:fld>
            <a:endParaRPr>
              <a:latin typeface="Calibri"/>
              <a:ea typeface="Calibri"/>
              <a:cs typeface="Calibri"/>
              <a:sym typeface="Calibri"/>
            </a:endParaRPr>
          </a:p>
        </p:txBody>
      </p:sp>
      <p:sp>
        <p:nvSpPr>
          <p:cNvPr id="551" name="Google Shape;551;p73"/>
          <p:cNvSpPr txBox="1"/>
          <p:nvPr>
            <p:ph idx="1" type="body"/>
          </p:nvPr>
        </p:nvSpPr>
        <p:spPr>
          <a:xfrm>
            <a:off x="311700" y="913700"/>
            <a:ext cx="8520600" cy="1481700"/>
          </a:xfrm>
          <a:prstGeom prst="rect">
            <a:avLst/>
          </a:prstGeom>
        </p:spPr>
        <p:txBody>
          <a:bodyPr anchorCtr="0" anchor="t" bIns="91425" lIns="91425" spcFirstLastPara="1" rIns="91425" wrap="square" tIns="91425">
            <a:normAutofit/>
          </a:bodyPr>
          <a:lstStyle/>
          <a:p>
            <a:pPr indent="-336550" lvl="0" marL="457200" rtl="0" algn="l">
              <a:spcBef>
                <a:spcPts val="0"/>
              </a:spcBef>
              <a:spcAft>
                <a:spcPts val="0"/>
              </a:spcAft>
              <a:buClr>
                <a:srgbClr val="37352F"/>
              </a:buClr>
              <a:buSzPts val="1700"/>
              <a:buFont typeface="Calibri"/>
              <a:buChar char="●"/>
            </a:pPr>
            <a:r>
              <a:rPr lang="en" sz="1700">
                <a:solidFill>
                  <a:srgbClr val="37352F"/>
                </a:solidFill>
                <a:latin typeface="Calibri"/>
                <a:ea typeface="Calibri"/>
                <a:cs typeface="Calibri"/>
                <a:sym typeface="Calibri"/>
              </a:rPr>
              <a:t>We can use them to carry out sentence classification tasks, for example, sentiment analysis. </a:t>
            </a:r>
            <a:endParaRPr sz="1700">
              <a:solidFill>
                <a:srgbClr val="37352F"/>
              </a:solidFill>
              <a:latin typeface="Calibri"/>
              <a:ea typeface="Calibri"/>
              <a:cs typeface="Calibri"/>
              <a:sym typeface="Calibri"/>
            </a:endParaRPr>
          </a:p>
          <a:p>
            <a:pPr indent="-336550" lvl="0" marL="457200" rtl="0" algn="l">
              <a:spcBef>
                <a:spcPts val="0"/>
              </a:spcBef>
              <a:spcAft>
                <a:spcPts val="0"/>
              </a:spcAft>
              <a:buClr>
                <a:srgbClr val="37352F"/>
              </a:buClr>
              <a:buSzPts val="1700"/>
              <a:buFont typeface="Calibri"/>
              <a:buChar char="●"/>
            </a:pPr>
            <a:r>
              <a:rPr lang="en" sz="1700">
                <a:solidFill>
                  <a:srgbClr val="37352F"/>
                </a:solidFill>
                <a:latin typeface="Calibri"/>
                <a:ea typeface="Calibri"/>
                <a:cs typeface="Calibri"/>
                <a:sym typeface="Calibri"/>
              </a:rPr>
              <a:t>E.g. BERT and RoBERTa  </a:t>
            </a:r>
            <a:endParaRPr sz="1700">
              <a:solidFill>
                <a:srgbClr val="37352F"/>
              </a:solidFill>
              <a:latin typeface="Calibri"/>
              <a:ea typeface="Calibri"/>
              <a:cs typeface="Calibri"/>
              <a:sym typeface="Calibri"/>
            </a:endParaRPr>
          </a:p>
        </p:txBody>
      </p:sp>
      <p:pic>
        <p:nvPicPr>
          <p:cNvPr id="552" name="Google Shape;552;p73"/>
          <p:cNvPicPr preferRelativeResize="0"/>
          <p:nvPr/>
        </p:nvPicPr>
        <p:blipFill>
          <a:blip r:embed="rId3">
            <a:alphaModFix/>
          </a:blip>
          <a:stretch>
            <a:fillRect/>
          </a:stretch>
        </p:blipFill>
        <p:spPr>
          <a:xfrm>
            <a:off x="1704275" y="2178025"/>
            <a:ext cx="5735445" cy="2443300"/>
          </a:xfrm>
          <a:prstGeom prst="rect">
            <a:avLst/>
          </a:prstGeom>
          <a:noFill/>
          <a:ln>
            <a:noFill/>
          </a:ln>
        </p:spPr>
      </p:pic>
      <p:sp>
        <p:nvSpPr>
          <p:cNvPr id="553" name="Google Shape;553;p73"/>
          <p:cNvSpPr txBox="1"/>
          <p:nvPr/>
        </p:nvSpPr>
        <p:spPr>
          <a:xfrm>
            <a:off x="356850" y="4749750"/>
            <a:ext cx="8145900" cy="23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2"/>
                </a:solidFill>
                <a:latin typeface="Calibri"/>
                <a:ea typeface="Calibri"/>
                <a:cs typeface="Calibri"/>
                <a:sym typeface="Calibri"/>
              </a:rPr>
              <a:t>Refer: </a:t>
            </a:r>
            <a:r>
              <a:rPr lang="en" sz="1000" u="sng">
                <a:solidFill>
                  <a:schemeClr val="accent5"/>
                </a:solidFill>
                <a:latin typeface="Calibri"/>
                <a:ea typeface="Calibri"/>
                <a:cs typeface="Calibri"/>
                <a:sym typeface="Calibri"/>
                <a:hlinkClick r:id="rId4">
                  <a:extLst>
                    <a:ext uri="{A12FA001-AC4F-418D-AE19-62706E023703}">
                      <ahyp:hlinkClr val="tx"/>
                    </a:ext>
                  </a:extLst>
                </a:hlinkClick>
              </a:rPr>
              <a:t>https://www.deeplearning.ai/courses/generative-ai-with-llms/</a:t>
            </a:r>
            <a:r>
              <a:rPr lang="en" sz="1000">
                <a:solidFill>
                  <a:schemeClr val="dk2"/>
                </a:solidFill>
                <a:latin typeface="Calibri"/>
                <a:ea typeface="Calibri"/>
                <a:cs typeface="Calibri"/>
                <a:sym typeface="Calibri"/>
              </a:rPr>
              <a:t> </a:t>
            </a:r>
            <a:endParaRPr sz="1000">
              <a:solidFill>
                <a:schemeClr val="dk2"/>
              </a:solidFill>
              <a:latin typeface="Calibri"/>
              <a:ea typeface="Calibri"/>
              <a:cs typeface="Calibri"/>
              <a:sym typeface="Calibri"/>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7" name="Shape 557"/>
        <p:cNvGrpSpPr/>
        <p:nvPr/>
      </p:nvGrpSpPr>
      <p:grpSpPr>
        <a:xfrm>
          <a:off x="0" y="0"/>
          <a:ext cx="0" cy="0"/>
          <a:chOff x="0" y="0"/>
          <a:chExt cx="0" cy="0"/>
        </a:xfrm>
      </p:grpSpPr>
      <p:sp>
        <p:nvSpPr>
          <p:cNvPr id="558" name="Google Shape;558;p74"/>
          <p:cNvSpPr txBox="1"/>
          <p:nvPr>
            <p:ph type="title"/>
          </p:nvPr>
        </p:nvSpPr>
        <p:spPr>
          <a:xfrm>
            <a:off x="311700" y="226150"/>
            <a:ext cx="85206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400">
                <a:latin typeface="Calibri"/>
                <a:ea typeface="Calibri"/>
                <a:cs typeface="Calibri"/>
                <a:sym typeface="Calibri"/>
              </a:rPr>
              <a:t>2. Tech Foundations of GenAI: Pre-Training</a:t>
            </a:r>
            <a:endParaRPr sz="2400">
              <a:latin typeface="Calibri"/>
              <a:ea typeface="Calibri"/>
              <a:cs typeface="Calibri"/>
              <a:sym typeface="Calibri"/>
            </a:endParaRPr>
          </a:p>
          <a:p>
            <a:pPr indent="0" lvl="0" marL="0" rtl="0" algn="l">
              <a:spcBef>
                <a:spcPts val="0"/>
              </a:spcBef>
              <a:spcAft>
                <a:spcPts val="0"/>
              </a:spcAft>
              <a:buNone/>
            </a:pPr>
            <a:r>
              <a:t/>
            </a:r>
            <a:endParaRPr sz="2400">
              <a:latin typeface="Calibri"/>
              <a:ea typeface="Calibri"/>
              <a:cs typeface="Calibri"/>
              <a:sym typeface="Calibri"/>
            </a:endParaRPr>
          </a:p>
        </p:txBody>
      </p:sp>
      <p:sp>
        <p:nvSpPr>
          <p:cNvPr id="559" name="Google Shape;559;p74"/>
          <p:cNvSpPr txBox="1"/>
          <p:nvPr>
            <p:ph idx="12" type="sldNum"/>
          </p:nvPr>
        </p:nvSpPr>
        <p:spPr>
          <a:xfrm>
            <a:off x="8595300" y="4779401"/>
            <a:ext cx="548700" cy="3483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en">
                <a:latin typeface="Calibri"/>
                <a:ea typeface="Calibri"/>
                <a:cs typeface="Calibri"/>
                <a:sym typeface="Calibri"/>
              </a:rPr>
              <a:t>‹#›</a:t>
            </a:fld>
            <a:endParaRPr>
              <a:latin typeface="Calibri"/>
              <a:ea typeface="Calibri"/>
              <a:cs typeface="Calibri"/>
              <a:sym typeface="Calibri"/>
            </a:endParaRPr>
          </a:p>
        </p:txBody>
      </p:sp>
      <p:sp>
        <p:nvSpPr>
          <p:cNvPr id="560" name="Google Shape;560;p74"/>
          <p:cNvSpPr txBox="1"/>
          <p:nvPr>
            <p:ph idx="1" type="body"/>
          </p:nvPr>
        </p:nvSpPr>
        <p:spPr>
          <a:xfrm>
            <a:off x="311700" y="913700"/>
            <a:ext cx="8520600" cy="3865800"/>
          </a:xfrm>
          <a:prstGeom prst="rect">
            <a:avLst/>
          </a:prstGeom>
        </p:spPr>
        <p:txBody>
          <a:bodyPr anchorCtr="0" anchor="t" bIns="91425" lIns="91425" spcFirstLastPara="1" rIns="91425" wrap="square" tIns="91425">
            <a:normAutofit/>
          </a:bodyPr>
          <a:lstStyle/>
          <a:p>
            <a:pPr indent="-336550" lvl="0" marL="457200" rtl="0" algn="l">
              <a:spcBef>
                <a:spcPts val="0"/>
              </a:spcBef>
              <a:spcAft>
                <a:spcPts val="0"/>
              </a:spcAft>
              <a:buClr>
                <a:srgbClr val="37352F"/>
              </a:buClr>
              <a:buSzPts val="1700"/>
              <a:buFont typeface="Calibri"/>
              <a:buChar char="●"/>
            </a:pPr>
            <a:r>
              <a:rPr b="1" lang="en" sz="1700">
                <a:solidFill>
                  <a:srgbClr val="37352F"/>
                </a:solidFill>
                <a:latin typeface="Calibri"/>
                <a:ea typeface="Calibri"/>
                <a:cs typeface="Calibri"/>
                <a:sym typeface="Calibri"/>
              </a:rPr>
              <a:t>Decoder-only</a:t>
            </a:r>
            <a:r>
              <a:rPr lang="en" sz="1700">
                <a:solidFill>
                  <a:srgbClr val="37352F"/>
                </a:solidFill>
                <a:latin typeface="Calibri"/>
                <a:ea typeface="Calibri"/>
                <a:cs typeface="Calibri"/>
                <a:sym typeface="Calibri"/>
              </a:rPr>
              <a:t> or autoregressive models, which are pre-trained using causal language modeling. Here, the training objective is to predict the next token based on the previous sequence of tokens. </a:t>
            </a:r>
            <a:endParaRPr sz="1700">
              <a:solidFill>
                <a:srgbClr val="37352F"/>
              </a:solidFill>
              <a:latin typeface="Calibri"/>
              <a:ea typeface="Calibri"/>
              <a:cs typeface="Calibri"/>
              <a:sym typeface="Calibri"/>
            </a:endParaRPr>
          </a:p>
          <a:p>
            <a:pPr indent="-336550" lvl="0" marL="457200" rtl="0" algn="l">
              <a:spcBef>
                <a:spcPts val="0"/>
              </a:spcBef>
              <a:spcAft>
                <a:spcPts val="0"/>
              </a:spcAft>
              <a:buClr>
                <a:srgbClr val="37352F"/>
              </a:buClr>
              <a:buSzPts val="1700"/>
              <a:buFont typeface="Calibri"/>
              <a:buChar char="●"/>
            </a:pPr>
            <a:r>
              <a:rPr lang="en" sz="1700">
                <a:solidFill>
                  <a:srgbClr val="37352F"/>
                </a:solidFill>
                <a:latin typeface="Calibri"/>
                <a:ea typeface="Calibri"/>
                <a:cs typeface="Calibri"/>
                <a:sym typeface="Calibri"/>
              </a:rPr>
              <a:t>Decoder-based autoregressive models, mask the input sequence and can only see the input tokens leading up to the token in question. The model has no knowledge of the end of the sentence. </a:t>
            </a:r>
            <a:endParaRPr sz="1700">
              <a:solidFill>
                <a:srgbClr val="37352F"/>
              </a:solidFill>
              <a:latin typeface="Calibri"/>
              <a:ea typeface="Calibri"/>
              <a:cs typeface="Calibri"/>
              <a:sym typeface="Calibri"/>
            </a:endParaRPr>
          </a:p>
          <a:p>
            <a:pPr indent="-336550" lvl="0" marL="457200" rtl="0" algn="l">
              <a:spcBef>
                <a:spcPts val="0"/>
              </a:spcBef>
              <a:spcAft>
                <a:spcPts val="0"/>
              </a:spcAft>
              <a:buClr>
                <a:srgbClr val="37352F"/>
              </a:buClr>
              <a:buSzPts val="1700"/>
              <a:buFont typeface="Calibri"/>
              <a:buChar char="●"/>
            </a:pPr>
            <a:r>
              <a:rPr lang="en" sz="1700">
                <a:solidFill>
                  <a:srgbClr val="37352F"/>
                </a:solidFill>
                <a:latin typeface="Calibri"/>
                <a:ea typeface="Calibri"/>
                <a:cs typeface="Calibri"/>
                <a:sym typeface="Calibri"/>
              </a:rPr>
              <a:t>The model iterates over the input sequence one by one to predict the following token, this means that the context is unidirectional. </a:t>
            </a:r>
            <a:endParaRPr sz="1700">
              <a:solidFill>
                <a:srgbClr val="37352F"/>
              </a:solidFill>
              <a:latin typeface="Calibri"/>
              <a:ea typeface="Calibri"/>
              <a:cs typeface="Calibri"/>
              <a:sym typeface="Calibri"/>
            </a:endParaRPr>
          </a:p>
          <a:p>
            <a:pPr indent="-336550" lvl="0" marL="457200" rtl="0" algn="l">
              <a:spcBef>
                <a:spcPts val="0"/>
              </a:spcBef>
              <a:spcAft>
                <a:spcPts val="0"/>
              </a:spcAft>
              <a:buClr>
                <a:srgbClr val="37352F"/>
              </a:buClr>
              <a:buSzPts val="1700"/>
              <a:buFont typeface="Calibri"/>
              <a:buChar char="●"/>
            </a:pPr>
            <a:r>
              <a:rPr lang="en" sz="1700">
                <a:solidFill>
                  <a:srgbClr val="37352F"/>
                </a:solidFill>
                <a:latin typeface="Calibri"/>
                <a:ea typeface="Calibri"/>
                <a:cs typeface="Calibri"/>
                <a:sym typeface="Calibri"/>
              </a:rPr>
              <a:t>Models of this type make use of the decoder component off the original architecture without the encoder. Decoder-only models are often used for text generation.</a:t>
            </a:r>
            <a:endParaRPr sz="1700">
              <a:solidFill>
                <a:srgbClr val="37352F"/>
              </a:solidFill>
              <a:latin typeface="Calibri"/>
              <a:ea typeface="Calibri"/>
              <a:cs typeface="Calibri"/>
              <a:sym typeface="Calibri"/>
            </a:endParaRPr>
          </a:p>
          <a:p>
            <a:pPr indent="-336550" lvl="0" marL="457200" rtl="0" algn="l">
              <a:spcBef>
                <a:spcPts val="0"/>
              </a:spcBef>
              <a:spcAft>
                <a:spcPts val="0"/>
              </a:spcAft>
              <a:buClr>
                <a:srgbClr val="37352F"/>
              </a:buClr>
              <a:buSzPts val="1700"/>
              <a:buFont typeface="Calibri"/>
              <a:buChar char="●"/>
            </a:pPr>
            <a:r>
              <a:rPr lang="en" sz="1700">
                <a:solidFill>
                  <a:srgbClr val="37352F"/>
                </a:solidFill>
                <a:latin typeface="Calibri"/>
                <a:ea typeface="Calibri"/>
                <a:cs typeface="Calibri"/>
                <a:sym typeface="Calibri"/>
              </a:rPr>
              <a:t>Well known examples of decoder-based autoregressive models are GPT and BLOOM. </a:t>
            </a:r>
            <a:endParaRPr sz="1700">
              <a:solidFill>
                <a:srgbClr val="37352F"/>
              </a:solidFill>
              <a:latin typeface="Calibri"/>
              <a:ea typeface="Calibri"/>
              <a:cs typeface="Calibri"/>
              <a:sym typeface="Calibri"/>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4" name="Shape 564"/>
        <p:cNvGrpSpPr/>
        <p:nvPr/>
      </p:nvGrpSpPr>
      <p:grpSpPr>
        <a:xfrm>
          <a:off x="0" y="0"/>
          <a:ext cx="0" cy="0"/>
          <a:chOff x="0" y="0"/>
          <a:chExt cx="0" cy="0"/>
        </a:xfrm>
      </p:grpSpPr>
      <p:sp>
        <p:nvSpPr>
          <p:cNvPr id="565" name="Google Shape;565;p75"/>
          <p:cNvSpPr txBox="1"/>
          <p:nvPr>
            <p:ph type="title"/>
          </p:nvPr>
        </p:nvSpPr>
        <p:spPr>
          <a:xfrm>
            <a:off x="311700" y="226150"/>
            <a:ext cx="85206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400">
                <a:latin typeface="Calibri"/>
                <a:ea typeface="Calibri"/>
                <a:cs typeface="Calibri"/>
                <a:sym typeface="Calibri"/>
              </a:rPr>
              <a:t>2. Tech Foundations of GenAI: Pre-Training</a:t>
            </a:r>
            <a:endParaRPr sz="2400">
              <a:latin typeface="Calibri"/>
              <a:ea typeface="Calibri"/>
              <a:cs typeface="Calibri"/>
              <a:sym typeface="Calibri"/>
            </a:endParaRPr>
          </a:p>
          <a:p>
            <a:pPr indent="0" lvl="0" marL="0" rtl="0" algn="l">
              <a:spcBef>
                <a:spcPts val="0"/>
              </a:spcBef>
              <a:spcAft>
                <a:spcPts val="0"/>
              </a:spcAft>
              <a:buNone/>
            </a:pPr>
            <a:r>
              <a:t/>
            </a:r>
            <a:endParaRPr sz="2400">
              <a:latin typeface="Calibri"/>
              <a:ea typeface="Calibri"/>
              <a:cs typeface="Calibri"/>
              <a:sym typeface="Calibri"/>
            </a:endParaRPr>
          </a:p>
        </p:txBody>
      </p:sp>
      <p:sp>
        <p:nvSpPr>
          <p:cNvPr id="566" name="Google Shape;566;p75"/>
          <p:cNvSpPr txBox="1"/>
          <p:nvPr>
            <p:ph idx="12" type="sldNum"/>
          </p:nvPr>
        </p:nvSpPr>
        <p:spPr>
          <a:xfrm>
            <a:off x="8595300" y="4779401"/>
            <a:ext cx="548700" cy="3483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en">
                <a:latin typeface="Calibri"/>
                <a:ea typeface="Calibri"/>
                <a:cs typeface="Calibri"/>
                <a:sym typeface="Calibri"/>
              </a:rPr>
              <a:t>‹#›</a:t>
            </a:fld>
            <a:endParaRPr>
              <a:latin typeface="Calibri"/>
              <a:ea typeface="Calibri"/>
              <a:cs typeface="Calibri"/>
              <a:sym typeface="Calibri"/>
            </a:endParaRPr>
          </a:p>
        </p:txBody>
      </p:sp>
      <p:sp>
        <p:nvSpPr>
          <p:cNvPr id="567" name="Google Shape;567;p75"/>
          <p:cNvSpPr txBox="1"/>
          <p:nvPr>
            <p:ph idx="1" type="body"/>
          </p:nvPr>
        </p:nvSpPr>
        <p:spPr>
          <a:xfrm>
            <a:off x="311700" y="913700"/>
            <a:ext cx="8520600" cy="2255700"/>
          </a:xfrm>
          <a:prstGeom prst="rect">
            <a:avLst/>
          </a:prstGeom>
        </p:spPr>
        <p:txBody>
          <a:bodyPr anchorCtr="0" anchor="t" bIns="91425" lIns="91425" spcFirstLastPara="1" rIns="91425" wrap="square" tIns="91425">
            <a:normAutofit/>
          </a:bodyPr>
          <a:lstStyle/>
          <a:p>
            <a:pPr indent="-336550" lvl="0" marL="457200" rtl="0" algn="l">
              <a:spcBef>
                <a:spcPts val="0"/>
              </a:spcBef>
              <a:spcAft>
                <a:spcPts val="0"/>
              </a:spcAft>
              <a:buClr>
                <a:srgbClr val="37352F"/>
              </a:buClr>
              <a:buSzPts val="1700"/>
              <a:buFont typeface="Calibri"/>
              <a:buChar char="●"/>
            </a:pPr>
            <a:r>
              <a:rPr b="1" lang="en" sz="1700">
                <a:solidFill>
                  <a:srgbClr val="37352F"/>
                </a:solidFill>
                <a:latin typeface="Calibri"/>
                <a:ea typeface="Calibri"/>
                <a:cs typeface="Calibri"/>
                <a:sym typeface="Calibri"/>
              </a:rPr>
              <a:t>Sequence-to-sequence model</a:t>
            </a:r>
            <a:r>
              <a:rPr lang="en" sz="1700">
                <a:solidFill>
                  <a:srgbClr val="37352F"/>
                </a:solidFill>
                <a:latin typeface="Calibri"/>
                <a:ea typeface="Calibri"/>
                <a:cs typeface="Calibri"/>
                <a:sym typeface="Calibri"/>
              </a:rPr>
              <a:t> uses both the </a:t>
            </a:r>
            <a:r>
              <a:rPr b="1" lang="en" sz="1700">
                <a:solidFill>
                  <a:srgbClr val="37352F"/>
                </a:solidFill>
                <a:latin typeface="Calibri"/>
                <a:ea typeface="Calibri"/>
                <a:cs typeface="Calibri"/>
                <a:sym typeface="Calibri"/>
              </a:rPr>
              <a:t>encoder and decoder </a:t>
            </a:r>
            <a:r>
              <a:rPr lang="en" sz="1700">
                <a:solidFill>
                  <a:srgbClr val="37352F"/>
                </a:solidFill>
                <a:latin typeface="Calibri"/>
                <a:ea typeface="Calibri"/>
                <a:cs typeface="Calibri"/>
                <a:sym typeface="Calibri"/>
              </a:rPr>
              <a:t>parts off the original transformer architecture. </a:t>
            </a:r>
            <a:endParaRPr sz="1700">
              <a:solidFill>
                <a:srgbClr val="37352F"/>
              </a:solidFill>
              <a:latin typeface="Calibri"/>
              <a:ea typeface="Calibri"/>
              <a:cs typeface="Calibri"/>
              <a:sym typeface="Calibri"/>
            </a:endParaRPr>
          </a:p>
          <a:p>
            <a:pPr indent="-336550" lvl="0" marL="457200" rtl="0" algn="l">
              <a:spcBef>
                <a:spcPts val="0"/>
              </a:spcBef>
              <a:spcAft>
                <a:spcPts val="0"/>
              </a:spcAft>
              <a:buClr>
                <a:srgbClr val="37352F"/>
              </a:buClr>
              <a:buSzPts val="1700"/>
              <a:buFont typeface="Calibri"/>
              <a:buChar char="●"/>
            </a:pPr>
            <a:r>
              <a:rPr lang="en" sz="1700">
                <a:solidFill>
                  <a:srgbClr val="37352F"/>
                </a:solidFill>
                <a:latin typeface="Calibri"/>
                <a:ea typeface="Calibri"/>
                <a:cs typeface="Calibri"/>
                <a:sym typeface="Calibri"/>
              </a:rPr>
              <a:t>Model pre-trains the encoder using span corruption, i.e. masks random sequences of input tokens. Those mass sequences are then replaced with a unique Sentinel token (x). </a:t>
            </a:r>
            <a:endParaRPr sz="1700">
              <a:solidFill>
                <a:srgbClr val="37352F"/>
              </a:solidFill>
              <a:latin typeface="Calibri"/>
              <a:ea typeface="Calibri"/>
              <a:cs typeface="Calibri"/>
              <a:sym typeface="Calibri"/>
            </a:endParaRPr>
          </a:p>
          <a:p>
            <a:pPr indent="-336550" lvl="0" marL="457200" rtl="0" algn="l">
              <a:spcBef>
                <a:spcPts val="0"/>
              </a:spcBef>
              <a:spcAft>
                <a:spcPts val="0"/>
              </a:spcAft>
              <a:buClr>
                <a:srgbClr val="37352F"/>
              </a:buClr>
              <a:buSzPts val="1700"/>
              <a:buFont typeface="Calibri"/>
              <a:buChar char="●"/>
            </a:pPr>
            <a:r>
              <a:rPr lang="en" sz="1700">
                <a:solidFill>
                  <a:srgbClr val="37352F"/>
                </a:solidFill>
                <a:latin typeface="Calibri"/>
                <a:ea typeface="Calibri"/>
                <a:cs typeface="Calibri"/>
                <a:sym typeface="Calibri"/>
              </a:rPr>
              <a:t>Sentinel tokens are special tokens added to the vocabulary, but do not correspond to any actual word from the input text. The decoder is then tasked with reconstructing the mask token sequences auto-regressively. </a:t>
            </a:r>
            <a:endParaRPr sz="1700">
              <a:solidFill>
                <a:srgbClr val="37352F"/>
              </a:solidFill>
              <a:latin typeface="Calibri"/>
              <a:ea typeface="Calibri"/>
              <a:cs typeface="Calibri"/>
              <a:sym typeface="Calibri"/>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1" name="Shape 571"/>
        <p:cNvGrpSpPr/>
        <p:nvPr/>
      </p:nvGrpSpPr>
      <p:grpSpPr>
        <a:xfrm>
          <a:off x="0" y="0"/>
          <a:ext cx="0" cy="0"/>
          <a:chOff x="0" y="0"/>
          <a:chExt cx="0" cy="0"/>
        </a:xfrm>
      </p:grpSpPr>
      <p:sp>
        <p:nvSpPr>
          <p:cNvPr id="572" name="Google Shape;572;p76"/>
          <p:cNvSpPr txBox="1"/>
          <p:nvPr>
            <p:ph type="title"/>
          </p:nvPr>
        </p:nvSpPr>
        <p:spPr>
          <a:xfrm>
            <a:off x="311700" y="226150"/>
            <a:ext cx="85206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400">
                <a:latin typeface="Calibri"/>
                <a:ea typeface="Calibri"/>
                <a:cs typeface="Calibri"/>
                <a:sym typeface="Calibri"/>
              </a:rPr>
              <a:t>2. Tech Foundations of GenAI: Pre-Training</a:t>
            </a:r>
            <a:endParaRPr sz="2400">
              <a:latin typeface="Calibri"/>
              <a:ea typeface="Calibri"/>
              <a:cs typeface="Calibri"/>
              <a:sym typeface="Calibri"/>
            </a:endParaRPr>
          </a:p>
          <a:p>
            <a:pPr indent="0" lvl="0" marL="0" rtl="0" algn="l">
              <a:spcBef>
                <a:spcPts val="0"/>
              </a:spcBef>
              <a:spcAft>
                <a:spcPts val="0"/>
              </a:spcAft>
              <a:buNone/>
            </a:pPr>
            <a:r>
              <a:t/>
            </a:r>
            <a:endParaRPr sz="2400">
              <a:latin typeface="Calibri"/>
              <a:ea typeface="Calibri"/>
              <a:cs typeface="Calibri"/>
              <a:sym typeface="Calibri"/>
            </a:endParaRPr>
          </a:p>
        </p:txBody>
      </p:sp>
      <p:sp>
        <p:nvSpPr>
          <p:cNvPr id="573" name="Google Shape;573;p76"/>
          <p:cNvSpPr txBox="1"/>
          <p:nvPr>
            <p:ph idx="12" type="sldNum"/>
          </p:nvPr>
        </p:nvSpPr>
        <p:spPr>
          <a:xfrm>
            <a:off x="8595300" y="4779401"/>
            <a:ext cx="548700" cy="3483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en">
                <a:latin typeface="Calibri"/>
                <a:ea typeface="Calibri"/>
                <a:cs typeface="Calibri"/>
                <a:sym typeface="Calibri"/>
              </a:rPr>
              <a:t>‹#›</a:t>
            </a:fld>
            <a:endParaRPr>
              <a:latin typeface="Calibri"/>
              <a:ea typeface="Calibri"/>
              <a:cs typeface="Calibri"/>
              <a:sym typeface="Calibri"/>
            </a:endParaRPr>
          </a:p>
        </p:txBody>
      </p:sp>
      <p:sp>
        <p:nvSpPr>
          <p:cNvPr id="574" name="Google Shape;574;p76"/>
          <p:cNvSpPr txBox="1"/>
          <p:nvPr>
            <p:ph idx="1" type="body"/>
          </p:nvPr>
        </p:nvSpPr>
        <p:spPr>
          <a:xfrm>
            <a:off x="311700" y="913700"/>
            <a:ext cx="8520600" cy="863100"/>
          </a:xfrm>
          <a:prstGeom prst="rect">
            <a:avLst/>
          </a:prstGeom>
        </p:spPr>
        <p:txBody>
          <a:bodyPr anchorCtr="0" anchor="t" bIns="91425" lIns="91425" spcFirstLastPara="1" rIns="91425" wrap="square" tIns="91425">
            <a:normAutofit/>
          </a:bodyPr>
          <a:lstStyle/>
          <a:p>
            <a:pPr indent="-336550" lvl="0" marL="457200" rtl="0" algn="l">
              <a:spcBef>
                <a:spcPts val="0"/>
              </a:spcBef>
              <a:spcAft>
                <a:spcPts val="0"/>
              </a:spcAft>
              <a:buClr>
                <a:srgbClr val="37352F"/>
              </a:buClr>
              <a:buSzPts val="1700"/>
              <a:buFont typeface="Calibri"/>
              <a:buChar char="●"/>
            </a:pPr>
            <a:r>
              <a:rPr lang="en" sz="1700">
                <a:solidFill>
                  <a:srgbClr val="37352F"/>
                </a:solidFill>
                <a:latin typeface="Calibri"/>
                <a:ea typeface="Calibri"/>
                <a:cs typeface="Calibri"/>
                <a:sym typeface="Calibri"/>
              </a:rPr>
              <a:t>Sequence-to-sequence models for translation, summarization, and question-answering. </a:t>
            </a:r>
            <a:endParaRPr sz="1700">
              <a:solidFill>
                <a:srgbClr val="37352F"/>
              </a:solidFill>
              <a:latin typeface="Calibri"/>
              <a:ea typeface="Calibri"/>
              <a:cs typeface="Calibri"/>
              <a:sym typeface="Calibri"/>
            </a:endParaRPr>
          </a:p>
          <a:p>
            <a:pPr indent="-336550" lvl="0" marL="457200" rtl="0" algn="l">
              <a:spcBef>
                <a:spcPts val="0"/>
              </a:spcBef>
              <a:spcAft>
                <a:spcPts val="0"/>
              </a:spcAft>
              <a:buClr>
                <a:srgbClr val="37352F"/>
              </a:buClr>
              <a:buSzPts val="1700"/>
              <a:buFont typeface="Calibri"/>
              <a:buChar char="●"/>
            </a:pPr>
            <a:r>
              <a:rPr lang="en" sz="1700">
                <a:solidFill>
                  <a:srgbClr val="37352F"/>
                </a:solidFill>
                <a:latin typeface="Calibri"/>
                <a:ea typeface="Calibri"/>
                <a:cs typeface="Calibri"/>
                <a:sym typeface="Calibri"/>
              </a:rPr>
              <a:t>A popular sequence-to-sequence model T5 BART. </a:t>
            </a:r>
            <a:endParaRPr sz="1700">
              <a:solidFill>
                <a:srgbClr val="37352F"/>
              </a:solidFill>
              <a:latin typeface="Calibri"/>
              <a:ea typeface="Calibri"/>
              <a:cs typeface="Calibri"/>
              <a:sym typeface="Calibri"/>
            </a:endParaRPr>
          </a:p>
        </p:txBody>
      </p:sp>
      <p:pic>
        <p:nvPicPr>
          <p:cNvPr id="575" name="Google Shape;575;p76"/>
          <p:cNvPicPr preferRelativeResize="0"/>
          <p:nvPr/>
        </p:nvPicPr>
        <p:blipFill>
          <a:blip r:embed="rId3">
            <a:alphaModFix/>
          </a:blip>
          <a:stretch>
            <a:fillRect/>
          </a:stretch>
        </p:blipFill>
        <p:spPr>
          <a:xfrm>
            <a:off x="1062650" y="1891650"/>
            <a:ext cx="6903945" cy="3061900"/>
          </a:xfrm>
          <a:prstGeom prst="rect">
            <a:avLst/>
          </a:prstGeom>
          <a:noFill/>
          <a:ln>
            <a:noFill/>
          </a:ln>
        </p:spPr>
      </p:pic>
      <p:sp>
        <p:nvSpPr>
          <p:cNvPr id="576" name="Google Shape;576;p76"/>
          <p:cNvSpPr txBox="1"/>
          <p:nvPr/>
        </p:nvSpPr>
        <p:spPr>
          <a:xfrm>
            <a:off x="356850" y="4749750"/>
            <a:ext cx="8145900" cy="23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2"/>
                </a:solidFill>
                <a:latin typeface="Calibri"/>
                <a:ea typeface="Calibri"/>
                <a:cs typeface="Calibri"/>
                <a:sym typeface="Calibri"/>
              </a:rPr>
              <a:t>Refer: </a:t>
            </a:r>
            <a:r>
              <a:rPr lang="en" sz="1000" u="sng">
                <a:solidFill>
                  <a:schemeClr val="accent5"/>
                </a:solidFill>
                <a:latin typeface="Calibri"/>
                <a:ea typeface="Calibri"/>
                <a:cs typeface="Calibri"/>
                <a:sym typeface="Calibri"/>
                <a:hlinkClick r:id="rId4">
                  <a:extLst>
                    <a:ext uri="{A12FA001-AC4F-418D-AE19-62706E023703}">
                      <ahyp:hlinkClr val="tx"/>
                    </a:ext>
                  </a:extLst>
                </a:hlinkClick>
              </a:rPr>
              <a:t>https://www.deeplearning.ai/courses/generative-ai-with-llms/</a:t>
            </a:r>
            <a:r>
              <a:rPr lang="en" sz="1000">
                <a:solidFill>
                  <a:schemeClr val="dk2"/>
                </a:solidFill>
                <a:latin typeface="Calibri"/>
                <a:ea typeface="Calibri"/>
                <a:cs typeface="Calibri"/>
                <a:sym typeface="Calibri"/>
              </a:rPr>
              <a:t> </a:t>
            </a:r>
            <a:endParaRPr sz="1000">
              <a:solidFill>
                <a:schemeClr val="dk2"/>
              </a:solidFill>
              <a:latin typeface="Calibri"/>
              <a:ea typeface="Calibri"/>
              <a:cs typeface="Calibri"/>
              <a:sym typeface="Calibri"/>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0" name="Shape 580"/>
        <p:cNvGrpSpPr/>
        <p:nvPr/>
      </p:nvGrpSpPr>
      <p:grpSpPr>
        <a:xfrm>
          <a:off x="0" y="0"/>
          <a:ext cx="0" cy="0"/>
          <a:chOff x="0" y="0"/>
          <a:chExt cx="0" cy="0"/>
        </a:xfrm>
      </p:grpSpPr>
      <p:sp>
        <p:nvSpPr>
          <p:cNvPr id="581" name="Google Shape;581;p77"/>
          <p:cNvSpPr txBox="1"/>
          <p:nvPr>
            <p:ph type="title"/>
          </p:nvPr>
        </p:nvSpPr>
        <p:spPr>
          <a:xfrm>
            <a:off x="311700" y="226150"/>
            <a:ext cx="85206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400">
                <a:latin typeface="Calibri"/>
                <a:ea typeface="Calibri"/>
                <a:cs typeface="Calibri"/>
                <a:sym typeface="Calibri"/>
              </a:rPr>
              <a:t>2. Tech Foundations of GenAI: Pre-Training</a:t>
            </a:r>
            <a:endParaRPr sz="2400">
              <a:latin typeface="Calibri"/>
              <a:ea typeface="Calibri"/>
              <a:cs typeface="Calibri"/>
              <a:sym typeface="Calibri"/>
            </a:endParaRPr>
          </a:p>
          <a:p>
            <a:pPr indent="0" lvl="0" marL="0" rtl="0" algn="l">
              <a:spcBef>
                <a:spcPts val="0"/>
              </a:spcBef>
              <a:spcAft>
                <a:spcPts val="0"/>
              </a:spcAft>
              <a:buNone/>
            </a:pPr>
            <a:r>
              <a:t/>
            </a:r>
            <a:endParaRPr sz="2400">
              <a:latin typeface="Calibri"/>
              <a:ea typeface="Calibri"/>
              <a:cs typeface="Calibri"/>
              <a:sym typeface="Calibri"/>
            </a:endParaRPr>
          </a:p>
        </p:txBody>
      </p:sp>
      <p:sp>
        <p:nvSpPr>
          <p:cNvPr id="582" name="Google Shape;582;p77"/>
          <p:cNvSpPr txBox="1"/>
          <p:nvPr>
            <p:ph idx="12" type="sldNum"/>
          </p:nvPr>
        </p:nvSpPr>
        <p:spPr>
          <a:xfrm>
            <a:off x="8595300" y="4779401"/>
            <a:ext cx="548700" cy="3483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en">
                <a:latin typeface="Calibri"/>
                <a:ea typeface="Calibri"/>
                <a:cs typeface="Calibri"/>
                <a:sym typeface="Calibri"/>
              </a:rPr>
              <a:t>‹#›</a:t>
            </a:fld>
            <a:endParaRPr>
              <a:latin typeface="Calibri"/>
              <a:ea typeface="Calibri"/>
              <a:cs typeface="Calibri"/>
              <a:sym typeface="Calibri"/>
            </a:endParaRPr>
          </a:p>
        </p:txBody>
      </p:sp>
      <p:pic>
        <p:nvPicPr>
          <p:cNvPr id="583" name="Google Shape;583;p77"/>
          <p:cNvPicPr preferRelativeResize="0"/>
          <p:nvPr/>
        </p:nvPicPr>
        <p:blipFill>
          <a:blip r:embed="rId3">
            <a:alphaModFix/>
          </a:blip>
          <a:stretch>
            <a:fillRect/>
          </a:stretch>
        </p:blipFill>
        <p:spPr>
          <a:xfrm>
            <a:off x="236801" y="866175"/>
            <a:ext cx="8671700" cy="3845899"/>
          </a:xfrm>
          <a:prstGeom prst="rect">
            <a:avLst/>
          </a:prstGeom>
          <a:noFill/>
          <a:ln>
            <a:noFill/>
          </a:ln>
        </p:spPr>
      </p:pic>
      <p:sp>
        <p:nvSpPr>
          <p:cNvPr id="584" name="Google Shape;584;p77"/>
          <p:cNvSpPr txBox="1"/>
          <p:nvPr/>
        </p:nvSpPr>
        <p:spPr>
          <a:xfrm>
            <a:off x="356850" y="4749750"/>
            <a:ext cx="8145900" cy="23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2"/>
                </a:solidFill>
                <a:latin typeface="Calibri"/>
                <a:ea typeface="Calibri"/>
                <a:cs typeface="Calibri"/>
                <a:sym typeface="Calibri"/>
              </a:rPr>
              <a:t>Refer: </a:t>
            </a:r>
            <a:r>
              <a:rPr lang="en" sz="1000" u="sng">
                <a:solidFill>
                  <a:schemeClr val="accent5"/>
                </a:solidFill>
                <a:latin typeface="Calibri"/>
                <a:ea typeface="Calibri"/>
                <a:cs typeface="Calibri"/>
                <a:sym typeface="Calibri"/>
                <a:hlinkClick r:id="rId4">
                  <a:extLst>
                    <a:ext uri="{A12FA001-AC4F-418D-AE19-62706E023703}">
                      <ahyp:hlinkClr val="tx"/>
                    </a:ext>
                  </a:extLst>
                </a:hlinkClick>
              </a:rPr>
              <a:t>https://www.deeplearning.ai/courses/generative-ai-with-llms/</a:t>
            </a:r>
            <a:r>
              <a:rPr lang="en" sz="1000">
                <a:solidFill>
                  <a:schemeClr val="dk2"/>
                </a:solidFill>
                <a:latin typeface="Calibri"/>
                <a:ea typeface="Calibri"/>
                <a:cs typeface="Calibri"/>
                <a:sym typeface="Calibri"/>
              </a:rPr>
              <a:t> </a:t>
            </a:r>
            <a:endParaRPr sz="1000">
              <a:solidFill>
                <a:schemeClr val="dk2"/>
              </a:solidFill>
              <a:latin typeface="Calibri"/>
              <a:ea typeface="Calibri"/>
              <a:cs typeface="Calibri"/>
              <a:sym typeface="Calibri"/>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8" name="Shape 588"/>
        <p:cNvGrpSpPr/>
        <p:nvPr/>
      </p:nvGrpSpPr>
      <p:grpSpPr>
        <a:xfrm>
          <a:off x="0" y="0"/>
          <a:ext cx="0" cy="0"/>
          <a:chOff x="0" y="0"/>
          <a:chExt cx="0" cy="0"/>
        </a:xfrm>
      </p:grpSpPr>
      <p:sp>
        <p:nvSpPr>
          <p:cNvPr id="589" name="Google Shape;589;p78"/>
          <p:cNvSpPr txBox="1"/>
          <p:nvPr>
            <p:ph type="title"/>
          </p:nvPr>
        </p:nvSpPr>
        <p:spPr>
          <a:xfrm>
            <a:off x="311700" y="226150"/>
            <a:ext cx="85206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400">
                <a:latin typeface="Calibri"/>
                <a:ea typeface="Calibri"/>
                <a:cs typeface="Calibri"/>
                <a:sym typeface="Calibri"/>
              </a:rPr>
              <a:t>2. Tech Foundations of GenAI: larger the model, the better?</a:t>
            </a:r>
            <a:endParaRPr sz="2400">
              <a:latin typeface="Calibri"/>
              <a:ea typeface="Calibri"/>
              <a:cs typeface="Calibri"/>
              <a:sym typeface="Calibri"/>
            </a:endParaRPr>
          </a:p>
          <a:p>
            <a:pPr indent="0" lvl="0" marL="0" rtl="0" algn="l">
              <a:spcBef>
                <a:spcPts val="0"/>
              </a:spcBef>
              <a:spcAft>
                <a:spcPts val="0"/>
              </a:spcAft>
              <a:buNone/>
            </a:pPr>
            <a:r>
              <a:t/>
            </a:r>
            <a:endParaRPr sz="2400">
              <a:latin typeface="Calibri"/>
              <a:ea typeface="Calibri"/>
              <a:cs typeface="Calibri"/>
              <a:sym typeface="Calibri"/>
            </a:endParaRPr>
          </a:p>
        </p:txBody>
      </p:sp>
      <p:sp>
        <p:nvSpPr>
          <p:cNvPr id="590" name="Google Shape;590;p78"/>
          <p:cNvSpPr txBox="1"/>
          <p:nvPr>
            <p:ph idx="12" type="sldNum"/>
          </p:nvPr>
        </p:nvSpPr>
        <p:spPr>
          <a:xfrm>
            <a:off x="8595300" y="4779401"/>
            <a:ext cx="548700" cy="3483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en">
                <a:latin typeface="Calibri"/>
                <a:ea typeface="Calibri"/>
                <a:cs typeface="Calibri"/>
                <a:sym typeface="Calibri"/>
              </a:rPr>
              <a:t>‹#›</a:t>
            </a:fld>
            <a:endParaRPr>
              <a:latin typeface="Calibri"/>
              <a:ea typeface="Calibri"/>
              <a:cs typeface="Calibri"/>
              <a:sym typeface="Calibri"/>
            </a:endParaRPr>
          </a:p>
        </p:txBody>
      </p:sp>
      <p:sp>
        <p:nvSpPr>
          <p:cNvPr id="591" name="Google Shape;591;p78"/>
          <p:cNvSpPr txBox="1"/>
          <p:nvPr>
            <p:ph idx="1" type="body"/>
          </p:nvPr>
        </p:nvSpPr>
        <p:spPr>
          <a:xfrm>
            <a:off x="311700" y="913700"/>
            <a:ext cx="8520600" cy="1389300"/>
          </a:xfrm>
          <a:prstGeom prst="rect">
            <a:avLst/>
          </a:prstGeom>
        </p:spPr>
        <p:txBody>
          <a:bodyPr anchorCtr="0" anchor="t" bIns="91425" lIns="91425" spcFirstLastPara="1" rIns="91425" wrap="square" tIns="91425">
            <a:normAutofit/>
          </a:bodyPr>
          <a:lstStyle/>
          <a:p>
            <a:pPr indent="-336550" lvl="0" marL="457200" rtl="0" algn="l">
              <a:spcBef>
                <a:spcPts val="0"/>
              </a:spcBef>
              <a:spcAft>
                <a:spcPts val="0"/>
              </a:spcAft>
              <a:buClr>
                <a:srgbClr val="37352F"/>
              </a:buClr>
              <a:buSzPts val="1700"/>
              <a:buFont typeface="Calibri"/>
              <a:buChar char="●"/>
            </a:pPr>
            <a:r>
              <a:rPr lang="en" sz="1700">
                <a:solidFill>
                  <a:srgbClr val="37352F"/>
                </a:solidFill>
                <a:latin typeface="Calibri"/>
                <a:ea typeface="Calibri"/>
                <a:cs typeface="Calibri"/>
                <a:sym typeface="Calibri"/>
              </a:rPr>
              <a:t>Researchers have found that the larger a model, the more likely it is to work as you needed to without additional in-context learning or further training. </a:t>
            </a:r>
            <a:endParaRPr sz="1700">
              <a:solidFill>
                <a:srgbClr val="37352F"/>
              </a:solidFill>
              <a:latin typeface="Calibri"/>
              <a:ea typeface="Calibri"/>
              <a:cs typeface="Calibri"/>
              <a:sym typeface="Calibri"/>
            </a:endParaRPr>
          </a:p>
          <a:p>
            <a:pPr indent="-336550" lvl="0" marL="457200" rtl="0" algn="l">
              <a:spcBef>
                <a:spcPts val="0"/>
              </a:spcBef>
              <a:spcAft>
                <a:spcPts val="0"/>
              </a:spcAft>
              <a:buClr>
                <a:srgbClr val="37352F"/>
              </a:buClr>
              <a:buSzPts val="1700"/>
              <a:buFont typeface="Calibri"/>
              <a:buChar char="●"/>
            </a:pPr>
            <a:r>
              <a:rPr lang="en" sz="1700">
                <a:solidFill>
                  <a:srgbClr val="37352F"/>
                </a:solidFill>
                <a:latin typeface="Calibri"/>
                <a:ea typeface="Calibri"/>
                <a:cs typeface="Calibri"/>
                <a:sym typeface="Calibri"/>
              </a:rPr>
              <a:t>This steady increase in model size actually led some researchers to hypothesize the existence of a new Moore's law for LLMs.</a:t>
            </a:r>
            <a:endParaRPr sz="1700">
              <a:solidFill>
                <a:srgbClr val="37352F"/>
              </a:solidFill>
              <a:latin typeface="Calibri"/>
              <a:ea typeface="Calibri"/>
              <a:cs typeface="Calibri"/>
              <a:sym typeface="Calibri"/>
            </a:endParaRPr>
          </a:p>
        </p:txBody>
      </p:sp>
      <p:pic>
        <p:nvPicPr>
          <p:cNvPr id="592" name="Google Shape;592;p78"/>
          <p:cNvPicPr preferRelativeResize="0"/>
          <p:nvPr/>
        </p:nvPicPr>
        <p:blipFill>
          <a:blip r:embed="rId3">
            <a:alphaModFix/>
          </a:blip>
          <a:stretch>
            <a:fillRect/>
          </a:stretch>
        </p:blipFill>
        <p:spPr>
          <a:xfrm>
            <a:off x="1786475" y="2303000"/>
            <a:ext cx="5470765" cy="2535700"/>
          </a:xfrm>
          <a:prstGeom prst="rect">
            <a:avLst/>
          </a:prstGeom>
          <a:noFill/>
          <a:ln>
            <a:noFill/>
          </a:ln>
        </p:spPr>
      </p:pic>
      <p:sp>
        <p:nvSpPr>
          <p:cNvPr id="593" name="Google Shape;593;p78"/>
          <p:cNvSpPr txBox="1"/>
          <p:nvPr/>
        </p:nvSpPr>
        <p:spPr>
          <a:xfrm>
            <a:off x="356850" y="4749750"/>
            <a:ext cx="8145900" cy="23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2"/>
                </a:solidFill>
                <a:latin typeface="Calibri"/>
                <a:ea typeface="Calibri"/>
                <a:cs typeface="Calibri"/>
                <a:sym typeface="Calibri"/>
              </a:rPr>
              <a:t>Refer: </a:t>
            </a:r>
            <a:r>
              <a:rPr lang="en" sz="1000" u="sng">
                <a:solidFill>
                  <a:schemeClr val="accent5"/>
                </a:solidFill>
                <a:latin typeface="Calibri"/>
                <a:ea typeface="Calibri"/>
                <a:cs typeface="Calibri"/>
                <a:sym typeface="Calibri"/>
                <a:hlinkClick r:id="rId4">
                  <a:extLst>
                    <a:ext uri="{A12FA001-AC4F-418D-AE19-62706E023703}">
                      <ahyp:hlinkClr val="tx"/>
                    </a:ext>
                  </a:extLst>
                </a:hlinkClick>
              </a:rPr>
              <a:t>https://www.deeplearning.ai/courses/generative-ai-with-llms/</a:t>
            </a:r>
            <a:r>
              <a:rPr lang="en" sz="1000">
                <a:solidFill>
                  <a:schemeClr val="dk2"/>
                </a:solidFill>
                <a:latin typeface="Calibri"/>
                <a:ea typeface="Calibri"/>
                <a:cs typeface="Calibri"/>
                <a:sym typeface="Calibri"/>
              </a:rPr>
              <a:t> </a:t>
            </a:r>
            <a:endParaRPr sz="1000">
              <a:solidFill>
                <a:schemeClr val="dk2"/>
              </a:solidFill>
              <a:latin typeface="Calibri"/>
              <a:ea typeface="Calibri"/>
              <a:cs typeface="Calibri"/>
              <a:sym typeface="Calibri"/>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7" name="Shape 597"/>
        <p:cNvGrpSpPr/>
        <p:nvPr/>
      </p:nvGrpSpPr>
      <p:grpSpPr>
        <a:xfrm>
          <a:off x="0" y="0"/>
          <a:ext cx="0" cy="0"/>
          <a:chOff x="0" y="0"/>
          <a:chExt cx="0" cy="0"/>
        </a:xfrm>
      </p:grpSpPr>
      <p:sp>
        <p:nvSpPr>
          <p:cNvPr id="598" name="Google Shape;598;p79"/>
          <p:cNvSpPr txBox="1"/>
          <p:nvPr>
            <p:ph type="title"/>
          </p:nvPr>
        </p:nvSpPr>
        <p:spPr>
          <a:xfrm>
            <a:off x="311700" y="226150"/>
            <a:ext cx="85206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400">
                <a:latin typeface="Calibri"/>
                <a:ea typeface="Calibri"/>
                <a:cs typeface="Calibri"/>
                <a:sym typeface="Calibri"/>
              </a:rPr>
              <a:t>3. Foundation Models (FMs) / Large Language Models (LLMs)</a:t>
            </a:r>
            <a:endParaRPr sz="2400">
              <a:latin typeface="Calibri"/>
              <a:ea typeface="Calibri"/>
              <a:cs typeface="Calibri"/>
              <a:sym typeface="Calibri"/>
            </a:endParaRPr>
          </a:p>
          <a:p>
            <a:pPr indent="0" lvl="0" marL="0" rtl="0" algn="l">
              <a:spcBef>
                <a:spcPts val="0"/>
              </a:spcBef>
              <a:spcAft>
                <a:spcPts val="0"/>
              </a:spcAft>
              <a:buNone/>
            </a:pPr>
            <a:r>
              <a:t/>
            </a:r>
            <a:endParaRPr sz="2400">
              <a:latin typeface="Calibri"/>
              <a:ea typeface="Calibri"/>
              <a:cs typeface="Calibri"/>
              <a:sym typeface="Calibri"/>
            </a:endParaRPr>
          </a:p>
        </p:txBody>
      </p:sp>
      <p:sp>
        <p:nvSpPr>
          <p:cNvPr id="599" name="Google Shape;599;p79"/>
          <p:cNvSpPr txBox="1"/>
          <p:nvPr>
            <p:ph idx="1" type="body"/>
          </p:nvPr>
        </p:nvSpPr>
        <p:spPr>
          <a:xfrm>
            <a:off x="311700" y="913700"/>
            <a:ext cx="8520600" cy="3891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1600">
                <a:solidFill>
                  <a:srgbClr val="37352F"/>
                </a:solidFill>
                <a:latin typeface="Calibri"/>
                <a:ea typeface="Calibri"/>
                <a:cs typeface="Calibri"/>
                <a:sym typeface="Calibri"/>
              </a:rPr>
              <a:t>Foundation Models (FMs) or Large Language Models (LLMs) </a:t>
            </a:r>
            <a:r>
              <a:rPr lang="en" sz="1600">
                <a:solidFill>
                  <a:srgbClr val="37352F"/>
                </a:solidFill>
                <a:latin typeface="Calibri"/>
                <a:ea typeface="Calibri"/>
                <a:cs typeface="Calibri"/>
                <a:sym typeface="Calibri"/>
              </a:rPr>
              <a:t>are a form of generative artificial intelligence (generative AI). They generate output from one or more inputs (prompts) in the form of human language instructions. </a:t>
            </a:r>
            <a:endParaRPr sz="1600">
              <a:solidFill>
                <a:srgbClr val="37352F"/>
              </a:solidFill>
              <a:latin typeface="Calibri"/>
              <a:ea typeface="Calibri"/>
              <a:cs typeface="Calibri"/>
              <a:sym typeface="Calibri"/>
            </a:endParaRPr>
          </a:p>
          <a:p>
            <a:pPr indent="-330200" lvl="0" marL="457200" rtl="0" algn="l">
              <a:spcBef>
                <a:spcPts val="1200"/>
              </a:spcBef>
              <a:spcAft>
                <a:spcPts val="0"/>
              </a:spcAft>
              <a:buClr>
                <a:srgbClr val="37352F"/>
              </a:buClr>
              <a:buSzPts val="1600"/>
              <a:buChar char="●"/>
            </a:pPr>
            <a:r>
              <a:rPr lang="en" sz="1600">
                <a:solidFill>
                  <a:srgbClr val="37352F"/>
                </a:solidFill>
                <a:latin typeface="Calibri"/>
                <a:ea typeface="Calibri"/>
                <a:cs typeface="Calibri"/>
                <a:sym typeface="Calibri"/>
              </a:rPr>
              <a:t>LLMs are</a:t>
            </a:r>
            <a:r>
              <a:rPr b="1" lang="en" sz="1600">
                <a:solidFill>
                  <a:srgbClr val="37352F"/>
                </a:solidFill>
                <a:latin typeface="Calibri"/>
                <a:ea typeface="Calibri"/>
                <a:cs typeface="Calibri"/>
                <a:sym typeface="Calibri"/>
              </a:rPr>
              <a:t> large, complex, deep, neural network</a:t>
            </a:r>
            <a:r>
              <a:rPr lang="en" sz="1600">
                <a:solidFill>
                  <a:srgbClr val="37352F"/>
                </a:solidFill>
                <a:latin typeface="Calibri"/>
                <a:ea typeface="Calibri"/>
                <a:cs typeface="Calibri"/>
                <a:sym typeface="Calibri"/>
              </a:rPr>
              <a:t> based models</a:t>
            </a:r>
            <a:endParaRPr sz="1600">
              <a:solidFill>
                <a:srgbClr val="37352F"/>
              </a:solidFill>
              <a:latin typeface="Calibri"/>
              <a:ea typeface="Calibri"/>
              <a:cs typeface="Calibri"/>
              <a:sym typeface="Calibri"/>
            </a:endParaRPr>
          </a:p>
          <a:p>
            <a:pPr indent="-330200" lvl="0" marL="457200" rtl="0" algn="l">
              <a:spcBef>
                <a:spcPts val="0"/>
              </a:spcBef>
              <a:spcAft>
                <a:spcPts val="0"/>
              </a:spcAft>
              <a:buClr>
                <a:srgbClr val="37352F"/>
              </a:buClr>
              <a:buSzPts val="1600"/>
              <a:buChar char="●"/>
            </a:pPr>
            <a:r>
              <a:rPr lang="en" sz="1600">
                <a:solidFill>
                  <a:srgbClr val="37352F"/>
                </a:solidFill>
                <a:latin typeface="Calibri"/>
                <a:ea typeface="Calibri"/>
                <a:cs typeface="Calibri"/>
                <a:sym typeface="Calibri"/>
              </a:rPr>
              <a:t>LLMs are primarily based primarily built with a Decoder-only </a:t>
            </a:r>
            <a:r>
              <a:rPr b="1" lang="en" sz="1600">
                <a:solidFill>
                  <a:srgbClr val="37352F"/>
                </a:solidFill>
                <a:latin typeface="Calibri"/>
                <a:ea typeface="Calibri"/>
                <a:cs typeface="Calibri"/>
                <a:sym typeface="Calibri"/>
              </a:rPr>
              <a:t>Transformers based Architecture.</a:t>
            </a:r>
            <a:endParaRPr b="1" sz="1600">
              <a:solidFill>
                <a:srgbClr val="37352F"/>
              </a:solidFill>
              <a:latin typeface="Calibri"/>
              <a:ea typeface="Calibri"/>
              <a:cs typeface="Calibri"/>
              <a:sym typeface="Calibri"/>
            </a:endParaRPr>
          </a:p>
          <a:p>
            <a:pPr indent="-330200" lvl="0" marL="457200" rtl="0" algn="l">
              <a:spcBef>
                <a:spcPts val="0"/>
              </a:spcBef>
              <a:spcAft>
                <a:spcPts val="0"/>
              </a:spcAft>
              <a:buClr>
                <a:srgbClr val="37352F"/>
              </a:buClr>
              <a:buSzPts val="1600"/>
              <a:buChar char="●"/>
            </a:pPr>
            <a:r>
              <a:rPr lang="en" sz="1600">
                <a:solidFill>
                  <a:srgbClr val="37352F"/>
                </a:solidFill>
                <a:latin typeface="Calibri"/>
                <a:ea typeface="Calibri"/>
                <a:cs typeface="Calibri"/>
                <a:sym typeface="Calibri"/>
              </a:rPr>
              <a:t>LLMs are</a:t>
            </a:r>
            <a:r>
              <a:rPr lang="en" sz="1600">
                <a:solidFill>
                  <a:srgbClr val="37352F"/>
                </a:solidFill>
                <a:latin typeface="Calibri"/>
                <a:ea typeface="Calibri"/>
                <a:cs typeface="Calibri"/>
                <a:sym typeface="Calibri"/>
              </a:rPr>
              <a:t> trained using </a:t>
            </a:r>
            <a:r>
              <a:rPr b="1" lang="en" sz="1600">
                <a:solidFill>
                  <a:srgbClr val="37352F"/>
                </a:solidFill>
                <a:latin typeface="Calibri"/>
                <a:ea typeface="Calibri"/>
                <a:cs typeface="Calibri"/>
                <a:sym typeface="Calibri"/>
              </a:rPr>
              <a:t>Self-Supervised Learning and Semi-Supervised Learning</a:t>
            </a:r>
            <a:r>
              <a:rPr lang="en" sz="1600">
                <a:solidFill>
                  <a:srgbClr val="37352F"/>
                </a:solidFill>
                <a:latin typeface="Calibri"/>
                <a:ea typeface="Calibri"/>
                <a:cs typeface="Calibri"/>
                <a:sym typeface="Calibri"/>
              </a:rPr>
              <a:t> techniques.</a:t>
            </a:r>
            <a:endParaRPr sz="1600">
              <a:solidFill>
                <a:srgbClr val="37352F"/>
              </a:solidFill>
              <a:latin typeface="Calibri"/>
              <a:ea typeface="Calibri"/>
              <a:cs typeface="Calibri"/>
              <a:sym typeface="Calibri"/>
            </a:endParaRPr>
          </a:p>
          <a:p>
            <a:pPr indent="0" lvl="0" marL="0" rtl="0" algn="l">
              <a:spcBef>
                <a:spcPts val="1200"/>
              </a:spcBef>
              <a:spcAft>
                <a:spcPts val="0"/>
              </a:spcAft>
              <a:buNone/>
            </a:pPr>
            <a:r>
              <a:t/>
            </a:r>
            <a:endParaRPr sz="1600">
              <a:solidFill>
                <a:srgbClr val="37352F"/>
              </a:solidFill>
              <a:latin typeface="Calibri"/>
              <a:ea typeface="Calibri"/>
              <a:cs typeface="Calibri"/>
              <a:sym typeface="Calibri"/>
            </a:endParaRPr>
          </a:p>
          <a:p>
            <a:pPr indent="0" lvl="0" marL="0" rtl="0" algn="l">
              <a:spcBef>
                <a:spcPts val="1200"/>
              </a:spcBef>
              <a:spcAft>
                <a:spcPts val="1200"/>
              </a:spcAft>
              <a:buNone/>
            </a:pPr>
            <a:r>
              <a:rPr b="1" lang="en" sz="1600">
                <a:solidFill>
                  <a:srgbClr val="37352F"/>
                </a:solidFill>
                <a:latin typeface="Calibri"/>
                <a:ea typeface="Calibri"/>
                <a:cs typeface="Calibri"/>
                <a:sym typeface="Calibri"/>
              </a:rPr>
              <a:t>Note: </a:t>
            </a:r>
            <a:r>
              <a:rPr lang="en" sz="1600">
                <a:solidFill>
                  <a:srgbClr val="37352F"/>
                </a:solidFill>
                <a:latin typeface="Calibri"/>
                <a:ea typeface="Calibri"/>
                <a:cs typeface="Calibri"/>
                <a:sym typeface="Calibri"/>
              </a:rPr>
              <a:t>LLMs typically do not directly utilize or rely on Generative Adversarial Networks (GANs) or Variational Autoencoders (VAEs) for their training or operation. Although researchers have explored integrating GANs or VAEs into LLM architectures to enhance their generative capabilities</a:t>
            </a:r>
            <a:endParaRPr sz="1600">
              <a:solidFill>
                <a:srgbClr val="37352F"/>
              </a:solidFill>
              <a:latin typeface="Calibri"/>
              <a:ea typeface="Calibri"/>
              <a:cs typeface="Calibri"/>
              <a:sym typeface="Calibri"/>
            </a:endParaRPr>
          </a:p>
        </p:txBody>
      </p:sp>
      <p:sp>
        <p:nvSpPr>
          <p:cNvPr id="600" name="Google Shape;600;p79"/>
          <p:cNvSpPr txBox="1"/>
          <p:nvPr>
            <p:ph idx="12" type="sldNum"/>
          </p:nvPr>
        </p:nvSpPr>
        <p:spPr>
          <a:xfrm>
            <a:off x="8595300" y="4779401"/>
            <a:ext cx="548700" cy="3483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en">
                <a:latin typeface="Calibri"/>
                <a:ea typeface="Calibri"/>
                <a:cs typeface="Calibri"/>
                <a:sym typeface="Calibri"/>
              </a:rPr>
              <a:t>‹#›</a:t>
            </a:fld>
            <a:endParaRPr>
              <a:latin typeface="Calibri"/>
              <a:ea typeface="Calibri"/>
              <a:cs typeface="Calibri"/>
              <a:sym typeface="Calibri"/>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4" name="Shape 604"/>
        <p:cNvGrpSpPr/>
        <p:nvPr/>
      </p:nvGrpSpPr>
      <p:grpSpPr>
        <a:xfrm>
          <a:off x="0" y="0"/>
          <a:ext cx="0" cy="0"/>
          <a:chOff x="0" y="0"/>
          <a:chExt cx="0" cy="0"/>
        </a:xfrm>
      </p:grpSpPr>
      <p:sp>
        <p:nvSpPr>
          <p:cNvPr id="605" name="Google Shape;605;p80"/>
          <p:cNvSpPr txBox="1"/>
          <p:nvPr>
            <p:ph type="title"/>
          </p:nvPr>
        </p:nvSpPr>
        <p:spPr>
          <a:xfrm>
            <a:off x="311700" y="226150"/>
            <a:ext cx="85206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400">
                <a:latin typeface="Calibri"/>
                <a:ea typeface="Calibri"/>
                <a:cs typeface="Calibri"/>
                <a:sym typeface="Calibri"/>
              </a:rPr>
              <a:t>3. </a:t>
            </a:r>
            <a:r>
              <a:rPr lang="en" sz="2400">
                <a:latin typeface="Calibri"/>
                <a:ea typeface="Calibri"/>
                <a:cs typeface="Calibri"/>
                <a:sym typeface="Calibri"/>
              </a:rPr>
              <a:t>Foundation Models (FMs) </a:t>
            </a:r>
            <a:r>
              <a:rPr lang="en" sz="2400">
                <a:latin typeface="Calibri"/>
                <a:ea typeface="Calibri"/>
                <a:cs typeface="Calibri"/>
                <a:sym typeface="Calibri"/>
              </a:rPr>
              <a:t>/ Large Language Models (LLMs)</a:t>
            </a:r>
            <a:endParaRPr sz="2400">
              <a:latin typeface="Calibri"/>
              <a:ea typeface="Calibri"/>
              <a:cs typeface="Calibri"/>
              <a:sym typeface="Calibri"/>
            </a:endParaRPr>
          </a:p>
          <a:p>
            <a:pPr indent="0" lvl="0" marL="0" rtl="0" algn="l">
              <a:spcBef>
                <a:spcPts val="0"/>
              </a:spcBef>
              <a:spcAft>
                <a:spcPts val="0"/>
              </a:spcAft>
              <a:buNone/>
            </a:pPr>
            <a:r>
              <a:t/>
            </a:r>
            <a:endParaRPr sz="2400">
              <a:latin typeface="Calibri"/>
              <a:ea typeface="Calibri"/>
              <a:cs typeface="Calibri"/>
              <a:sym typeface="Calibri"/>
            </a:endParaRPr>
          </a:p>
        </p:txBody>
      </p:sp>
      <p:sp>
        <p:nvSpPr>
          <p:cNvPr id="606" name="Google Shape;606;p80"/>
          <p:cNvSpPr txBox="1"/>
          <p:nvPr>
            <p:ph idx="1" type="body"/>
          </p:nvPr>
        </p:nvSpPr>
        <p:spPr>
          <a:xfrm>
            <a:off x="311700" y="913700"/>
            <a:ext cx="8520600" cy="3891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1600">
                <a:solidFill>
                  <a:srgbClr val="37352F"/>
                </a:solidFill>
                <a:latin typeface="Calibri"/>
                <a:ea typeface="Calibri"/>
                <a:cs typeface="Calibri"/>
                <a:sym typeface="Calibri"/>
              </a:rPr>
              <a:t>Foundation Models </a:t>
            </a:r>
            <a:endParaRPr b="1" sz="1600">
              <a:solidFill>
                <a:srgbClr val="37352F"/>
              </a:solidFill>
              <a:latin typeface="Calibri"/>
              <a:ea typeface="Calibri"/>
              <a:cs typeface="Calibri"/>
              <a:sym typeface="Calibri"/>
            </a:endParaRPr>
          </a:p>
          <a:p>
            <a:pPr indent="-330200" lvl="0" marL="457200" rtl="0" algn="l">
              <a:spcBef>
                <a:spcPts val="1200"/>
              </a:spcBef>
              <a:spcAft>
                <a:spcPts val="0"/>
              </a:spcAft>
              <a:buClr>
                <a:srgbClr val="37352F"/>
              </a:buClr>
              <a:buSzPts val="1600"/>
              <a:buChar char="●"/>
            </a:pPr>
            <a:r>
              <a:rPr b="1" lang="en" sz="1600">
                <a:solidFill>
                  <a:srgbClr val="37352F"/>
                </a:solidFill>
                <a:latin typeface="Calibri"/>
                <a:ea typeface="Calibri"/>
                <a:cs typeface="Calibri"/>
                <a:sym typeface="Calibri"/>
              </a:rPr>
              <a:t>Large scale deep neural networks</a:t>
            </a:r>
            <a:r>
              <a:rPr lang="en" sz="1600">
                <a:solidFill>
                  <a:srgbClr val="37352F"/>
                </a:solidFill>
                <a:latin typeface="Calibri"/>
                <a:ea typeface="Calibri"/>
                <a:cs typeface="Calibri"/>
                <a:sym typeface="Calibri"/>
              </a:rPr>
              <a:t> models (with millions or even billions of parameters) trained on vast amounts of </a:t>
            </a:r>
            <a:r>
              <a:rPr b="1" lang="en" sz="1600">
                <a:solidFill>
                  <a:srgbClr val="37352F"/>
                </a:solidFill>
                <a:latin typeface="Calibri"/>
                <a:ea typeface="Calibri"/>
                <a:cs typeface="Calibri"/>
                <a:sym typeface="Calibri"/>
              </a:rPr>
              <a:t>diverse data</a:t>
            </a:r>
            <a:r>
              <a:rPr lang="en" sz="1600">
                <a:solidFill>
                  <a:srgbClr val="37352F"/>
                </a:solidFill>
                <a:latin typeface="Calibri"/>
                <a:ea typeface="Calibri"/>
                <a:cs typeface="Calibri"/>
                <a:sym typeface="Calibri"/>
              </a:rPr>
              <a:t> (such as </a:t>
            </a:r>
            <a:r>
              <a:rPr b="1" lang="en" sz="1600">
                <a:solidFill>
                  <a:srgbClr val="37352F"/>
                </a:solidFill>
                <a:latin typeface="Calibri"/>
                <a:ea typeface="Calibri"/>
                <a:cs typeface="Calibri"/>
                <a:sym typeface="Calibri"/>
              </a:rPr>
              <a:t>large text corpora</a:t>
            </a:r>
            <a:r>
              <a:rPr lang="en" sz="1600">
                <a:solidFill>
                  <a:srgbClr val="37352F"/>
                </a:solidFill>
                <a:latin typeface="Calibri"/>
                <a:ea typeface="Calibri"/>
                <a:cs typeface="Calibri"/>
                <a:sym typeface="Calibri"/>
              </a:rPr>
              <a:t>) to learn general representations of the input data domain.</a:t>
            </a:r>
            <a:endParaRPr sz="1600">
              <a:solidFill>
                <a:srgbClr val="37352F"/>
              </a:solidFill>
              <a:latin typeface="Calibri"/>
              <a:ea typeface="Calibri"/>
              <a:cs typeface="Calibri"/>
              <a:sym typeface="Calibri"/>
            </a:endParaRPr>
          </a:p>
          <a:p>
            <a:pPr indent="-330200" lvl="0" marL="457200" rtl="0" algn="l">
              <a:spcBef>
                <a:spcPts val="0"/>
              </a:spcBef>
              <a:spcAft>
                <a:spcPts val="0"/>
              </a:spcAft>
              <a:buClr>
                <a:srgbClr val="37352F"/>
              </a:buClr>
              <a:buSzPts val="1600"/>
              <a:buChar char="●"/>
            </a:pPr>
            <a:r>
              <a:rPr b="1" lang="en" sz="1600">
                <a:solidFill>
                  <a:srgbClr val="37352F"/>
                </a:solidFill>
                <a:latin typeface="Calibri"/>
                <a:ea typeface="Calibri"/>
                <a:cs typeface="Calibri"/>
                <a:sym typeface="Calibri"/>
              </a:rPr>
              <a:t>Train a single general purpose large model</a:t>
            </a:r>
            <a:r>
              <a:rPr lang="en" sz="1600">
                <a:solidFill>
                  <a:srgbClr val="37352F"/>
                </a:solidFill>
                <a:latin typeface="Calibri"/>
                <a:ea typeface="Calibri"/>
                <a:cs typeface="Calibri"/>
                <a:sym typeface="Calibri"/>
              </a:rPr>
              <a:t> instead of many smaller task specific models.</a:t>
            </a:r>
            <a:endParaRPr sz="1600">
              <a:solidFill>
                <a:srgbClr val="37352F"/>
              </a:solidFill>
              <a:latin typeface="Calibri"/>
              <a:ea typeface="Calibri"/>
              <a:cs typeface="Calibri"/>
              <a:sym typeface="Calibri"/>
            </a:endParaRPr>
          </a:p>
          <a:p>
            <a:pPr indent="-330200" lvl="0" marL="457200" rtl="0" algn="l">
              <a:spcBef>
                <a:spcPts val="0"/>
              </a:spcBef>
              <a:spcAft>
                <a:spcPts val="0"/>
              </a:spcAft>
              <a:buClr>
                <a:srgbClr val="37352F"/>
              </a:buClr>
              <a:buSzPts val="1600"/>
              <a:buChar char="●"/>
            </a:pPr>
            <a:r>
              <a:rPr b="1" lang="en" sz="1600">
                <a:solidFill>
                  <a:srgbClr val="37352F"/>
                </a:solidFill>
                <a:latin typeface="Calibri"/>
                <a:ea typeface="Calibri"/>
                <a:cs typeface="Calibri"/>
                <a:sym typeface="Calibri"/>
              </a:rPr>
              <a:t>Self-Supervised Learning</a:t>
            </a:r>
            <a:r>
              <a:rPr lang="en" sz="1600">
                <a:solidFill>
                  <a:srgbClr val="37352F"/>
                </a:solidFill>
                <a:latin typeface="Calibri"/>
                <a:ea typeface="Calibri"/>
                <a:cs typeface="Calibri"/>
                <a:sym typeface="Calibri"/>
              </a:rPr>
              <a:t> to learn inherent structure or relationships within the input data itself, without requiring explicit supervision or labeled data</a:t>
            </a:r>
            <a:endParaRPr sz="1600">
              <a:solidFill>
                <a:srgbClr val="37352F"/>
              </a:solidFill>
              <a:latin typeface="Calibri"/>
              <a:ea typeface="Calibri"/>
              <a:cs typeface="Calibri"/>
              <a:sym typeface="Calibri"/>
            </a:endParaRPr>
          </a:p>
          <a:p>
            <a:pPr indent="-330200" lvl="0" marL="457200" rtl="0" algn="l">
              <a:spcBef>
                <a:spcPts val="0"/>
              </a:spcBef>
              <a:spcAft>
                <a:spcPts val="0"/>
              </a:spcAft>
              <a:buClr>
                <a:srgbClr val="37352F"/>
              </a:buClr>
              <a:buSzPts val="1600"/>
              <a:buChar char="●"/>
            </a:pPr>
            <a:r>
              <a:rPr b="1" lang="en" sz="1600">
                <a:solidFill>
                  <a:srgbClr val="37352F"/>
                </a:solidFill>
                <a:latin typeface="Calibri"/>
                <a:ea typeface="Calibri"/>
                <a:cs typeface="Calibri"/>
                <a:sym typeface="Calibri"/>
              </a:rPr>
              <a:t>Enables Transfer Learning</a:t>
            </a:r>
            <a:r>
              <a:rPr lang="en" sz="1600">
                <a:solidFill>
                  <a:srgbClr val="37352F"/>
                </a:solidFill>
                <a:latin typeface="Calibri"/>
                <a:ea typeface="Calibri"/>
                <a:cs typeface="Calibri"/>
                <a:sym typeface="Calibri"/>
              </a:rPr>
              <a:t> -  knowledge learned from pre-training on a large dataset is transferred to downstream tasks with minimal task-specific data.</a:t>
            </a:r>
            <a:endParaRPr sz="1600">
              <a:solidFill>
                <a:srgbClr val="37352F"/>
              </a:solidFill>
              <a:latin typeface="Calibri"/>
              <a:ea typeface="Calibri"/>
              <a:cs typeface="Calibri"/>
              <a:sym typeface="Calibri"/>
            </a:endParaRPr>
          </a:p>
          <a:p>
            <a:pPr indent="-330200" lvl="0" marL="457200" rtl="0" algn="l">
              <a:spcBef>
                <a:spcPts val="0"/>
              </a:spcBef>
              <a:spcAft>
                <a:spcPts val="0"/>
              </a:spcAft>
              <a:buClr>
                <a:srgbClr val="37352F"/>
              </a:buClr>
              <a:buSzPts val="1600"/>
              <a:buChar char="●"/>
            </a:pPr>
            <a:r>
              <a:rPr b="1" lang="en" sz="1600">
                <a:solidFill>
                  <a:srgbClr val="37352F"/>
                </a:solidFill>
                <a:latin typeface="Calibri"/>
                <a:ea typeface="Calibri"/>
                <a:cs typeface="Calibri"/>
                <a:sym typeface="Calibri"/>
              </a:rPr>
              <a:t>Pre-trained foundation models</a:t>
            </a:r>
            <a:r>
              <a:rPr lang="en" sz="1600">
                <a:solidFill>
                  <a:srgbClr val="37352F"/>
                </a:solidFill>
                <a:latin typeface="Calibri"/>
                <a:ea typeface="Calibri"/>
                <a:cs typeface="Calibri"/>
                <a:sym typeface="Calibri"/>
              </a:rPr>
              <a:t> as a starting point and then </a:t>
            </a:r>
            <a:r>
              <a:rPr b="1" lang="en" sz="1600">
                <a:solidFill>
                  <a:srgbClr val="37352F"/>
                </a:solidFill>
                <a:latin typeface="Calibri"/>
                <a:ea typeface="Calibri"/>
                <a:cs typeface="Calibri"/>
                <a:sym typeface="Calibri"/>
              </a:rPr>
              <a:t>fine-tune them on task-specific data</a:t>
            </a:r>
            <a:r>
              <a:rPr lang="en" sz="1600">
                <a:solidFill>
                  <a:srgbClr val="37352F"/>
                </a:solidFill>
                <a:latin typeface="Calibri"/>
                <a:ea typeface="Calibri"/>
                <a:cs typeface="Calibri"/>
                <a:sym typeface="Calibri"/>
              </a:rPr>
              <a:t> to adapt them to particular tasks. </a:t>
            </a:r>
            <a:endParaRPr sz="1600">
              <a:solidFill>
                <a:srgbClr val="37352F"/>
              </a:solidFill>
              <a:latin typeface="Calibri"/>
              <a:ea typeface="Calibri"/>
              <a:cs typeface="Calibri"/>
              <a:sym typeface="Calibri"/>
            </a:endParaRPr>
          </a:p>
        </p:txBody>
      </p:sp>
      <p:sp>
        <p:nvSpPr>
          <p:cNvPr id="607" name="Google Shape;607;p80"/>
          <p:cNvSpPr txBox="1"/>
          <p:nvPr>
            <p:ph idx="12" type="sldNum"/>
          </p:nvPr>
        </p:nvSpPr>
        <p:spPr>
          <a:xfrm>
            <a:off x="8595300" y="4779401"/>
            <a:ext cx="548700" cy="3483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en">
                <a:latin typeface="Calibri"/>
                <a:ea typeface="Calibri"/>
                <a:cs typeface="Calibri"/>
                <a:sym typeface="Calibri"/>
              </a:rPr>
              <a:t>‹#›</a:t>
            </a:fld>
            <a:endParaRPr>
              <a:latin typeface="Calibri"/>
              <a:ea typeface="Calibri"/>
              <a:cs typeface="Calibri"/>
              <a:sym typeface="Calibri"/>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1" name="Shape 611"/>
        <p:cNvGrpSpPr/>
        <p:nvPr/>
      </p:nvGrpSpPr>
      <p:grpSpPr>
        <a:xfrm>
          <a:off x="0" y="0"/>
          <a:ext cx="0" cy="0"/>
          <a:chOff x="0" y="0"/>
          <a:chExt cx="0" cy="0"/>
        </a:xfrm>
      </p:grpSpPr>
      <p:sp>
        <p:nvSpPr>
          <p:cNvPr id="612" name="Google Shape;612;p81"/>
          <p:cNvSpPr txBox="1"/>
          <p:nvPr>
            <p:ph type="title"/>
          </p:nvPr>
        </p:nvSpPr>
        <p:spPr>
          <a:xfrm>
            <a:off x="311700" y="226150"/>
            <a:ext cx="85206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400">
                <a:latin typeface="Calibri"/>
                <a:ea typeface="Calibri"/>
                <a:cs typeface="Calibri"/>
                <a:sym typeface="Calibri"/>
              </a:rPr>
              <a:t>3. </a:t>
            </a:r>
            <a:r>
              <a:rPr lang="en" sz="2400">
                <a:latin typeface="Calibri"/>
                <a:ea typeface="Calibri"/>
                <a:cs typeface="Calibri"/>
                <a:sym typeface="Calibri"/>
              </a:rPr>
              <a:t>Foundation Models (FMs) </a:t>
            </a:r>
            <a:r>
              <a:rPr lang="en" sz="2400">
                <a:latin typeface="Calibri"/>
                <a:ea typeface="Calibri"/>
                <a:cs typeface="Calibri"/>
                <a:sym typeface="Calibri"/>
              </a:rPr>
              <a:t>/ Large Language Models (LLMs)</a:t>
            </a:r>
            <a:endParaRPr sz="2400">
              <a:latin typeface="Calibri"/>
              <a:ea typeface="Calibri"/>
              <a:cs typeface="Calibri"/>
              <a:sym typeface="Calibri"/>
            </a:endParaRPr>
          </a:p>
          <a:p>
            <a:pPr indent="0" lvl="0" marL="0" rtl="0" algn="l">
              <a:spcBef>
                <a:spcPts val="0"/>
              </a:spcBef>
              <a:spcAft>
                <a:spcPts val="0"/>
              </a:spcAft>
              <a:buNone/>
            </a:pPr>
            <a:r>
              <a:t/>
            </a:r>
            <a:endParaRPr sz="2400">
              <a:latin typeface="Calibri"/>
              <a:ea typeface="Calibri"/>
              <a:cs typeface="Calibri"/>
              <a:sym typeface="Calibri"/>
            </a:endParaRPr>
          </a:p>
        </p:txBody>
      </p:sp>
      <p:sp>
        <p:nvSpPr>
          <p:cNvPr id="613" name="Google Shape;613;p81"/>
          <p:cNvSpPr txBox="1"/>
          <p:nvPr>
            <p:ph idx="1" type="body"/>
          </p:nvPr>
        </p:nvSpPr>
        <p:spPr>
          <a:xfrm>
            <a:off x="311700" y="913700"/>
            <a:ext cx="8520600" cy="3891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1600">
                <a:solidFill>
                  <a:srgbClr val="37352F"/>
                </a:solidFill>
                <a:latin typeface="Calibri"/>
                <a:ea typeface="Calibri"/>
                <a:cs typeface="Calibri"/>
                <a:sym typeface="Calibri"/>
              </a:rPr>
              <a:t>Examples of </a:t>
            </a:r>
            <a:r>
              <a:rPr b="1" lang="en" sz="1600">
                <a:solidFill>
                  <a:srgbClr val="37352F"/>
                </a:solidFill>
                <a:latin typeface="Calibri"/>
                <a:ea typeface="Calibri"/>
                <a:cs typeface="Calibri"/>
                <a:sym typeface="Calibri"/>
              </a:rPr>
              <a:t>Foundation Models - All based on Transformer Architecture</a:t>
            </a:r>
            <a:endParaRPr b="1" sz="1600">
              <a:solidFill>
                <a:srgbClr val="37352F"/>
              </a:solidFill>
              <a:latin typeface="Calibri"/>
              <a:ea typeface="Calibri"/>
              <a:cs typeface="Calibri"/>
              <a:sym typeface="Calibri"/>
            </a:endParaRPr>
          </a:p>
          <a:p>
            <a:pPr indent="-330200" lvl="0" marL="457200" rtl="0" algn="l">
              <a:spcBef>
                <a:spcPts val="1200"/>
              </a:spcBef>
              <a:spcAft>
                <a:spcPts val="0"/>
              </a:spcAft>
              <a:buClr>
                <a:srgbClr val="37352F"/>
              </a:buClr>
              <a:buSzPts val="1600"/>
              <a:buChar char="●"/>
            </a:pPr>
            <a:r>
              <a:rPr b="1" lang="en" sz="1600">
                <a:solidFill>
                  <a:srgbClr val="37352F"/>
                </a:solidFill>
                <a:latin typeface="Calibri"/>
                <a:ea typeface="Calibri"/>
                <a:cs typeface="Calibri"/>
                <a:sym typeface="Calibri"/>
              </a:rPr>
              <a:t>Google’s </a:t>
            </a:r>
            <a:r>
              <a:rPr b="1" lang="en" sz="1600">
                <a:solidFill>
                  <a:srgbClr val="37352F"/>
                </a:solidFill>
                <a:latin typeface="Calibri"/>
                <a:ea typeface="Calibri"/>
                <a:cs typeface="Calibri"/>
                <a:sym typeface="Calibri"/>
              </a:rPr>
              <a:t>BERT (Bidirectional Encoder Representations from Transformers)</a:t>
            </a:r>
            <a:r>
              <a:rPr lang="en" sz="1600">
                <a:solidFill>
                  <a:srgbClr val="37352F"/>
                </a:solidFill>
                <a:latin typeface="Calibri"/>
                <a:ea typeface="Calibri"/>
                <a:cs typeface="Calibri"/>
                <a:sym typeface="Calibri"/>
              </a:rPr>
              <a:t> - Released in 2018, it was trained using 340 million parameters and a 16 GB training dataset.</a:t>
            </a:r>
            <a:endParaRPr sz="1600">
              <a:solidFill>
                <a:srgbClr val="37352F"/>
              </a:solidFill>
              <a:latin typeface="Calibri"/>
              <a:ea typeface="Calibri"/>
              <a:cs typeface="Calibri"/>
              <a:sym typeface="Calibri"/>
            </a:endParaRPr>
          </a:p>
          <a:p>
            <a:pPr indent="-330200" lvl="0" marL="457200" rtl="0" algn="l">
              <a:spcBef>
                <a:spcPts val="0"/>
              </a:spcBef>
              <a:spcAft>
                <a:spcPts val="0"/>
              </a:spcAft>
              <a:buClr>
                <a:srgbClr val="37352F"/>
              </a:buClr>
              <a:buSzPts val="1600"/>
              <a:buChar char="●"/>
            </a:pPr>
            <a:r>
              <a:rPr b="1" lang="en" sz="1600">
                <a:solidFill>
                  <a:srgbClr val="37352F"/>
                </a:solidFill>
                <a:latin typeface="Calibri"/>
                <a:ea typeface="Calibri"/>
                <a:cs typeface="Calibri"/>
                <a:sym typeface="Calibri"/>
              </a:rPr>
              <a:t>Google’s T5 (Text-To-Text Transfer Transformer)</a:t>
            </a:r>
            <a:r>
              <a:rPr lang="en" sz="1600">
                <a:solidFill>
                  <a:srgbClr val="37352F"/>
                </a:solidFill>
                <a:latin typeface="Calibri"/>
                <a:ea typeface="Calibri"/>
                <a:cs typeface="Calibri"/>
                <a:sym typeface="Calibri"/>
              </a:rPr>
              <a:t> - Released in 2019, it had 11 billion parameters and was trained on a large </a:t>
            </a:r>
            <a:r>
              <a:rPr b="1" lang="en" sz="1600">
                <a:solidFill>
                  <a:srgbClr val="37352F"/>
                </a:solidFill>
                <a:latin typeface="Calibri"/>
                <a:ea typeface="Calibri"/>
                <a:cs typeface="Calibri"/>
                <a:sym typeface="Calibri"/>
              </a:rPr>
              <a:t>Common Crawl dataset</a:t>
            </a:r>
            <a:r>
              <a:rPr lang="en" sz="1600">
                <a:solidFill>
                  <a:srgbClr val="37352F"/>
                </a:solidFill>
                <a:latin typeface="Calibri"/>
                <a:ea typeface="Calibri"/>
                <a:cs typeface="Calibri"/>
                <a:sym typeface="Calibri"/>
              </a:rPr>
              <a:t>.</a:t>
            </a:r>
            <a:endParaRPr sz="1600">
              <a:solidFill>
                <a:srgbClr val="37352F"/>
              </a:solidFill>
              <a:latin typeface="Calibri"/>
              <a:ea typeface="Calibri"/>
              <a:cs typeface="Calibri"/>
              <a:sym typeface="Calibri"/>
            </a:endParaRPr>
          </a:p>
          <a:p>
            <a:pPr indent="-330200" lvl="0" marL="457200" rtl="0" algn="l">
              <a:spcBef>
                <a:spcPts val="0"/>
              </a:spcBef>
              <a:spcAft>
                <a:spcPts val="0"/>
              </a:spcAft>
              <a:buClr>
                <a:srgbClr val="37352F"/>
              </a:buClr>
              <a:buSzPts val="1600"/>
              <a:buChar char="●"/>
            </a:pPr>
            <a:r>
              <a:rPr b="1" lang="en" sz="1600">
                <a:solidFill>
                  <a:srgbClr val="37352F"/>
                </a:solidFill>
                <a:latin typeface="Calibri"/>
                <a:ea typeface="Calibri"/>
                <a:cs typeface="Calibri"/>
                <a:sym typeface="Calibri"/>
              </a:rPr>
              <a:t>OpenAI’s GPT-4 (Generative Pre-trained Transformer)</a:t>
            </a:r>
            <a:r>
              <a:rPr lang="en" sz="1600">
                <a:solidFill>
                  <a:srgbClr val="37352F"/>
                </a:solidFill>
                <a:latin typeface="Calibri"/>
                <a:ea typeface="Calibri"/>
                <a:cs typeface="Calibri"/>
                <a:sym typeface="Calibri"/>
              </a:rPr>
              <a:t> - Released in 2023, it was trained using 170 trillion parameters and a 45 GB training dataset.</a:t>
            </a:r>
            <a:endParaRPr sz="1600">
              <a:solidFill>
                <a:srgbClr val="37352F"/>
              </a:solidFill>
              <a:latin typeface="Calibri"/>
              <a:ea typeface="Calibri"/>
              <a:cs typeface="Calibri"/>
              <a:sym typeface="Calibri"/>
            </a:endParaRPr>
          </a:p>
          <a:p>
            <a:pPr indent="0" lvl="0" marL="0" rtl="0" algn="l">
              <a:spcBef>
                <a:spcPts val="1200"/>
              </a:spcBef>
              <a:spcAft>
                <a:spcPts val="1200"/>
              </a:spcAft>
              <a:buNone/>
            </a:pPr>
            <a:r>
              <a:rPr lang="en" sz="1600">
                <a:solidFill>
                  <a:srgbClr val="37352F"/>
                </a:solidFill>
                <a:latin typeface="Calibri"/>
                <a:ea typeface="Calibri"/>
                <a:cs typeface="Calibri"/>
                <a:sym typeface="Calibri"/>
              </a:rPr>
              <a:t>FMs, such Anthropic’s </a:t>
            </a:r>
            <a:r>
              <a:rPr b="1" lang="en" sz="1600">
                <a:solidFill>
                  <a:srgbClr val="37352F"/>
                </a:solidFill>
                <a:latin typeface="Calibri"/>
                <a:ea typeface="Calibri"/>
                <a:cs typeface="Calibri"/>
                <a:sym typeface="Calibri"/>
              </a:rPr>
              <a:t>Claude 2</a:t>
            </a:r>
            <a:r>
              <a:rPr lang="en" sz="1600">
                <a:solidFill>
                  <a:srgbClr val="37352F"/>
                </a:solidFill>
                <a:latin typeface="Calibri"/>
                <a:ea typeface="Calibri"/>
                <a:cs typeface="Calibri"/>
                <a:sym typeface="Calibri"/>
              </a:rPr>
              <a:t> and Meta’s </a:t>
            </a:r>
            <a:r>
              <a:rPr b="1" lang="en" sz="1600">
                <a:solidFill>
                  <a:srgbClr val="37352F"/>
                </a:solidFill>
                <a:latin typeface="Calibri"/>
                <a:ea typeface="Calibri"/>
                <a:cs typeface="Calibri"/>
                <a:sym typeface="Calibri"/>
              </a:rPr>
              <a:t>Llama 2</a:t>
            </a:r>
            <a:r>
              <a:rPr lang="en" sz="1600">
                <a:solidFill>
                  <a:srgbClr val="37352F"/>
                </a:solidFill>
                <a:latin typeface="Calibri"/>
                <a:ea typeface="Calibri"/>
                <a:cs typeface="Calibri"/>
                <a:sym typeface="Calibri"/>
              </a:rPr>
              <a:t>, </a:t>
            </a:r>
            <a:r>
              <a:rPr b="1" lang="en" sz="1600">
                <a:solidFill>
                  <a:srgbClr val="37352F"/>
                </a:solidFill>
                <a:latin typeface="Calibri"/>
                <a:ea typeface="Calibri"/>
                <a:cs typeface="Calibri"/>
                <a:sym typeface="Calibri"/>
              </a:rPr>
              <a:t>Mistral </a:t>
            </a:r>
            <a:r>
              <a:rPr lang="en" sz="1600">
                <a:solidFill>
                  <a:srgbClr val="37352F"/>
                </a:solidFill>
                <a:latin typeface="Calibri"/>
                <a:ea typeface="Calibri"/>
                <a:cs typeface="Calibri"/>
                <a:sym typeface="Calibri"/>
              </a:rPr>
              <a:t>and the text-to-image model like Stability AI’s </a:t>
            </a:r>
            <a:r>
              <a:rPr b="1" lang="en" sz="1600">
                <a:solidFill>
                  <a:srgbClr val="37352F"/>
                </a:solidFill>
                <a:latin typeface="Calibri"/>
                <a:ea typeface="Calibri"/>
                <a:cs typeface="Calibri"/>
                <a:sym typeface="Calibri"/>
              </a:rPr>
              <a:t>Stable Diffusion</a:t>
            </a:r>
            <a:r>
              <a:rPr lang="en" sz="1600">
                <a:solidFill>
                  <a:srgbClr val="37352F"/>
                </a:solidFill>
                <a:latin typeface="Calibri"/>
                <a:ea typeface="Calibri"/>
                <a:cs typeface="Calibri"/>
                <a:sym typeface="Calibri"/>
              </a:rPr>
              <a:t> can perform a range of tasks, like writing blog posts, generating images, solving math problems, engaging in dialog, and answering questions etc.</a:t>
            </a:r>
            <a:endParaRPr sz="1600">
              <a:solidFill>
                <a:srgbClr val="37352F"/>
              </a:solidFill>
              <a:latin typeface="Calibri"/>
              <a:ea typeface="Calibri"/>
              <a:cs typeface="Calibri"/>
              <a:sym typeface="Calibri"/>
            </a:endParaRPr>
          </a:p>
        </p:txBody>
      </p:sp>
      <p:sp>
        <p:nvSpPr>
          <p:cNvPr id="614" name="Google Shape;614;p81"/>
          <p:cNvSpPr txBox="1"/>
          <p:nvPr>
            <p:ph idx="12" type="sldNum"/>
          </p:nvPr>
        </p:nvSpPr>
        <p:spPr>
          <a:xfrm>
            <a:off x="8595300" y="4779401"/>
            <a:ext cx="548700" cy="3483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en">
                <a:latin typeface="Calibri"/>
                <a:ea typeface="Calibri"/>
                <a:cs typeface="Calibri"/>
                <a:sym typeface="Calibri"/>
              </a:rPr>
              <a:t>‹#›</a:t>
            </a:fld>
            <a:endParaRPr>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19"/>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Warm-up Test</a:t>
            </a:r>
            <a:endParaRPr/>
          </a:p>
        </p:txBody>
      </p:sp>
      <p:sp>
        <p:nvSpPr>
          <p:cNvPr id="96" name="Google Shape;96;p1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8" name="Shape 618"/>
        <p:cNvGrpSpPr/>
        <p:nvPr/>
      </p:nvGrpSpPr>
      <p:grpSpPr>
        <a:xfrm>
          <a:off x="0" y="0"/>
          <a:ext cx="0" cy="0"/>
          <a:chOff x="0" y="0"/>
          <a:chExt cx="0" cy="0"/>
        </a:xfrm>
      </p:grpSpPr>
      <p:sp>
        <p:nvSpPr>
          <p:cNvPr id="619" name="Google Shape;619;p82"/>
          <p:cNvSpPr txBox="1"/>
          <p:nvPr>
            <p:ph type="title"/>
          </p:nvPr>
        </p:nvSpPr>
        <p:spPr>
          <a:xfrm>
            <a:off x="311700" y="226150"/>
            <a:ext cx="85206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400">
                <a:latin typeface="Calibri"/>
                <a:ea typeface="Calibri"/>
                <a:cs typeface="Calibri"/>
                <a:sym typeface="Calibri"/>
              </a:rPr>
              <a:t>3. </a:t>
            </a:r>
            <a:r>
              <a:rPr lang="en" sz="2400">
                <a:latin typeface="Calibri"/>
                <a:ea typeface="Calibri"/>
                <a:cs typeface="Calibri"/>
                <a:sym typeface="Calibri"/>
              </a:rPr>
              <a:t>Foundation Models (FMs) </a:t>
            </a:r>
            <a:r>
              <a:rPr lang="en" sz="2400">
                <a:latin typeface="Calibri"/>
                <a:ea typeface="Calibri"/>
                <a:cs typeface="Calibri"/>
                <a:sym typeface="Calibri"/>
              </a:rPr>
              <a:t>/ Large Language Models (LLMs)</a:t>
            </a:r>
            <a:endParaRPr sz="2400">
              <a:latin typeface="Calibri"/>
              <a:ea typeface="Calibri"/>
              <a:cs typeface="Calibri"/>
              <a:sym typeface="Calibri"/>
            </a:endParaRPr>
          </a:p>
          <a:p>
            <a:pPr indent="0" lvl="0" marL="0" rtl="0" algn="l">
              <a:spcBef>
                <a:spcPts val="0"/>
              </a:spcBef>
              <a:spcAft>
                <a:spcPts val="0"/>
              </a:spcAft>
              <a:buNone/>
            </a:pPr>
            <a:r>
              <a:t/>
            </a:r>
            <a:endParaRPr sz="2400">
              <a:latin typeface="Calibri"/>
              <a:ea typeface="Calibri"/>
              <a:cs typeface="Calibri"/>
              <a:sym typeface="Calibri"/>
            </a:endParaRPr>
          </a:p>
        </p:txBody>
      </p:sp>
      <p:sp>
        <p:nvSpPr>
          <p:cNvPr id="620" name="Google Shape;620;p82"/>
          <p:cNvSpPr txBox="1"/>
          <p:nvPr>
            <p:ph idx="1" type="body"/>
          </p:nvPr>
        </p:nvSpPr>
        <p:spPr>
          <a:xfrm>
            <a:off x="311700" y="913700"/>
            <a:ext cx="8520600" cy="3891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1600">
                <a:solidFill>
                  <a:srgbClr val="37352F"/>
                </a:solidFill>
                <a:latin typeface="Calibri"/>
                <a:ea typeface="Calibri"/>
                <a:cs typeface="Calibri"/>
                <a:sym typeface="Calibri"/>
              </a:rPr>
              <a:t>Potential use of FMs include automating tasks and processes. For example</a:t>
            </a:r>
            <a:endParaRPr b="1" sz="1600">
              <a:solidFill>
                <a:srgbClr val="37352F"/>
              </a:solidFill>
              <a:latin typeface="Calibri"/>
              <a:ea typeface="Calibri"/>
              <a:cs typeface="Calibri"/>
              <a:sym typeface="Calibri"/>
            </a:endParaRPr>
          </a:p>
          <a:p>
            <a:pPr indent="-330200" lvl="0" marL="457200" rtl="0" algn="l">
              <a:spcBef>
                <a:spcPts val="1200"/>
              </a:spcBef>
              <a:spcAft>
                <a:spcPts val="0"/>
              </a:spcAft>
              <a:buClr>
                <a:srgbClr val="37352F"/>
              </a:buClr>
              <a:buSzPts val="1600"/>
              <a:buFont typeface="Calibri"/>
              <a:buChar char="●"/>
            </a:pPr>
            <a:r>
              <a:rPr b="1" lang="en" sz="1600">
                <a:solidFill>
                  <a:srgbClr val="37352F"/>
                </a:solidFill>
                <a:latin typeface="Calibri"/>
                <a:ea typeface="Calibri"/>
                <a:cs typeface="Calibri"/>
                <a:sym typeface="Calibri"/>
              </a:rPr>
              <a:t>Customer support</a:t>
            </a:r>
            <a:endParaRPr b="1" sz="1600">
              <a:solidFill>
                <a:srgbClr val="37352F"/>
              </a:solidFill>
              <a:latin typeface="Calibri"/>
              <a:ea typeface="Calibri"/>
              <a:cs typeface="Calibri"/>
              <a:sym typeface="Calibri"/>
            </a:endParaRPr>
          </a:p>
          <a:p>
            <a:pPr indent="-330200" lvl="0" marL="457200" rtl="0" algn="l">
              <a:spcBef>
                <a:spcPts val="0"/>
              </a:spcBef>
              <a:spcAft>
                <a:spcPts val="0"/>
              </a:spcAft>
              <a:buClr>
                <a:srgbClr val="37352F"/>
              </a:buClr>
              <a:buSzPts val="1600"/>
              <a:buFont typeface="Calibri"/>
              <a:buChar char="●"/>
            </a:pPr>
            <a:r>
              <a:rPr b="1" lang="en" sz="1600">
                <a:solidFill>
                  <a:srgbClr val="37352F"/>
                </a:solidFill>
                <a:latin typeface="Calibri"/>
                <a:ea typeface="Calibri"/>
                <a:cs typeface="Calibri"/>
                <a:sym typeface="Calibri"/>
              </a:rPr>
              <a:t>Language translation</a:t>
            </a:r>
            <a:endParaRPr b="1" sz="1600">
              <a:solidFill>
                <a:srgbClr val="37352F"/>
              </a:solidFill>
              <a:latin typeface="Calibri"/>
              <a:ea typeface="Calibri"/>
              <a:cs typeface="Calibri"/>
              <a:sym typeface="Calibri"/>
            </a:endParaRPr>
          </a:p>
          <a:p>
            <a:pPr indent="-330200" lvl="0" marL="457200" rtl="0" algn="l">
              <a:spcBef>
                <a:spcPts val="0"/>
              </a:spcBef>
              <a:spcAft>
                <a:spcPts val="0"/>
              </a:spcAft>
              <a:buClr>
                <a:srgbClr val="37352F"/>
              </a:buClr>
              <a:buSzPts val="1600"/>
              <a:buFont typeface="Calibri"/>
              <a:buChar char="●"/>
            </a:pPr>
            <a:r>
              <a:rPr b="1" lang="en" sz="1600">
                <a:solidFill>
                  <a:srgbClr val="37352F"/>
                </a:solidFill>
                <a:latin typeface="Calibri"/>
                <a:ea typeface="Calibri"/>
                <a:cs typeface="Calibri"/>
                <a:sym typeface="Calibri"/>
              </a:rPr>
              <a:t>Content generation</a:t>
            </a:r>
            <a:endParaRPr b="1" sz="1600">
              <a:solidFill>
                <a:srgbClr val="37352F"/>
              </a:solidFill>
              <a:latin typeface="Calibri"/>
              <a:ea typeface="Calibri"/>
              <a:cs typeface="Calibri"/>
              <a:sym typeface="Calibri"/>
            </a:endParaRPr>
          </a:p>
          <a:p>
            <a:pPr indent="-330200" lvl="0" marL="457200" rtl="0" algn="l">
              <a:spcBef>
                <a:spcPts val="0"/>
              </a:spcBef>
              <a:spcAft>
                <a:spcPts val="0"/>
              </a:spcAft>
              <a:buClr>
                <a:srgbClr val="37352F"/>
              </a:buClr>
              <a:buSzPts val="1600"/>
              <a:buFont typeface="Calibri"/>
              <a:buChar char="●"/>
            </a:pPr>
            <a:r>
              <a:rPr b="1" lang="en" sz="1600">
                <a:solidFill>
                  <a:srgbClr val="37352F"/>
                </a:solidFill>
                <a:latin typeface="Calibri"/>
                <a:ea typeface="Calibri"/>
                <a:cs typeface="Calibri"/>
                <a:sym typeface="Calibri"/>
              </a:rPr>
              <a:t>High-resolution image generation</a:t>
            </a:r>
            <a:endParaRPr b="1" sz="1600">
              <a:solidFill>
                <a:srgbClr val="37352F"/>
              </a:solidFill>
              <a:latin typeface="Calibri"/>
              <a:ea typeface="Calibri"/>
              <a:cs typeface="Calibri"/>
              <a:sym typeface="Calibri"/>
            </a:endParaRPr>
          </a:p>
          <a:p>
            <a:pPr indent="-330200" lvl="0" marL="457200" rtl="0" algn="l">
              <a:spcBef>
                <a:spcPts val="0"/>
              </a:spcBef>
              <a:spcAft>
                <a:spcPts val="0"/>
              </a:spcAft>
              <a:buClr>
                <a:srgbClr val="37352F"/>
              </a:buClr>
              <a:buSzPts val="1600"/>
              <a:buFont typeface="Calibri"/>
              <a:buChar char="●"/>
            </a:pPr>
            <a:r>
              <a:rPr b="1" lang="en" sz="1600">
                <a:solidFill>
                  <a:srgbClr val="37352F"/>
                </a:solidFill>
                <a:latin typeface="Calibri"/>
                <a:ea typeface="Calibri"/>
                <a:cs typeface="Calibri"/>
                <a:sym typeface="Calibri"/>
              </a:rPr>
              <a:t>Robotics and many more</a:t>
            </a:r>
            <a:endParaRPr b="1" sz="1600">
              <a:solidFill>
                <a:srgbClr val="37352F"/>
              </a:solidFill>
              <a:latin typeface="Calibri"/>
              <a:ea typeface="Calibri"/>
              <a:cs typeface="Calibri"/>
              <a:sym typeface="Calibri"/>
            </a:endParaRPr>
          </a:p>
          <a:p>
            <a:pPr indent="0" lvl="0" marL="0" rtl="0" algn="l">
              <a:spcBef>
                <a:spcPts val="1200"/>
              </a:spcBef>
              <a:spcAft>
                <a:spcPts val="0"/>
              </a:spcAft>
              <a:buNone/>
            </a:pPr>
            <a:r>
              <a:t/>
            </a:r>
            <a:endParaRPr b="1" sz="1600">
              <a:solidFill>
                <a:srgbClr val="37352F"/>
              </a:solidFill>
              <a:latin typeface="Calibri"/>
              <a:ea typeface="Calibri"/>
              <a:cs typeface="Calibri"/>
              <a:sym typeface="Calibri"/>
            </a:endParaRPr>
          </a:p>
          <a:p>
            <a:pPr indent="0" lvl="0" marL="0" rtl="0" algn="l">
              <a:spcBef>
                <a:spcPts val="1200"/>
              </a:spcBef>
              <a:spcAft>
                <a:spcPts val="1200"/>
              </a:spcAft>
              <a:buNone/>
            </a:pPr>
            <a:r>
              <a:rPr lang="en" sz="1600">
                <a:solidFill>
                  <a:srgbClr val="37352F"/>
                </a:solidFill>
                <a:latin typeface="Calibri"/>
                <a:ea typeface="Calibri"/>
                <a:cs typeface="Calibri"/>
                <a:sym typeface="Calibri"/>
              </a:rPr>
              <a:t>It’s faster and cheaper for data scientists to use pre-trained FMs to develop new ML applications rather than train unique ML models from the ground up.</a:t>
            </a:r>
            <a:endParaRPr sz="1600">
              <a:solidFill>
                <a:srgbClr val="37352F"/>
              </a:solidFill>
              <a:latin typeface="Calibri"/>
              <a:ea typeface="Calibri"/>
              <a:cs typeface="Calibri"/>
              <a:sym typeface="Calibri"/>
            </a:endParaRPr>
          </a:p>
        </p:txBody>
      </p:sp>
      <p:sp>
        <p:nvSpPr>
          <p:cNvPr id="621" name="Google Shape;621;p82"/>
          <p:cNvSpPr txBox="1"/>
          <p:nvPr>
            <p:ph idx="12" type="sldNum"/>
          </p:nvPr>
        </p:nvSpPr>
        <p:spPr>
          <a:xfrm>
            <a:off x="8595300" y="4779401"/>
            <a:ext cx="548700" cy="3483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en">
                <a:latin typeface="Calibri"/>
                <a:ea typeface="Calibri"/>
                <a:cs typeface="Calibri"/>
                <a:sym typeface="Calibri"/>
              </a:rPr>
              <a:t>‹#›</a:t>
            </a:fld>
            <a:endParaRPr>
              <a:latin typeface="Calibri"/>
              <a:ea typeface="Calibri"/>
              <a:cs typeface="Calibri"/>
              <a:sym typeface="Calibri"/>
            </a:endParaRPr>
          </a:p>
        </p:txBody>
      </p:sp>
      <p:sp>
        <p:nvSpPr>
          <p:cNvPr id="622" name="Google Shape;622;p82"/>
          <p:cNvSpPr/>
          <p:nvPr/>
        </p:nvSpPr>
        <p:spPr>
          <a:xfrm>
            <a:off x="5672675" y="1598100"/>
            <a:ext cx="2624724" cy="1576908"/>
          </a:xfrm>
          <a:prstGeom prst="cloud">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FM for Humanoids</a:t>
            </a:r>
            <a:endParaRPr b="1"/>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6" name="Shape 626"/>
        <p:cNvGrpSpPr/>
        <p:nvPr/>
      </p:nvGrpSpPr>
      <p:grpSpPr>
        <a:xfrm>
          <a:off x="0" y="0"/>
          <a:ext cx="0" cy="0"/>
          <a:chOff x="0" y="0"/>
          <a:chExt cx="0" cy="0"/>
        </a:xfrm>
      </p:grpSpPr>
      <p:sp>
        <p:nvSpPr>
          <p:cNvPr id="627" name="Google Shape;627;p83"/>
          <p:cNvSpPr txBox="1"/>
          <p:nvPr>
            <p:ph type="title"/>
          </p:nvPr>
        </p:nvSpPr>
        <p:spPr>
          <a:xfrm>
            <a:off x="311700" y="226150"/>
            <a:ext cx="85206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400">
                <a:latin typeface="Calibri"/>
                <a:ea typeface="Calibri"/>
                <a:cs typeface="Calibri"/>
                <a:sym typeface="Calibri"/>
              </a:rPr>
              <a:t>4. </a:t>
            </a:r>
            <a:r>
              <a:rPr lang="en" sz="2400">
                <a:latin typeface="Calibri"/>
                <a:ea typeface="Calibri"/>
                <a:cs typeface="Calibri"/>
                <a:sym typeface="Calibri"/>
              </a:rPr>
              <a:t>Prompt Engineering</a:t>
            </a:r>
            <a:endParaRPr sz="2400">
              <a:latin typeface="Calibri"/>
              <a:ea typeface="Calibri"/>
              <a:cs typeface="Calibri"/>
              <a:sym typeface="Calibri"/>
            </a:endParaRPr>
          </a:p>
          <a:p>
            <a:pPr indent="0" lvl="0" marL="0" rtl="0" algn="l">
              <a:spcBef>
                <a:spcPts val="0"/>
              </a:spcBef>
              <a:spcAft>
                <a:spcPts val="0"/>
              </a:spcAft>
              <a:buNone/>
            </a:pPr>
            <a:r>
              <a:t/>
            </a:r>
            <a:endParaRPr sz="2400">
              <a:latin typeface="Calibri"/>
              <a:ea typeface="Calibri"/>
              <a:cs typeface="Calibri"/>
              <a:sym typeface="Calibri"/>
            </a:endParaRPr>
          </a:p>
        </p:txBody>
      </p:sp>
      <p:sp>
        <p:nvSpPr>
          <p:cNvPr id="628" name="Google Shape;628;p83"/>
          <p:cNvSpPr txBox="1"/>
          <p:nvPr>
            <p:ph idx="1" type="body"/>
          </p:nvPr>
        </p:nvSpPr>
        <p:spPr>
          <a:xfrm>
            <a:off x="311700" y="913700"/>
            <a:ext cx="8520600" cy="3891600"/>
          </a:xfrm>
          <a:prstGeom prst="rect">
            <a:avLst/>
          </a:prstGeom>
        </p:spPr>
        <p:txBody>
          <a:bodyPr anchorCtr="0" anchor="t" bIns="91425" lIns="91425" spcFirstLastPara="1" rIns="91425" wrap="square" tIns="91425">
            <a:normAutofit/>
          </a:bodyPr>
          <a:lstStyle/>
          <a:p>
            <a:pPr indent="-342900" lvl="0" marL="457200" rtl="0" algn="l">
              <a:spcBef>
                <a:spcPts val="1200"/>
              </a:spcBef>
              <a:spcAft>
                <a:spcPts val="0"/>
              </a:spcAft>
              <a:buSzPts val="1800"/>
              <a:buChar char="●"/>
            </a:pPr>
            <a:r>
              <a:rPr lang="en"/>
              <a:t>Prompt engineering is a technique used to design and refine the prompts or conditioning text provided to large language models. </a:t>
            </a:r>
            <a:endParaRPr/>
          </a:p>
          <a:p>
            <a:pPr indent="-342900" lvl="0" marL="457200" rtl="0" algn="l">
              <a:spcBef>
                <a:spcPts val="0"/>
              </a:spcBef>
              <a:spcAft>
                <a:spcPts val="0"/>
              </a:spcAft>
              <a:buSzPts val="1800"/>
              <a:buChar char="●"/>
            </a:pPr>
            <a:r>
              <a:rPr lang="en"/>
              <a:t>Prompt engineering is particularly relevant in settings where fine-tuning or adapting pre-trained language models for specific tasks is not feasible or practical.</a:t>
            </a:r>
            <a:endParaRPr/>
          </a:p>
          <a:p>
            <a:pPr indent="-342900" lvl="0" marL="457200" rtl="0" algn="l">
              <a:spcBef>
                <a:spcPts val="0"/>
              </a:spcBef>
              <a:spcAft>
                <a:spcPts val="0"/>
              </a:spcAft>
              <a:buSzPts val="1800"/>
              <a:buChar char="●"/>
            </a:pPr>
            <a:r>
              <a:rPr lang="en"/>
              <a:t>Effective prompts are carefully crafted to provide the necessary context and constraints to guide the model towards generating relevant and accurate responses.</a:t>
            </a:r>
            <a:endParaRPr/>
          </a:p>
          <a:p>
            <a:pPr indent="-342900" lvl="0" marL="457200" rtl="0" algn="l">
              <a:spcBef>
                <a:spcPts val="0"/>
              </a:spcBef>
              <a:spcAft>
                <a:spcPts val="0"/>
              </a:spcAft>
              <a:buSzPts val="1800"/>
              <a:buChar char="●"/>
            </a:pPr>
            <a:r>
              <a:rPr lang="en"/>
              <a:t>Iterative refinement helps improve the quality and performance of the model by fine-tuning the prompts based on empirical observations and feedback.</a:t>
            </a:r>
            <a:endParaRPr/>
          </a:p>
        </p:txBody>
      </p:sp>
      <p:sp>
        <p:nvSpPr>
          <p:cNvPr id="629" name="Google Shape;629;p83"/>
          <p:cNvSpPr txBox="1"/>
          <p:nvPr>
            <p:ph idx="12" type="sldNum"/>
          </p:nvPr>
        </p:nvSpPr>
        <p:spPr>
          <a:xfrm>
            <a:off x="8595300" y="4779401"/>
            <a:ext cx="548700" cy="3483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en">
                <a:latin typeface="Calibri"/>
                <a:ea typeface="Calibri"/>
                <a:cs typeface="Calibri"/>
                <a:sym typeface="Calibri"/>
              </a:rPr>
              <a:t>‹#›</a:t>
            </a:fld>
            <a:endParaRPr>
              <a:latin typeface="Calibri"/>
              <a:ea typeface="Calibri"/>
              <a:cs typeface="Calibri"/>
              <a:sym typeface="Calibri"/>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3" name="Shape 633"/>
        <p:cNvGrpSpPr/>
        <p:nvPr/>
      </p:nvGrpSpPr>
      <p:grpSpPr>
        <a:xfrm>
          <a:off x="0" y="0"/>
          <a:ext cx="0" cy="0"/>
          <a:chOff x="0" y="0"/>
          <a:chExt cx="0" cy="0"/>
        </a:xfrm>
      </p:grpSpPr>
      <p:sp>
        <p:nvSpPr>
          <p:cNvPr id="634" name="Google Shape;634;p84"/>
          <p:cNvSpPr txBox="1"/>
          <p:nvPr>
            <p:ph type="title"/>
          </p:nvPr>
        </p:nvSpPr>
        <p:spPr>
          <a:xfrm>
            <a:off x="311700" y="226150"/>
            <a:ext cx="85206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400">
                <a:latin typeface="Calibri"/>
                <a:ea typeface="Calibri"/>
                <a:cs typeface="Calibri"/>
                <a:sym typeface="Calibri"/>
              </a:rPr>
              <a:t>5. </a:t>
            </a:r>
            <a:r>
              <a:rPr lang="en" sz="2400">
                <a:latin typeface="Calibri"/>
                <a:ea typeface="Calibri"/>
                <a:cs typeface="Calibri"/>
                <a:sym typeface="Calibri"/>
              </a:rPr>
              <a:t>Fine Tuning</a:t>
            </a:r>
            <a:endParaRPr sz="2400">
              <a:latin typeface="Calibri"/>
              <a:ea typeface="Calibri"/>
              <a:cs typeface="Calibri"/>
              <a:sym typeface="Calibri"/>
            </a:endParaRPr>
          </a:p>
          <a:p>
            <a:pPr indent="0" lvl="0" marL="0" rtl="0" algn="l">
              <a:spcBef>
                <a:spcPts val="0"/>
              </a:spcBef>
              <a:spcAft>
                <a:spcPts val="0"/>
              </a:spcAft>
              <a:buNone/>
            </a:pPr>
            <a:r>
              <a:t/>
            </a:r>
            <a:endParaRPr sz="2400">
              <a:latin typeface="Calibri"/>
              <a:ea typeface="Calibri"/>
              <a:cs typeface="Calibri"/>
              <a:sym typeface="Calibri"/>
            </a:endParaRPr>
          </a:p>
        </p:txBody>
      </p:sp>
      <p:sp>
        <p:nvSpPr>
          <p:cNvPr id="635" name="Google Shape;635;p84"/>
          <p:cNvSpPr txBox="1"/>
          <p:nvPr>
            <p:ph idx="1" type="body"/>
          </p:nvPr>
        </p:nvSpPr>
        <p:spPr>
          <a:xfrm>
            <a:off x="311700" y="913700"/>
            <a:ext cx="8520600" cy="3891600"/>
          </a:xfrm>
          <a:prstGeom prst="rect">
            <a:avLst/>
          </a:prstGeom>
        </p:spPr>
        <p:txBody>
          <a:bodyPr anchorCtr="0" anchor="t" bIns="91425" lIns="91425" spcFirstLastPara="1" rIns="91425" wrap="square" tIns="91425">
            <a:noAutofit/>
          </a:bodyPr>
          <a:lstStyle/>
          <a:p>
            <a:pPr indent="-330200" lvl="0" marL="457200" rtl="0" algn="l">
              <a:spcBef>
                <a:spcPts val="1200"/>
              </a:spcBef>
              <a:spcAft>
                <a:spcPts val="0"/>
              </a:spcAft>
              <a:buClr>
                <a:srgbClr val="37352F"/>
              </a:buClr>
              <a:buSzPts val="1600"/>
              <a:buFont typeface="Calibri"/>
              <a:buChar char="●"/>
            </a:pPr>
            <a:r>
              <a:rPr lang="en" sz="1600">
                <a:solidFill>
                  <a:srgbClr val="37352F"/>
                </a:solidFill>
                <a:latin typeface="Calibri"/>
                <a:ea typeface="Calibri"/>
                <a:cs typeface="Calibri"/>
                <a:sym typeface="Calibri"/>
              </a:rPr>
              <a:t>Fine tuning is performed on a custom/domain/task specific dataset. </a:t>
            </a:r>
            <a:endParaRPr sz="1600">
              <a:solidFill>
                <a:srgbClr val="37352F"/>
              </a:solidFill>
              <a:latin typeface="Calibri"/>
              <a:ea typeface="Calibri"/>
              <a:cs typeface="Calibri"/>
              <a:sym typeface="Calibri"/>
            </a:endParaRPr>
          </a:p>
          <a:p>
            <a:pPr indent="-330200" lvl="0" marL="457200" rtl="0" algn="l">
              <a:spcBef>
                <a:spcPts val="0"/>
              </a:spcBef>
              <a:spcAft>
                <a:spcPts val="0"/>
              </a:spcAft>
              <a:buClr>
                <a:srgbClr val="37352F"/>
              </a:buClr>
              <a:buSzPts val="1600"/>
              <a:buFont typeface="Calibri"/>
              <a:buChar char="●"/>
            </a:pPr>
            <a:r>
              <a:rPr lang="en" sz="1600">
                <a:solidFill>
                  <a:srgbClr val="37352F"/>
                </a:solidFill>
                <a:latin typeface="Calibri"/>
                <a:ea typeface="Calibri"/>
                <a:cs typeface="Calibri"/>
                <a:sym typeface="Calibri"/>
              </a:rPr>
              <a:t>Fine tuning is a process of taking a general purpose LLM model and converting it to a specialised ones. For ex: </a:t>
            </a:r>
            <a:r>
              <a:rPr b="1" lang="en" sz="1600">
                <a:solidFill>
                  <a:srgbClr val="37352F"/>
                </a:solidFill>
                <a:latin typeface="Calibri"/>
                <a:ea typeface="Calibri"/>
                <a:cs typeface="Calibri"/>
                <a:sym typeface="Calibri"/>
              </a:rPr>
              <a:t>Instruction fine tuning</a:t>
            </a:r>
            <a:r>
              <a:rPr lang="en" sz="1600">
                <a:solidFill>
                  <a:srgbClr val="37352F"/>
                </a:solidFill>
                <a:latin typeface="Calibri"/>
                <a:ea typeface="Calibri"/>
                <a:cs typeface="Calibri"/>
                <a:sym typeface="Calibri"/>
              </a:rPr>
              <a:t> is one of the variants of fine tuning that made GPT3 into ChatGP</a:t>
            </a:r>
            <a:r>
              <a:rPr lang="en" sz="1600">
                <a:solidFill>
                  <a:srgbClr val="37352F"/>
                </a:solidFill>
                <a:latin typeface="Calibri"/>
                <a:ea typeface="Calibri"/>
                <a:cs typeface="Calibri"/>
                <a:sym typeface="Calibri"/>
              </a:rPr>
              <a:t>T.</a:t>
            </a:r>
            <a:r>
              <a:rPr lang="en" sz="1600">
                <a:solidFill>
                  <a:srgbClr val="37352F"/>
                </a:solidFill>
                <a:latin typeface="Calibri"/>
                <a:ea typeface="Calibri"/>
                <a:cs typeface="Calibri"/>
                <a:sym typeface="Calibri"/>
              </a:rPr>
              <a:t> </a:t>
            </a:r>
            <a:endParaRPr sz="1600">
              <a:solidFill>
                <a:srgbClr val="37352F"/>
              </a:solidFill>
              <a:latin typeface="Calibri"/>
              <a:ea typeface="Calibri"/>
              <a:cs typeface="Calibri"/>
              <a:sym typeface="Calibri"/>
            </a:endParaRPr>
          </a:p>
        </p:txBody>
      </p:sp>
      <p:sp>
        <p:nvSpPr>
          <p:cNvPr id="636" name="Google Shape;636;p84"/>
          <p:cNvSpPr txBox="1"/>
          <p:nvPr>
            <p:ph idx="12" type="sldNum"/>
          </p:nvPr>
        </p:nvSpPr>
        <p:spPr>
          <a:xfrm>
            <a:off x="8595300" y="4779401"/>
            <a:ext cx="548700" cy="3483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en">
                <a:latin typeface="Calibri"/>
                <a:ea typeface="Calibri"/>
                <a:cs typeface="Calibri"/>
                <a:sym typeface="Calibri"/>
              </a:rPr>
              <a:t>‹#›</a:t>
            </a:fld>
            <a:endParaRPr>
              <a:latin typeface="Calibri"/>
              <a:ea typeface="Calibri"/>
              <a:cs typeface="Calibri"/>
              <a:sym typeface="Calibri"/>
            </a:endParaRPr>
          </a:p>
        </p:txBody>
      </p:sp>
      <p:pic>
        <p:nvPicPr>
          <p:cNvPr id="637" name="Google Shape;637;p84"/>
          <p:cNvPicPr preferRelativeResize="0"/>
          <p:nvPr/>
        </p:nvPicPr>
        <p:blipFill>
          <a:blip r:embed="rId3">
            <a:alphaModFix/>
          </a:blip>
          <a:stretch>
            <a:fillRect/>
          </a:stretch>
        </p:blipFill>
        <p:spPr>
          <a:xfrm>
            <a:off x="311700" y="2470550"/>
            <a:ext cx="8520600" cy="2479750"/>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1" name="Shape 641"/>
        <p:cNvGrpSpPr/>
        <p:nvPr/>
      </p:nvGrpSpPr>
      <p:grpSpPr>
        <a:xfrm>
          <a:off x="0" y="0"/>
          <a:ext cx="0" cy="0"/>
          <a:chOff x="0" y="0"/>
          <a:chExt cx="0" cy="0"/>
        </a:xfrm>
      </p:grpSpPr>
      <p:sp>
        <p:nvSpPr>
          <p:cNvPr id="642" name="Google Shape;642;p85"/>
          <p:cNvSpPr txBox="1"/>
          <p:nvPr>
            <p:ph type="title"/>
          </p:nvPr>
        </p:nvSpPr>
        <p:spPr>
          <a:xfrm>
            <a:off x="311700" y="226150"/>
            <a:ext cx="85206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400">
                <a:latin typeface="Calibri"/>
                <a:ea typeface="Calibri"/>
                <a:cs typeface="Calibri"/>
                <a:sym typeface="Calibri"/>
              </a:rPr>
              <a:t>5. Fine Tuning</a:t>
            </a:r>
            <a:endParaRPr sz="2400">
              <a:latin typeface="Calibri"/>
              <a:ea typeface="Calibri"/>
              <a:cs typeface="Calibri"/>
              <a:sym typeface="Calibri"/>
            </a:endParaRPr>
          </a:p>
          <a:p>
            <a:pPr indent="0" lvl="0" marL="0" rtl="0" algn="l">
              <a:spcBef>
                <a:spcPts val="0"/>
              </a:spcBef>
              <a:spcAft>
                <a:spcPts val="0"/>
              </a:spcAft>
              <a:buNone/>
            </a:pPr>
            <a:r>
              <a:t/>
            </a:r>
            <a:endParaRPr sz="2400">
              <a:latin typeface="Calibri"/>
              <a:ea typeface="Calibri"/>
              <a:cs typeface="Calibri"/>
              <a:sym typeface="Calibri"/>
            </a:endParaRPr>
          </a:p>
        </p:txBody>
      </p:sp>
      <p:sp>
        <p:nvSpPr>
          <p:cNvPr id="643" name="Google Shape;643;p85"/>
          <p:cNvSpPr txBox="1"/>
          <p:nvPr>
            <p:ph idx="1" type="body"/>
          </p:nvPr>
        </p:nvSpPr>
        <p:spPr>
          <a:xfrm>
            <a:off x="311700" y="913700"/>
            <a:ext cx="8520600" cy="3891600"/>
          </a:xfrm>
          <a:prstGeom prst="rect">
            <a:avLst/>
          </a:prstGeom>
        </p:spPr>
        <p:txBody>
          <a:bodyPr anchorCtr="0" anchor="t" bIns="91425" lIns="91425" spcFirstLastPara="1" rIns="91425" wrap="square" tIns="91425">
            <a:noAutofit/>
          </a:bodyPr>
          <a:lstStyle/>
          <a:p>
            <a:pPr indent="-330200" lvl="0" marL="457200" rtl="0" algn="l">
              <a:spcBef>
                <a:spcPts val="1200"/>
              </a:spcBef>
              <a:spcAft>
                <a:spcPts val="0"/>
              </a:spcAft>
              <a:buClr>
                <a:srgbClr val="37352F"/>
              </a:buClr>
              <a:buSzPts val="1600"/>
              <a:buChar char="●"/>
            </a:pPr>
            <a:r>
              <a:rPr lang="en" sz="1600">
                <a:solidFill>
                  <a:srgbClr val="37352F"/>
                </a:solidFill>
                <a:latin typeface="Calibri"/>
                <a:ea typeface="Calibri"/>
                <a:cs typeface="Calibri"/>
                <a:sym typeface="Calibri"/>
              </a:rPr>
              <a:t>Fine tuning is </a:t>
            </a:r>
            <a:r>
              <a:rPr b="1" lang="en" sz="1600">
                <a:solidFill>
                  <a:srgbClr val="37352F"/>
                </a:solidFill>
                <a:latin typeface="Calibri"/>
                <a:ea typeface="Calibri"/>
                <a:cs typeface="Calibri"/>
                <a:sym typeface="Calibri"/>
              </a:rPr>
              <a:t>one of the three ways to tune the LLM to behave </a:t>
            </a:r>
            <a:r>
              <a:rPr lang="en" sz="1600">
                <a:solidFill>
                  <a:srgbClr val="37352F"/>
                </a:solidFill>
                <a:latin typeface="Calibri"/>
                <a:ea typeface="Calibri"/>
                <a:cs typeface="Calibri"/>
                <a:sym typeface="Calibri"/>
              </a:rPr>
              <a:t>and perform on a specific task on hand. The other ways are “Prompt Engineering” and “Retrieval Augmentation Generation” </a:t>
            </a:r>
            <a:endParaRPr sz="1600">
              <a:solidFill>
                <a:srgbClr val="37352F"/>
              </a:solidFill>
              <a:latin typeface="Calibri"/>
              <a:ea typeface="Calibri"/>
              <a:cs typeface="Calibri"/>
              <a:sym typeface="Calibri"/>
            </a:endParaRPr>
          </a:p>
          <a:p>
            <a:pPr indent="-330200" lvl="0" marL="457200" rtl="0" algn="l">
              <a:spcBef>
                <a:spcPts val="0"/>
              </a:spcBef>
              <a:spcAft>
                <a:spcPts val="0"/>
              </a:spcAft>
              <a:buClr>
                <a:srgbClr val="37352F"/>
              </a:buClr>
              <a:buSzPts val="1600"/>
              <a:buChar char="●"/>
            </a:pPr>
            <a:r>
              <a:rPr lang="en" sz="1600">
                <a:solidFill>
                  <a:srgbClr val="37352F"/>
                </a:solidFill>
                <a:latin typeface="Calibri"/>
                <a:ea typeface="Calibri"/>
                <a:cs typeface="Calibri"/>
                <a:sym typeface="Calibri"/>
              </a:rPr>
              <a:t>Fine tuning </a:t>
            </a:r>
            <a:r>
              <a:rPr b="1" lang="en" sz="1600">
                <a:solidFill>
                  <a:srgbClr val="37352F"/>
                </a:solidFill>
                <a:latin typeface="Calibri"/>
                <a:ea typeface="Calibri"/>
                <a:cs typeface="Calibri"/>
                <a:sym typeface="Calibri"/>
              </a:rPr>
              <a:t>comes after pre training process</a:t>
            </a:r>
            <a:r>
              <a:rPr lang="en" sz="1600">
                <a:solidFill>
                  <a:srgbClr val="37352F"/>
                </a:solidFill>
                <a:latin typeface="Calibri"/>
                <a:ea typeface="Calibri"/>
                <a:cs typeface="Calibri"/>
                <a:sym typeface="Calibri"/>
              </a:rPr>
              <a:t>. While pre training is a Un/Semi/Self supervised training on large, unlabelled and general purpose corpus, fine tuning is usually a supervised training on a small, labelled task specific dataset. </a:t>
            </a:r>
            <a:endParaRPr sz="1600">
              <a:solidFill>
                <a:srgbClr val="37352F"/>
              </a:solidFill>
              <a:latin typeface="Calibri"/>
              <a:ea typeface="Calibri"/>
              <a:cs typeface="Calibri"/>
              <a:sym typeface="Calibri"/>
            </a:endParaRPr>
          </a:p>
          <a:p>
            <a:pPr indent="-330200" lvl="0" marL="457200" rtl="0" algn="l">
              <a:spcBef>
                <a:spcPts val="0"/>
              </a:spcBef>
              <a:spcAft>
                <a:spcPts val="0"/>
              </a:spcAft>
              <a:buClr>
                <a:srgbClr val="37352F"/>
              </a:buClr>
              <a:buSzPts val="1600"/>
              <a:buFont typeface="Calibri"/>
              <a:buChar char="●"/>
            </a:pPr>
            <a:r>
              <a:rPr b="1" lang="en" sz="1600">
                <a:solidFill>
                  <a:srgbClr val="37352F"/>
                </a:solidFill>
                <a:latin typeface="Calibri"/>
                <a:ea typeface="Calibri"/>
                <a:cs typeface="Calibri"/>
                <a:sym typeface="Calibri"/>
              </a:rPr>
              <a:t>Fine Tuning steps</a:t>
            </a:r>
            <a:r>
              <a:rPr lang="en" sz="1600">
                <a:solidFill>
                  <a:srgbClr val="37352F"/>
                </a:solidFill>
                <a:latin typeface="Calibri"/>
                <a:ea typeface="Calibri"/>
                <a:cs typeface="Calibri"/>
                <a:sym typeface="Calibri"/>
              </a:rPr>
              <a:t>: Selecting a pre-trained model → Gathering and pre processing Relevant Dataset → Fine Tuning </a:t>
            </a:r>
            <a:endParaRPr sz="1600">
              <a:solidFill>
                <a:srgbClr val="37352F"/>
              </a:solidFill>
              <a:latin typeface="Calibri"/>
              <a:ea typeface="Calibri"/>
              <a:cs typeface="Calibri"/>
              <a:sym typeface="Calibri"/>
            </a:endParaRPr>
          </a:p>
          <a:p>
            <a:pPr indent="-330200" lvl="0" marL="457200" rtl="0" algn="l">
              <a:spcBef>
                <a:spcPts val="0"/>
              </a:spcBef>
              <a:spcAft>
                <a:spcPts val="0"/>
              </a:spcAft>
              <a:buClr>
                <a:srgbClr val="37352F"/>
              </a:buClr>
              <a:buSzPts val="1600"/>
              <a:buFont typeface="Calibri"/>
              <a:buChar char="●"/>
            </a:pPr>
            <a:r>
              <a:rPr lang="en" sz="1600">
                <a:solidFill>
                  <a:srgbClr val="37352F"/>
                </a:solidFill>
                <a:latin typeface="Calibri"/>
                <a:ea typeface="Calibri"/>
                <a:cs typeface="Calibri"/>
                <a:sym typeface="Calibri"/>
              </a:rPr>
              <a:t>Fine-tuning LLMs is commonly </a:t>
            </a:r>
            <a:r>
              <a:rPr b="1" lang="en" sz="1600">
                <a:solidFill>
                  <a:srgbClr val="37352F"/>
                </a:solidFill>
                <a:latin typeface="Calibri"/>
                <a:ea typeface="Calibri"/>
                <a:cs typeface="Calibri"/>
                <a:sym typeface="Calibri"/>
              </a:rPr>
              <a:t>used in NLP tasks such as sentiment analysis, named entity recognition, summarization, translation</a:t>
            </a:r>
            <a:r>
              <a:rPr lang="en" sz="1600">
                <a:solidFill>
                  <a:srgbClr val="37352F"/>
                </a:solidFill>
                <a:latin typeface="Calibri"/>
                <a:ea typeface="Calibri"/>
                <a:cs typeface="Calibri"/>
                <a:sym typeface="Calibri"/>
              </a:rPr>
              <a:t> etc. where understanding context and generating coherent language is crucial. </a:t>
            </a:r>
            <a:endParaRPr sz="1600">
              <a:solidFill>
                <a:srgbClr val="37352F"/>
              </a:solidFill>
              <a:latin typeface="Calibri"/>
              <a:ea typeface="Calibri"/>
              <a:cs typeface="Calibri"/>
              <a:sym typeface="Calibri"/>
            </a:endParaRPr>
          </a:p>
        </p:txBody>
      </p:sp>
      <p:sp>
        <p:nvSpPr>
          <p:cNvPr id="644" name="Google Shape;644;p85"/>
          <p:cNvSpPr txBox="1"/>
          <p:nvPr>
            <p:ph idx="12" type="sldNum"/>
          </p:nvPr>
        </p:nvSpPr>
        <p:spPr>
          <a:xfrm>
            <a:off x="8595300" y="4779401"/>
            <a:ext cx="548700" cy="3483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en">
                <a:latin typeface="Calibri"/>
                <a:ea typeface="Calibri"/>
                <a:cs typeface="Calibri"/>
                <a:sym typeface="Calibri"/>
              </a:rPr>
              <a:t>‹#›</a:t>
            </a:fld>
            <a:endParaRPr>
              <a:latin typeface="Calibri"/>
              <a:ea typeface="Calibri"/>
              <a:cs typeface="Calibri"/>
              <a:sym typeface="Calibri"/>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8" name="Shape 648"/>
        <p:cNvGrpSpPr/>
        <p:nvPr/>
      </p:nvGrpSpPr>
      <p:grpSpPr>
        <a:xfrm>
          <a:off x="0" y="0"/>
          <a:ext cx="0" cy="0"/>
          <a:chOff x="0" y="0"/>
          <a:chExt cx="0" cy="0"/>
        </a:xfrm>
      </p:grpSpPr>
      <p:sp>
        <p:nvSpPr>
          <p:cNvPr id="649" name="Google Shape;649;p86"/>
          <p:cNvSpPr txBox="1"/>
          <p:nvPr>
            <p:ph type="title"/>
          </p:nvPr>
        </p:nvSpPr>
        <p:spPr>
          <a:xfrm>
            <a:off x="311700" y="226150"/>
            <a:ext cx="85206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400">
                <a:latin typeface="Calibri"/>
                <a:ea typeface="Calibri"/>
                <a:cs typeface="Calibri"/>
                <a:sym typeface="Calibri"/>
              </a:rPr>
              <a:t>5. </a:t>
            </a:r>
            <a:r>
              <a:rPr lang="en" sz="2400">
                <a:latin typeface="Calibri"/>
                <a:ea typeface="Calibri"/>
                <a:cs typeface="Calibri"/>
                <a:sym typeface="Calibri"/>
              </a:rPr>
              <a:t>Fine Tuning</a:t>
            </a:r>
            <a:endParaRPr sz="2400">
              <a:latin typeface="Calibri"/>
              <a:ea typeface="Calibri"/>
              <a:cs typeface="Calibri"/>
              <a:sym typeface="Calibri"/>
            </a:endParaRPr>
          </a:p>
          <a:p>
            <a:pPr indent="0" lvl="0" marL="0" rtl="0" algn="l">
              <a:spcBef>
                <a:spcPts val="0"/>
              </a:spcBef>
              <a:spcAft>
                <a:spcPts val="0"/>
              </a:spcAft>
              <a:buNone/>
            </a:pPr>
            <a:r>
              <a:t/>
            </a:r>
            <a:endParaRPr sz="2400">
              <a:latin typeface="Calibri"/>
              <a:ea typeface="Calibri"/>
              <a:cs typeface="Calibri"/>
              <a:sym typeface="Calibri"/>
            </a:endParaRPr>
          </a:p>
        </p:txBody>
      </p:sp>
      <p:sp>
        <p:nvSpPr>
          <p:cNvPr id="650" name="Google Shape;650;p86"/>
          <p:cNvSpPr txBox="1"/>
          <p:nvPr>
            <p:ph idx="1" type="body"/>
          </p:nvPr>
        </p:nvSpPr>
        <p:spPr>
          <a:xfrm>
            <a:off x="311700" y="913700"/>
            <a:ext cx="8520600" cy="3891600"/>
          </a:xfrm>
          <a:prstGeom prst="rect">
            <a:avLst/>
          </a:prstGeom>
        </p:spPr>
        <p:txBody>
          <a:bodyPr anchorCtr="0" anchor="t" bIns="91425" lIns="91425" spcFirstLastPara="1" rIns="91425" wrap="square" tIns="91425">
            <a:normAutofit/>
          </a:bodyPr>
          <a:lstStyle/>
          <a:p>
            <a:pPr indent="0" lvl="0" marL="0" rtl="0" algn="l">
              <a:spcBef>
                <a:spcPts val="1200"/>
              </a:spcBef>
              <a:spcAft>
                <a:spcPts val="0"/>
              </a:spcAft>
              <a:buNone/>
            </a:pPr>
            <a:r>
              <a:rPr b="1" lang="en" sz="1600">
                <a:solidFill>
                  <a:srgbClr val="37352F"/>
                </a:solidFill>
                <a:latin typeface="Calibri"/>
                <a:ea typeface="Calibri"/>
                <a:cs typeface="Calibri"/>
                <a:sym typeface="Calibri"/>
              </a:rPr>
              <a:t>Two types of Fine tuning</a:t>
            </a:r>
            <a:endParaRPr b="1" sz="1600">
              <a:solidFill>
                <a:srgbClr val="37352F"/>
              </a:solidFill>
              <a:latin typeface="Calibri"/>
              <a:ea typeface="Calibri"/>
              <a:cs typeface="Calibri"/>
              <a:sym typeface="Calibri"/>
            </a:endParaRPr>
          </a:p>
          <a:p>
            <a:pPr indent="-330200" lvl="0" marL="457200" rtl="0" algn="l">
              <a:spcBef>
                <a:spcPts val="1200"/>
              </a:spcBef>
              <a:spcAft>
                <a:spcPts val="0"/>
              </a:spcAft>
              <a:buClr>
                <a:srgbClr val="37352F"/>
              </a:buClr>
              <a:buSzPts val="1600"/>
              <a:buChar char="●"/>
            </a:pPr>
            <a:r>
              <a:rPr b="1" lang="en" sz="1600">
                <a:solidFill>
                  <a:srgbClr val="37352F"/>
                </a:solidFill>
                <a:latin typeface="Calibri"/>
                <a:ea typeface="Calibri"/>
                <a:cs typeface="Calibri"/>
                <a:sym typeface="Calibri"/>
              </a:rPr>
              <a:t>Full Fine tuning </a:t>
            </a:r>
            <a:r>
              <a:rPr lang="en" sz="1600">
                <a:solidFill>
                  <a:srgbClr val="37352F"/>
                </a:solidFill>
                <a:latin typeface="Calibri"/>
                <a:ea typeface="Calibri"/>
                <a:cs typeface="Calibri"/>
                <a:sym typeface="Calibri"/>
              </a:rPr>
              <a:t>(Instruction Fine Tuning): Is a type that updates all model weights, creating a new version with improved capabilities. It requires sufficient memory and computational resources, similar to pre-training, to handle the storage and processing of gradients, optimizers, and other components during training. </a:t>
            </a:r>
            <a:endParaRPr sz="1600">
              <a:solidFill>
                <a:srgbClr val="37352F"/>
              </a:solidFill>
              <a:latin typeface="Calibri"/>
              <a:ea typeface="Calibri"/>
              <a:cs typeface="Calibri"/>
              <a:sym typeface="Calibri"/>
            </a:endParaRPr>
          </a:p>
          <a:p>
            <a:pPr indent="-330200" lvl="0" marL="457200" rtl="0" algn="l">
              <a:spcBef>
                <a:spcPts val="0"/>
              </a:spcBef>
              <a:spcAft>
                <a:spcPts val="0"/>
              </a:spcAft>
              <a:buClr>
                <a:srgbClr val="37352F"/>
              </a:buClr>
              <a:buSzPts val="1600"/>
              <a:buChar char="●"/>
            </a:pPr>
            <a:r>
              <a:rPr b="1" lang="en" sz="1600">
                <a:solidFill>
                  <a:srgbClr val="37352F"/>
                </a:solidFill>
                <a:latin typeface="Calibri"/>
                <a:ea typeface="Calibri"/>
                <a:cs typeface="Calibri"/>
                <a:sym typeface="Calibri"/>
              </a:rPr>
              <a:t>Partial Fine Tuning</a:t>
            </a:r>
            <a:r>
              <a:rPr lang="en" sz="1600">
                <a:solidFill>
                  <a:srgbClr val="37352F"/>
                </a:solidFill>
                <a:latin typeface="Calibri"/>
                <a:ea typeface="Calibri"/>
                <a:cs typeface="Calibri"/>
                <a:sym typeface="Calibri"/>
              </a:rPr>
              <a:t> (PEFT: LoRA, QLoRA): Is a form of fine-tuning that only updates only a subset of parameters, effectively “freezing” the rest. This reduces the number of trainable parameters, making memory requirements more manageable and preventing </a:t>
            </a:r>
            <a:r>
              <a:rPr b="1" lang="en" sz="1600">
                <a:solidFill>
                  <a:srgbClr val="37352F"/>
                </a:solidFill>
                <a:latin typeface="Calibri"/>
                <a:ea typeface="Calibri"/>
                <a:cs typeface="Calibri"/>
                <a:sym typeface="Calibri"/>
              </a:rPr>
              <a:t>catastrophic forgetting</a:t>
            </a:r>
            <a:r>
              <a:rPr lang="en" sz="1600">
                <a:solidFill>
                  <a:srgbClr val="37352F"/>
                </a:solidFill>
                <a:latin typeface="Calibri"/>
                <a:ea typeface="Calibri"/>
                <a:cs typeface="Calibri"/>
                <a:sym typeface="Calibri"/>
              </a:rPr>
              <a:t>. PEFT maintains the original LLM weights, avoiding the loss of previously learned information. </a:t>
            </a:r>
            <a:endParaRPr sz="1600">
              <a:solidFill>
                <a:srgbClr val="37352F"/>
              </a:solidFill>
              <a:latin typeface="Calibri"/>
              <a:ea typeface="Calibri"/>
              <a:cs typeface="Calibri"/>
              <a:sym typeface="Calibri"/>
            </a:endParaRPr>
          </a:p>
          <a:p>
            <a:pPr indent="0" lvl="0" marL="0" rtl="0" algn="l">
              <a:spcBef>
                <a:spcPts val="1200"/>
              </a:spcBef>
              <a:spcAft>
                <a:spcPts val="1200"/>
              </a:spcAft>
              <a:buClr>
                <a:schemeClr val="dk1"/>
              </a:buClr>
              <a:buSzPts val="1100"/>
              <a:buFont typeface="Arial"/>
              <a:buNone/>
            </a:pPr>
            <a:r>
              <a:rPr b="1" lang="en" sz="1600">
                <a:solidFill>
                  <a:srgbClr val="37352F"/>
                </a:solidFill>
                <a:latin typeface="Calibri"/>
                <a:ea typeface="Calibri"/>
                <a:cs typeface="Calibri"/>
                <a:sym typeface="Calibri"/>
              </a:rPr>
              <a:t>Note</a:t>
            </a:r>
            <a:r>
              <a:rPr lang="en" sz="1600">
                <a:solidFill>
                  <a:srgbClr val="37352F"/>
                </a:solidFill>
                <a:latin typeface="Calibri"/>
                <a:ea typeface="Calibri"/>
                <a:cs typeface="Calibri"/>
                <a:sym typeface="Calibri"/>
              </a:rPr>
              <a:t>: Memory allocation is not only required for storing the model but also for essential parameters during training, presenting a challenge for simple hardware.</a:t>
            </a:r>
            <a:endParaRPr sz="1600">
              <a:solidFill>
                <a:srgbClr val="37352F"/>
              </a:solidFill>
            </a:endParaRPr>
          </a:p>
        </p:txBody>
      </p:sp>
      <p:sp>
        <p:nvSpPr>
          <p:cNvPr id="651" name="Google Shape;651;p86"/>
          <p:cNvSpPr txBox="1"/>
          <p:nvPr>
            <p:ph idx="12" type="sldNum"/>
          </p:nvPr>
        </p:nvSpPr>
        <p:spPr>
          <a:xfrm>
            <a:off x="8595300" y="4779401"/>
            <a:ext cx="548700" cy="3483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en">
                <a:latin typeface="Calibri"/>
                <a:ea typeface="Calibri"/>
                <a:cs typeface="Calibri"/>
                <a:sym typeface="Calibri"/>
              </a:rPr>
              <a:t>‹#›</a:t>
            </a:fld>
            <a:endParaRPr>
              <a:latin typeface="Calibri"/>
              <a:ea typeface="Calibri"/>
              <a:cs typeface="Calibri"/>
              <a:sym typeface="Calibri"/>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5" name="Shape 655"/>
        <p:cNvGrpSpPr/>
        <p:nvPr/>
      </p:nvGrpSpPr>
      <p:grpSpPr>
        <a:xfrm>
          <a:off x="0" y="0"/>
          <a:ext cx="0" cy="0"/>
          <a:chOff x="0" y="0"/>
          <a:chExt cx="0" cy="0"/>
        </a:xfrm>
      </p:grpSpPr>
      <p:sp>
        <p:nvSpPr>
          <p:cNvPr id="656" name="Google Shape;656;p87"/>
          <p:cNvSpPr txBox="1"/>
          <p:nvPr>
            <p:ph type="title"/>
          </p:nvPr>
        </p:nvSpPr>
        <p:spPr>
          <a:xfrm>
            <a:off x="311700" y="226150"/>
            <a:ext cx="85206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400">
                <a:latin typeface="Calibri"/>
                <a:ea typeface="Calibri"/>
                <a:cs typeface="Calibri"/>
                <a:sym typeface="Calibri"/>
              </a:rPr>
              <a:t>5. Fine Tuning</a:t>
            </a:r>
            <a:endParaRPr sz="2400">
              <a:latin typeface="Calibri"/>
              <a:ea typeface="Calibri"/>
              <a:cs typeface="Calibri"/>
              <a:sym typeface="Calibri"/>
            </a:endParaRPr>
          </a:p>
          <a:p>
            <a:pPr indent="0" lvl="0" marL="0" rtl="0" algn="l">
              <a:spcBef>
                <a:spcPts val="0"/>
              </a:spcBef>
              <a:spcAft>
                <a:spcPts val="0"/>
              </a:spcAft>
              <a:buNone/>
            </a:pPr>
            <a:r>
              <a:t/>
            </a:r>
            <a:endParaRPr sz="2400">
              <a:latin typeface="Calibri"/>
              <a:ea typeface="Calibri"/>
              <a:cs typeface="Calibri"/>
              <a:sym typeface="Calibri"/>
            </a:endParaRPr>
          </a:p>
        </p:txBody>
      </p:sp>
      <p:sp>
        <p:nvSpPr>
          <p:cNvPr id="657" name="Google Shape;657;p87"/>
          <p:cNvSpPr txBox="1"/>
          <p:nvPr>
            <p:ph idx="1" type="body"/>
          </p:nvPr>
        </p:nvSpPr>
        <p:spPr>
          <a:xfrm>
            <a:off x="311700" y="913700"/>
            <a:ext cx="8520600" cy="18171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Clr>
                <a:srgbClr val="37352F"/>
              </a:buClr>
              <a:buSzPts val="1600"/>
              <a:buFont typeface="Calibri"/>
              <a:buChar char="●"/>
            </a:pPr>
            <a:r>
              <a:rPr lang="en" sz="1600">
                <a:solidFill>
                  <a:srgbClr val="37352F"/>
                </a:solidFill>
                <a:latin typeface="Calibri"/>
                <a:ea typeface="Calibri"/>
                <a:cs typeface="Calibri"/>
                <a:sym typeface="Calibri"/>
              </a:rPr>
              <a:t>In contrast to pre-training, where you train the LLM using vast amounts of unstructured textual data via self supervised learning, fine-tuning is a supervised learning process where you use a data set of labeled examples to update the weights of the LLM. </a:t>
            </a:r>
            <a:endParaRPr sz="1600">
              <a:solidFill>
                <a:srgbClr val="37352F"/>
              </a:solidFill>
              <a:latin typeface="Calibri"/>
              <a:ea typeface="Calibri"/>
              <a:cs typeface="Calibri"/>
              <a:sym typeface="Calibri"/>
            </a:endParaRPr>
          </a:p>
          <a:p>
            <a:pPr indent="-330200" lvl="0" marL="457200" rtl="0" algn="l">
              <a:spcBef>
                <a:spcPts val="0"/>
              </a:spcBef>
              <a:spcAft>
                <a:spcPts val="0"/>
              </a:spcAft>
              <a:buClr>
                <a:srgbClr val="37352F"/>
              </a:buClr>
              <a:buSzPts val="1600"/>
              <a:buFont typeface="Calibri"/>
              <a:buChar char="●"/>
            </a:pPr>
            <a:r>
              <a:rPr lang="en" sz="1600">
                <a:solidFill>
                  <a:srgbClr val="37352F"/>
                </a:solidFill>
                <a:latin typeface="Calibri"/>
                <a:ea typeface="Calibri"/>
                <a:cs typeface="Calibri"/>
                <a:sym typeface="Calibri"/>
              </a:rPr>
              <a:t>The labeled examples are prompt completion pairs, the fine-tuning process extends the training of the model to improve its ability to generate good completions for a specific task. </a:t>
            </a:r>
            <a:endParaRPr sz="1600">
              <a:solidFill>
                <a:srgbClr val="37352F"/>
              </a:solidFill>
              <a:latin typeface="Calibri"/>
              <a:ea typeface="Calibri"/>
              <a:cs typeface="Calibri"/>
              <a:sym typeface="Calibri"/>
            </a:endParaRPr>
          </a:p>
        </p:txBody>
      </p:sp>
      <p:sp>
        <p:nvSpPr>
          <p:cNvPr id="658" name="Google Shape;658;p87"/>
          <p:cNvSpPr txBox="1"/>
          <p:nvPr>
            <p:ph idx="12" type="sldNum"/>
          </p:nvPr>
        </p:nvSpPr>
        <p:spPr>
          <a:xfrm>
            <a:off x="8595300" y="4779401"/>
            <a:ext cx="548700" cy="3483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en">
                <a:latin typeface="Calibri"/>
                <a:ea typeface="Calibri"/>
                <a:cs typeface="Calibri"/>
                <a:sym typeface="Calibri"/>
              </a:rPr>
              <a:t>‹#›</a:t>
            </a:fld>
            <a:endParaRPr>
              <a:latin typeface="Calibri"/>
              <a:ea typeface="Calibri"/>
              <a:cs typeface="Calibri"/>
              <a:sym typeface="Calibri"/>
            </a:endParaRPr>
          </a:p>
        </p:txBody>
      </p:sp>
      <p:pic>
        <p:nvPicPr>
          <p:cNvPr id="659" name="Google Shape;659;p87"/>
          <p:cNvPicPr preferRelativeResize="0"/>
          <p:nvPr/>
        </p:nvPicPr>
        <p:blipFill>
          <a:blip r:embed="rId3">
            <a:alphaModFix/>
          </a:blip>
          <a:stretch>
            <a:fillRect/>
          </a:stretch>
        </p:blipFill>
        <p:spPr>
          <a:xfrm>
            <a:off x="1890150" y="2571750"/>
            <a:ext cx="5205900" cy="2160451"/>
          </a:xfrm>
          <a:prstGeom prst="rect">
            <a:avLst/>
          </a:prstGeom>
          <a:noFill/>
          <a:ln>
            <a:noFill/>
          </a:ln>
        </p:spPr>
      </p:pic>
      <p:sp>
        <p:nvSpPr>
          <p:cNvPr id="660" name="Google Shape;660;p87"/>
          <p:cNvSpPr txBox="1"/>
          <p:nvPr/>
        </p:nvSpPr>
        <p:spPr>
          <a:xfrm>
            <a:off x="356850" y="4749750"/>
            <a:ext cx="8145900" cy="23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2"/>
                </a:solidFill>
                <a:latin typeface="Calibri"/>
                <a:ea typeface="Calibri"/>
                <a:cs typeface="Calibri"/>
                <a:sym typeface="Calibri"/>
              </a:rPr>
              <a:t>Refer: </a:t>
            </a:r>
            <a:r>
              <a:rPr lang="en" sz="1000" u="sng">
                <a:solidFill>
                  <a:schemeClr val="accent5"/>
                </a:solidFill>
                <a:latin typeface="Calibri"/>
                <a:ea typeface="Calibri"/>
                <a:cs typeface="Calibri"/>
                <a:sym typeface="Calibri"/>
                <a:hlinkClick r:id="rId4">
                  <a:extLst>
                    <a:ext uri="{A12FA001-AC4F-418D-AE19-62706E023703}">
                      <ahyp:hlinkClr val="tx"/>
                    </a:ext>
                  </a:extLst>
                </a:hlinkClick>
              </a:rPr>
              <a:t>https://www.deeplearning.ai/courses/generative-ai-with-llms/</a:t>
            </a:r>
            <a:r>
              <a:rPr lang="en" sz="1000">
                <a:solidFill>
                  <a:schemeClr val="dk2"/>
                </a:solidFill>
                <a:latin typeface="Calibri"/>
                <a:ea typeface="Calibri"/>
                <a:cs typeface="Calibri"/>
                <a:sym typeface="Calibri"/>
              </a:rPr>
              <a:t> </a:t>
            </a:r>
            <a:endParaRPr sz="1000">
              <a:solidFill>
                <a:schemeClr val="dk2"/>
              </a:solidFill>
              <a:latin typeface="Calibri"/>
              <a:ea typeface="Calibri"/>
              <a:cs typeface="Calibri"/>
              <a:sym typeface="Calibri"/>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4" name="Shape 664"/>
        <p:cNvGrpSpPr/>
        <p:nvPr/>
      </p:nvGrpSpPr>
      <p:grpSpPr>
        <a:xfrm>
          <a:off x="0" y="0"/>
          <a:ext cx="0" cy="0"/>
          <a:chOff x="0" y="0"/>
          <a:chExt cx="0" cy="0"/>
        </a:xfrm>
      </p:grpSpPr>
      <p:sp>
        <p:nvSpPr>
          <p:cNvPr id="665" name="Google Shape;665;p88"/>
          <p:cNvSpPr txBox="1"/>
          <p:nvPr>
            <p:ph type="title"/>
          </p:nvPr>
        </p:nvSpPr>
        <p:spPr>
          <a:xfrm>
            <a:off x="311700" y="226150"/>
            <a:ext cx="85206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400">
                <a:latin typeface="Calibri"/>
                <a:ea typeface="Calibri"/>
                <a:cs typeface="Calibri"/>
                <a:sym typeface="Calibri"/>
              </a:rPr>
              <a:t>5. Fine Tuning - I</a:t>
            </a:r>
            <a:r>
              <a:rPr lang="en" sz="2400">
                <a:latin typeface="Calibri"/>
                <a:ea typeface="Calibri"/>
                <a:cs typeface="Calibri"/>
                <a:sym typeface="Calibri"/>
              </a:rPr>
              <a:t>nstruction fine tuning </a:t>
            </a:r>
            <a:endParaRPr sz="2400">
              <a:latin typeface="Calibri"/>
              <a:ea typeface="Calibri"/>
              <a:cs typeface="Calibri"/>
              <a:sym typeface="Calibri"/>
            </a:endParaRPr>
          </a:p>
          <a:p>
            <a:pPr indent="0" lvl="0" marL="0" rtl="0" algn="l">
              <a:spcBef>
                <a:spcPts val="0"/>
              </a:spcBef>
              <a:spcAft>
                <a:spcPts val="0"/>
              </a:spcAft>
              <a:buNone/>
            </a:pPr>
            <a:r>
              <a:t/>
            </a:r>
            <a:endParaRPr sz="2400">
              <a:latin typeface="Calibri"/>
              <a:ea typeface="Calibri"/>
              <a:cs typeface="Calibri"/>
              <a:sym typeface="Calibri"/>
            </a:endParaRPr>
          </a:p>
        </p:txBody>
      </p:sp>
      <p:sp>
        <p:nvSpPr>
          <p:cNvPr id="666" name="Google Shape;666;p88"/>
          <p:cNvSpPr txBox="1"/>
          <p:nvPr>
            <p:ph idx="1" type="body"/>
          </p:nvPr>
        </p:nvSpPr>
        <p:spPr>
          <a:xfrm>
            <a:off x="311700" y="913700"/>
            <a:ext cx="8520600" cy="1170000"/>
          </a:xfrm>
          <a:prstGeom prst="rect">
            <a:avLst/>
          </a:prstGeom>
        </p:spPr>
        <p:txBody>
          <a:bodyPr anchorCtr="0" anchor="t" bIns="91425" lIns="91425" spcFirstLastPara="1" rIns="91425" wrap="square" tIns="91425">
            <a:normAutofit lnSpcReduction="20000"/>
          </a:bodyPr>
          <a:lstStyle/>
          <a:p>
            <a:pPr indent="-330200" lvl="0" marL="457200" rtl="0" algn="l">
              <a:spcBef>
                <a:spcPts val="0"/>
              </a:spcBef>
              <a:spcAft>
                <a:spcPts val="0"/>
              </a:spcAft>
              <a:buClr>
                <a:srgbClr val="37352F"/>
              </a:buClr>
              <a:buSzPts val="1600"/>
              <a:buFont typeface="Calibri"/>
              <a:buChar char="●"/>
            </a:pPr>
            <a:r>
              <a:rPr lang="en" sz="1600">
                <a:solidFill>
                  <a:srgbClr val="37352F"/>
                </a:solidFill>
                <a:latin typeface="Calibri"/>
                <a:ea typeface="Calibri"/>
                <a:cs typeface="Calibri"/>
                <a:sym typeface="Calibri"/>
              </a:rPr>
              <a:t>Instruction fine-tuning trains the model using examples that demonstrate how it should respond to a specific instruction.</a:t>
            </a:r>
            <a:endParaRPr sz="1600">
              <a:solidFill>
                <a:srgbClr val="37352F"/>
              </a:solidFill>
              <a:latin typeface="Calibri"/>
              <a:ea typeface="Calibri"/>
              <a:cs typeface="Calibri"/>
              <a:sym typeface="Calibri"/>
            </a:endParaRPr>
          </a:p>
          <a:p>
            <a:pPr indent="-330200" lvl="0" marL="457200" rtl="0" algn="l">
              <a:spcBef>
                <a:spcPts val="0"/>
              </a:spcBef>
              <a:spcAft>
                <a:spcPts val="0"/>
              </a:spcAft>
              <a:buClr>
                <a:srgbClr val="37352F"/>
              </a:buClr>
              <a:buSzPts val="1600"/>
              <a:buFont typeface="Calibri"/>
              <a:buChar char="●"/>
            </a:pPr>
            <a:r>
              <a:rPr lang="en" sz="1600">
                <a:solidFill>
                  <a:srgbClr val="37352F"/>
                </a:solidFill>
                <a:latin typeface="Calibri"/>
                <a:ea typeface="Calibri"/>
                <a:cs typeface="Calibri"/>
                <a:sym typeface="Calibri"/>
              </a:rPr>
              <a:t>Instruction fine-tuning, where all of the model's weights are updated is known as full fine-tuning. </a:t>
            </a:r>
            <a:endParaRPr sz="1600">
              <a:solidFill>
                <a:srgbClr val="37352F"/>
              </a:solidFill>
              <a:latin typeface="Calibri"/>
              <a:ea typeface="Calibri"/>
              <a:cs typeface="Calibri"/>
              <a:sym typeface="Calibri"/>
            </a:endParaRPr>
          </a:p>
        </p:txBody>
      </p:sp>
      <p:sp>
        <p:nvSpPr>
          <p:cNvPr id="667" name="Google Shape;667;p88"/>
          <p:cNvSpPr txBox="1"/>
          <p:nvPr>
            <p:ph idx="12" type="sldNum"/>
          </p:nvPr>
        </p:nvSpPr>
        <p:spPr>
          <a:xfrm>
            <a:off x="8595300" y="4779401"/>
            <a:ext cx="548700" cy="3483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en">
                <a:latin typeface="Calibri"/>
                <a:ea typeface="Calibri"/>
                <a:cs typeface="Calibri"/>
                <a:sym typeface="Calibri"/>
              </a:rPr>
              <a:t>‹#›</a:t>
            </a:fld>
            <a:endParaRPr>
              <a:latin typeface="Calibri"/>
              <a:ea typeface="Calibri"/>
              <a:cs typeface="Calibri"/>
              <a:sym typeface="Calibri"/>
            </a:endParaRPr>
          </a:p>
        </p:txBody>
      </p:sp>
      <p:pic>
        <p:nvPicPr>
          <p:cNvPr id="668" name="Google Shape;668;p88"/>
          <p:cNvPicPr preferRelativeResize="0"/>
          <p:nvPr/>
        </p:nvPicPr>
        <p:blipFill>
          <a:blip r:embed="rId3">
            <a:alphaModFix/>
          </a:blip>
          <a:stretch>
            <a:fillRect/>
          </a:stretch>
        </p:blipFill>
        <p:spPr>
          <a:xfrm>
            <a:off x="1252725" y="2083700"/>
            <a:ext cx="6638555" cy="2755000"/>
          </a:xfrm>
          <a:prstGeom prst="rect">
            <a:avLst/>
          </a:prstGeom>
          <a:noFill/>
          <a:ln>
            <a:noFill/>
          </a:ln>
        </p:spPr>
      </p:pic>
      <p:sp>
        <p:nvSpPr>
          <p:cNvPr id="669" name="Google Shape;669;p88"/>
          <p:cNvSpPr txBox="1"/>
          <p:nvPr/>
        </p:nvSpPr>
        <p:spPr>
          <a:xfrm>
            <a:off x="356850" y="4749750"/>
            <a:ext cx="8145900" cy="23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2"/>
                </a:solidFill>
                <a:latin typeface="Calibri"/>
                <a:ea typeface="Calibri"/>
                <a:cs typeface="Calibri"/>
                <a:sym typeface="Calibri"/>
              </a:rPr>
              <a:t>Refer: </a:t>
            </a:r>
            <a:r>
              <a:rPr lang="en" sz="1000" u="sng">
                <a:solidFill>
                  <a:schemeClr val="accent5"/>
                </a:solidFill>
                <a:latin typeface="Calibri"/>
                <a:ea typeface="Calibri"/>
                <a:cs typeface="Calibri"/>
                <a:sym typeface="Calibri"/>
                <a:hlinkClick r:id="rId4">
                  <a:extLst>
                    <a:ext uri="{A12FA001-AC4F-418D-AE19-62706E023703}">
                      <ahyp:hlinkClr val="tx"/>
                    </a:ext>
                  </a:extLst>
                </a:hlinkClick>
              </a:rPr>
              <a:t>https://www.deeplearning.ai/courses/generative-ai-with-llms/</a:t>
            </a:r>
            <a:r>
              <a:rPr lang="en" sz="1000">
                <a:solidFill>
                  <a:schemeClr val="dk2"/>
                </a:solidFill>
                <a:latin typeface="Calibri"/>
                <a:ea typeface="Calibri"/>
                <a:cs typeface="Calibri"/>
                <a:sym typeface="Calibri"/>
              </a:rPr>
              <a:t> </a:t>
            </a:r>
            <a:endParaRPr sz="1000">
              <a:solidFill>
                <a:schemeClr val="dk2"/>
              </a:solidFill>
              <a:latin typeface="Calibri"/>
              <a:ea typeface="Calibri"/>
              <a:cs typeface="Calibri"/>
              <a:sym typeface="Calibri"/>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3" name="Shape 673"/>
        <p:cNvGrpSpPr/>
        <p:nvPr/>
      </p:nvGrpSpPr>
      <p:grpSpPr>
        <a:xfrm>
          <a:off x="0" y="0"/>
          <a:ext cx="0" cy="0"/>
          <a:chOff x="0" y="0"/>
          <a:chExt cx="0" cy="0"/>
        </a:xfrm>
      </p:grpSpPr>
      <p:sp>
        <p:nvSpPr>
          <p:cNvPr id="674" name="Google Shape;674;p89"/>
          <p:cNvSpPr txBox="1"/>
          <p:nvPr>
            <p:ph type="title"/>
          </p:nvPr>
        </p:nvSpPr>
        <p:spPr>
          <a:xfrm>
            <a:off x="311700" y="226150"/>
            <a:ext cx="85206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400">
                <a:latin typeface="Calibri"/>
                <a:ea typeface="Calibri"/>
                <a:cs typeface="Calibri"/>
                <a:sym typeface="Calibri"/>
              </a:rPr>
              <a:t>5. Fine Tuning</a:t>
            </a:r>
            <a:endParaRPr sz="2400">
              <a:latin typeface="Calibri"/>
              <a:ea typeface="Calibri"/>
              <a:cs typeface="Calibri"/>
              <a:sym typeface="Calibri"/>
            </a:endParaRPr>
          </a:p>
          <a:p>
            <a:pPr indent="0" lvl="0" marL="0" rtl="0" algn="l">
              <a:spcBef>
                <a:spcPts val="0"/>
              </a:spcBef>
              <a:spcAft>
                <a:spcPts val="0"/>
              </a:spcAft>
              <a:buNone/>
            </a:pPr>
            <a:r>
              <a:t/>
            </a:r>
            <a:endParaRPr sz="2400">
              <a:latin typeface="Calibri"/>
              <a:ea typeface="Calibri"/>
              <a:cs typeface="Calibri"/>
              <a:sym typeface="Calibri"/>
            </a:endParaRPr>
          </a:p>
        </p:txBody>
      </p:sp>
      <p:sp>
        <p:nvSpPr>
          <p:cNvPr id="675" name="Google Shape;675;p89"/>
          <p:cNvSpPr txBox="1"/>
          <p:nvPr>
            <p:ph idx="1" type="body"/>
          </p:nvPr>
        </p:nvSpPr>
        <p:spPr>
          <a:xfrm>
            <a:off x="311700" y="913700"/>
            <a:ext cx="8520600" cy="1597800"/>
          </a:xfrm>
          <a:prstGeom prst="rect">
            <a:avLst/>
          </a:prstGeom>
        </p:spPr>
        <p:txBody>
          <a:bodyPr anchorCtr="0" anchor="t" bIns="91425" lIns="91425" spcFirstLastPara="1" rIns="91425" wrap="square" tIns="91425">
            <a:normAutofit/>
          </a:bodyPr>
          <a:lstStyle/>
          <a:p>
            <a:pPr indent="-298450" lvl="0" marL="457200" rtl="0" algn="l">
              <a:spcBef>
                <a:spcPts val="1200"/>
              </a:spcBef>
              <a:spcAft>
                <a:spcPts val="0"/>
              </a:spcAft>
              <a:buClr>
                <a:schemeClr val="dk1"/>
              </a:buClr>
              <a:buSzPts val="1100"/>
              <a:buFont typeface="Calibri"/>
              <a:buChar char="●"/>
            </a:pPr>
            <a:r>
              <a:rPr lang="en" sz="1600">
                <a:solidFill>
                  <a:srgbClr val="37352F"/>
                </a:solidFill>
                <a:latin typeface="Calibri"/>
                <a:ea typeface="Calibri"/>
                <a:cs typeface="Calibri"/>
                <a:sym typeface="Calibri"/>
              </a:rPr>
              <a:t>To fine tune the model to improve its summarization ability, you'd build up a data set of examples that begin with the instruction summarize, the following text or a similar phrase.</a:t>
            </a:r>
            <a:endParaRPr sz="1600">
              <a:solidFill>
                <a:srgbClr val="37352F"/>
              </a:solidFill>
              <a:latin typeface="Calibri"/>
              <a:ea typeface="Calibri"/>
              <a:cs typeface="Calibri"/>
              <a:sym typeface="Calibri"/>
            </a:endParaRPr>
          </a:p>
          <a:p>
            <a:pPr indent="-298450" lvl="0" marL="457200" rtl="0" algn="l">
              <a:spcBef>
                <a:spcPts val="0"/>
              </a:spcBef>
              <a:spcAft>
                <a:spcPts val="0"/>
              </a:spcAft>
              <a:buClr>
                <a:schemeClr val="dk1"/>
              </a:buClr>
              <a:buSzPts val="1100"/>
              <a:buFont typeface="Calibri"/>
              <a:buChar char="●"/>
            </a:pPr>
            <a:r>
              <a:rPr lang="en" sz="1600">
                <a:solidFill>
                  <a:srgbClr val="37352F"/>
                </a:solidFill>
                <a:latin typeface="Calibri"/>
                <a:ea typeface="Calibri"/>
                <a:cs typeface="Calibri"/>
                <a:sym typeface="Calibri"/>
              </a:rPr>
              <a:t>And if you are improving the model's translation skills, your examples would include instructions like translate this sentence.</a:t>
            </a:r>
            <a:endParaRPr sz="1600">
              <a:solidFill>
                <a:srgbClr val="37352F"/>
              </a:solidFill>
              <a:latin typeface="Calibri"/>
              <a:ea typeface="Calibri"/>
              <a:cs typeface="Calibri"/>
              <a:sym typeface="Calibri"/>
            </a:endParaRPr>
          </a:p>
        </p:txBody>
      </p:sp>
      <p:sp>
        <p:nvSpPr>
          <p:cNvPr id="676" name="Google Shape;676;p89"/>
          <p:cNvSpPr txBox="1"/>
          <p:nvPr>
            <p:ph idx="12" type="sldNum"/>
          </p:nvPr>
        </p:nvSpPr>
        <p:spPr>
          <a:xfrm>
            <a:off x="8595300" y="4779401"/>
            <a:ext cx="548700" cy="3483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en">
                <a:latin typeface="Calibri"/>
                <a:ea typeface="Calibri"/>
                <a:cs typeface="Calibri"/>
                <a:sym typeface="Calibri"/>
              </a:rPr>
              <a:t>‹#›</a:t>
            </a:fld>
            <a:endParaRPr>
              <a:latin typeface="Calibri"/>
              <a:ea typeface="Calibri"/>
              <a:cs typeface="Calibri"/>
              <a:sym typeface="Calibri"/>
            </a:endParaRPr>
          </a:p>
        </p:txBody>
      </p:sp>
      <p:pic>
        <p:nvPicPr>
          <p:cNvPr id="677" name="Google Shape;677;p89"/>
          <p:cNvPicPr preferRelativeResize="0"/>
          <p:nvPr/>
        </p:nvPicPr>
        <p:blipFill>
          <a:blip r:embed="rId3">
            <a:alphaModFix/>
          </a:blip>
          <a:stretch>
            <a:fillRect/>
          </a:stretch>
        </p:blipFill>
        <p:spPr>
          <a:xfrm>
            <a:off x="1611000" y="2294125"/>
            <a:ext cx="5607710" cy="2327200"/>
          </a:xfrm>
          <a:prstGeom prst="rect">
            <a:avLst/>
          </a:prstGeom>
          <a:noFill/>
          <a:ln>
            <a:noFill/>
          </a:ln>
        </p:spPr>
      </p:pic>
      <p:sp>
        <p:nvSpPr>
          <p:cNvPr id="678" name="Google Shape;678;p89"/>
          <p:cNvSpPr txBox="1"/>
          <p:nvPr/>
        </p:nvSpPr>
        <p:spPr>
          <a:xfrm>
            <a:off x="356850" y="4749750"/>
            <a:ext cx="8145900" cy="23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2"/>
                </a:solidFill>
                <a:latin typeface="Calibri"/>
                <a:ea typeface="Calibri"/>
                <a:cs typeface="Calibri"/>
                <a:sym typeface="Calibri"/>
              </a:rPr>
              <a:t>Refer: </a:t>
            </a:r>
            <a:r>
              <a:rPr lang="en" sz="1000" u="sng">
                <a:solidFill>
                  <a:schemeClr val="accent5"/>
                </a:solidFill>
                <a:latin typeface="Calibri"/>
                <a:ea typeface="Calibri"/>
                <a:cs typeface="Calibri"/>
                <a:sym typeface="Calibri"/>
                <a:hlinkClick r:id="rId4">
                  <a:extLst>
                    <a:ext uri="{A12FA001-AC4F-418D-AE19-62706E023703}">
                      <ahyp:hlinkClr val="tx"/>
                    </a:ext>
                  </a:extLst>
                </a:hlinkClick>
              </a:rPr>
              <a:t>https://www.deeplearning.ai/courses/generative-ai-with-llms/</a:t>
            </a:r>
            <a:r>
              <a:rPr lang="en" sz="1000">
                <a:solidFill>
                  <a:schemeClr val="dk2"/>
                </a:solidFill>
                <a:latin typeface="Calibri"/>
                <a:ea typeface="Calibri"/>
                <a:cs typeface="Calibri"/>
                <a:sym typeface="Calibri"/>
              </a:rPr>
              <a:t> </a:t>
            </a:r>
            <a:endParaRPr sz="1000">
              <a:solidFill>
                <a:schemeClr val="dk2"/>
              </a:solidFill>
              <a:latin typeface="Calibri"/>
              <a:ea typeface="Calibri"/>
              <a:cs typeface="Calibri"/>
              <a:sym typeface="Calibri"/>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2" name="Shape 682"/>
        <p:cNvGrpSpPr/>
        <p:nvPr/>
      </p:nvGrpSpPr>
      <p:grpSpPr>
        <a:xfrm>
          <a:off x="0" y="0"/>
          <a:ext cx="0" cy="0"/>
          <a:chOff x="0" y="0"/>
          <a:chExt cx="0" cy="0"/>
        </a:xfrm>
      </p:grpSpPr>
      <p:sp>
        <p:nvSpPr>
          <p:cNvPr id="683" name="Google Shape;683;p90"/>
          <p:cNvSpPr txBox="1"/>
          <p:nvPr>
            <p:ph type="title"/>
          </p:nvPr>
        </p:nvSpPr>
        <p:spPr>
          <a:xfrm>
            <a:off x="311700" y="226150"/>
            <a:ext cx="85206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400">
                <a:latin typeface="Calibri"/>
                <a:ea typeface="Calibri"/>
                <a:cs typeface="Calibri"/>
                <a:sym typeface="Calibri"/>
              </a:rPr>
              <a:t>5. </a:t>
            </a:r>
            <a:r>
              <a:rPr lang="en" sz="2400">
                <a:latin typeface="Calibri"/>
                <a:ea typeface="Calibri"/>
                <a:cs typeface="Calibri"/>
                <a:sym typeface="Calibri"/>
              </a:rPr>
              <a:t>Fine Tuning: What does it do?</a:t>
            </a:r>
            <a:endParaRPr sz="2400">
              <a:latin typeface="Calibri"/>
              <a:ea typeface="Calibri"/>
              <a:cs typeface="Calibri"/>
              <a:sym typeface="Calibri"/>
            </a:endParaRPr>
          </a:p>
          <a:p>
            <a:pPr indent="0" lvl="0" marL="0" rtl="0" algn="l">
              <a:spcBef>
                <a:spcPts val="0"/>
              </a:spcBef>
              <a:spcAft>
                <a:spcPts val="0"/>
              </a:spcAft>
              <a:buNone/>
            </a:pPr>
            <a:r>
              <a:t/>
            </a:r>
            <a:endParaRPr sz="2400">
              <a:latin typeface="Calibri"/>
              <a:ea typeface="Calibri"/>
              <a:cs typeface="Calibri"/>
              <a:sym typeface="Calibri"/>
            </a:endParaRPr>
          </a:p>
        </p:txBody>
      </p:sp>
      <p:sp>
        <p:nvSpPr>
          <p:cNvPr id="684" name="Google Shape;684;p90"/>
          <p:cNvSpPr txBox="1"/>
          <p:nvPr>
            <p:ph idx="1" type="body"/>
          </p:nvPr>
        </p:nvSpPr>
        <p:spPr>
          <a:xfrm>
            <a:off x="456025" y="913700"/>
            <a:ext cx="3599400" cy="3891600"/>
          </a:xfrm>
          <a:prstGeom prst="rect">
            <a:avLst/>
          </a:prstGeom>
        </p:spPr>
        <p:txBody>
          <a:bodyPr anchorCtr="0" anchor="t" bIns="91425" lIns="91425" spcFirstLastPara="1" rIns="91425" wrap="square" tIns="91425">
            <a:normAutofit/>
          </a:bodyPr>
          <a:lstStyle/>
          <a:p>
            <a:pPr indent="-330200" lvl="0" marL="457200" rtl="0" algn="l">
              <a:spcBef>
                <a:spcPts val="1200"/>
              </a:spcBef>
              <a:spcAft>
                <a:spcPts val="0"/>
              </a:spcAft>
              <a:buClr>
                <a:srgbClr val="37352F"/>
              </a:buClr>
              <a:buSzPts val="1600"/>
              <a:buFont typeface="Calibri"/>
              <a:buChar char="●"/>
            </a:pPr>
            <a:r>
              <a:rPr lang="en" sz="1600">
                <a:solidFill>
                  <a:srgbClr val="37352F"/>
                </a:solidFill>
                <a:latin typeface="Calibri"/>
                <a:ea typeface="Calibri"/>
                <a:cs typeface="Calibri"/>
                <a:sym typeface="Calibri"/>
              </a:rPr>
              <a:t>It lets us put more data than what fits into the prompt.</a:t>
            </a:r>
            <a:endParaRPr sz="1600">
              <a:solidFill>
                <a:srgbClr val="37352F"/>
              </a:solidFill>
              <a:latin typeface="Calibri"/>
              <a:ea typeface="Calibri"/>
              <a:cs typeface="Calibri"/>
              <a:sym typeface="Calibri"/>
            </a:endParaRPr>
          </a:p>
          <a:p>
            <a:pPr indent="-330200" lvl="0" marL="457200" rtl="0" algn="l">
              <a:spcBef>
                <a:spcPts val="0"/>
              </a:spcBef>
              <a:spcAft>
                <a:spcPts val="0"/>
              </a:spcAft>
              <a:buClr>
                <a:srgbClr val="37352F"/>
              </a:buClr>
              <a:buSzPts val="1600"/>
              <a:buFont typeface="Calibri"/>
              <a:buChar char="●"/>
            </a:pPr>
            <a:r>
              <a:rPr lang="en" sz="1600">
                <a:solidFill>
                  <a:srgbClr val="37352F"/>
                </a:solidFill>
                <a:latin typeface="Calibri"/>
                <a:ea typeface="Calibri"/>
                <a:cs typeface="Calibri"/>
                <a:sym typeface="Calibri"/>
              </a:rPr>
              <a:t>It gets the model to learn the data instead of getting an access to it</a:t>
            </a:r>
            <a:endParaRPr sz="1600">
              <a:solidFill>
                <a:srgbClr val="37352F"/>
              </a:solidFill>
              <a:latin typeface="Calibri"/>
              <a:ea typeface="Calibri"/>
              <a:cs typeface="Calibri"/>
              <a:sym typeface="Calibri"/>
            </a:endParaRPr>
          </a:p>
          <a:p>
            <a:pPr indent="-330200" lvl="0" marL="457200" rtl="0" algn="l">
              <a:spcBef>
                <a:spcPts val="0"/>
              </a:spcBef>
              <a:spcAft>
                <a:spcPts val="0"/>
              </a:spcAft>
              <a:buClr>
                <a:srgbClr val="37352F"/>
              </a:buClr>
              <a:buSzPts val="1600"/>
              <a:buFont typeface="Calibri"/>
              <a:buChar char="●"/>
            </a:pPr>
            <a:r>
              <a:rPr lang="en" sz="1600">
                <a:solidFill>
                  <a:srgbClr val="37352F"/>
                </a:solidFill>
                <a:latin typeface="Calibri"/>
                <a:ea typeface="Calibri"/>
                <a:cs typeface="Calibri"/>
                <a:sym typeface="Calibri"/>
              </a:rPr>
              <a:t>It steers the model to produce more consistent output</a:t>
            </a:r>
            <a:endParaRPr sz="1600">
              <a:solidFill>
                <a:srgbClr val="37352F"/>
              </a:solidFill>
              <a:latin typeface="Calibri"/>
              <a:ea typeface="Calibri"/>
              <a:cs typeface="Calibri"/>
              <a:sym typeface="Calibri"/>
            </a:endParaRPr>
          </a:p>
          <a:p>
            <a:pPr indent="-330200" lvl="0" marL="457200" rtl="0" algn="l">
              <a:spcBef>
                <a:spcPts val="0"/>
              </a:spcBef>
              <a:spcAft>
                <a:spcPts val="0"/>
              </a:spcAft>
              <a:buClr>
                <a:srgbClr val="37352F"/>
              </a:buClr>
              <a:buSzPts val="1600"/>
              <a:buFont typeface="Calibri"/>
              <a:buChar char="●"/>
            </a:pPr>
            <a:r>
              <a:rPr lang="en" sz="1600">
                <a:solidFill>
                  <a:srgbClr val="37352F"/>
                </a:solidFill>
                <a:latin typeface="Calibri"/>
                <a:ea typeface="Calibri"/>
                <a:cs typeface="Calibri"/>
                <a:sym typeface="Calibri"/>
              </a:rPr>
              <a:t>It reduces hallucinations</a:t>
            </a:r>
            <a:endParaRPr sz="1600">
              <a:solidFill>
                <a:srgbClr val="37352F"/>
              </a:solidFill>
              <a:latin typeface="Calibri"/>
              <a:ea typeface="Calibri"/>
              <a:cs typeface="Calibri"/>
              <a:sym typeface="Calibri"/>
            </a:endParaRPr>
          </a:p>
          <a:p>
            <a:pPr indent="-330200" lvl="0" marL="457200" rtl="0" algn="l">
              <a:spcBef>
                <a:spcPts val="0"/>
              </a:spcBef>
              <a:spcAft>
                <a:spcPts val="0"/>
              </a:spcAft>
              <a:buClr>
                <a:srgbClr val="37352F"/>
              </a:buClr>
              <a:buSzPts val="1600"/>
              <a:buFont typeface="Calibri"/>
              <a:buChar char="●"/>
            </a:pPr>
            <a:r>
              <a:rPr lang="en" sz="1600">
                <a:solidFill>
                  <a:srgbClr val="37352F"/>
                </a:solidFill>
                <a:latin typeface="Calibri"/>
                <a:ea typeface="Calibri"/>
                <a:cs typeface="Calibri"/>
                <a:sym typeface="Calibri"/>
              </a:rPr>
              <a:t>It customises the model to more specific use case</a:t>
            </a:r>
            <a:endParaRPr sz="1600">
              <a:solidFill>
                <a:srgbClr val="37352F"/>
              </a:solidFill>
              <a:latin typeface="Calibri"/>
              <a:ea typeface="Calibri"/>
              <a:cs typeface="Calibri"/>
              <a:sym typeface="Calibri"/>
            </a:endParaRPr>
          </a:p>
          <a:p>
            <a:pPr indent="-330200" lvl="0" marL="457200" rtl="0" algn="l">
              <a:spcBef>
                <a:spcPts val="0"/>
              </a:spcBef>
              <a:spcAft>
                <a:spcPts val="0"/>
              </a:spcAft>
              <a:buClr>
                <a:srgbClr val="37352F"/>
              </a:buClr>
              <a:buSzPts val="1600"/>
              <a:buFont typeface="Calibri"/>
              <a:buChar char="●"/>
            </a:pPr>
            <a:r>
              <a:rPr lang="en" sz="1600">
                <a:solidFill>
                  <a:srgbClr val="37352F"/>
                </a:solidFill>
                <a:latin typeface="Calibri"/>
                <a:ea typeface="Calibri"/>
                <a:cs typeface="Calibri"/>
                <a:sym typeface="Calibri"/>
              </a:rPr>
              <a:t>It process is similar to models pre-training.</a:t>
            </a:r>
            <a:endParaRPr sz="1600">
              <a:solidFill>
                <a:srgbClr val="37352F"/>
              </a:solidFill>
              <a:latin typeface="Calibri"/>
              <a:ea typeface="Calibri"/>
              <a:cs typeface="Calibri"/>
              <a:sym typeface="Calibri"/>
            </a:endParaRPr>
          </a:p>
        </p:txBody>
      </p:sp>
      <p:sp>
        <p:nvSpPr>
          <p:cNvPr id="685" name="Google Shape;685;p90"/>
          <p:cNvSpPr txBox="1"/>
          <p:nvPr>
            <p:ph idx="12" type="sldNum"/>
          </p:nvPr>
        </p:nvSpPr>
        <p:spPr>
          <a:xfrm>
            <a:off x="8595300" y="4779401"/>
            <a:ext cx="548700" cy="3483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en">
                <a:latin typeface="Calibri"/>
                <a:ea typeface="Calibri"/>
                <a:cs typeface="Calibri"/>
                <a:sym typeface="Calibri"/>
              </a:rPr>
              <a:t>‹#›</a:t>
            </a:fld>
            <a:endParaRPr>
              <a:latin typeface="Calibri"/>
              <a:ea typeface="Calibri"/>
              <a:cs typeface="Calibri"/>
              <a:sym typeface="Calibri"/>
            </a:endParaRPr>
          </a:p>
        </p:txBody>
      </p:sp>
      <p:pic>
        <p:nvPicPr>
          <p:cNvPr id="686" name="Google Shape;686;p90"/>
          <p:cNvPicPr preferRelativeResize="0"/>
          <p:nvPr/>
        </p:nvPicPr>
        <p:blipFill>
          <a:blip r:embed="rId3">
            <a:alphaModFix/>
          </a:blip>
          <a:stretch>
            <a:fillRect/>
          </a:stretch>
        </p:blipFill>
        <p:spPr>
          <a:xfrm>
            <a:off x="4055326" y="913700"/>
            <a:ext cx="5088673" cy="3891600"/>
          </a:xfrm>
          <a:prstGeom prst="rect">
            <a:avLst/>
          </a:prstGeom>
          <a:noFill/>
          <a:ln>
            <a:noFill/>
          </a:ln>
        </p:spPr>
      </p:pic>
      <p:sp>
        <p:nvSpPr>
          <p:cNvPr id="687" name="Google Shape;687;p90"/>
          <p:cNvSpPr txBox="1"/>
          <p:nvPr/>
        </p:nvSpPr>
        <p:spPr>
          <a:xfrm>
            <a:off x="356850" y="4651300"/>
            <a:ext cx="7875300" cy="34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2"/>
                </a:solidFill>
                <a:latin typeface="Calibri"/>
                <a:ea typeface="Calibri"/>
                <a:cs typeface="Calibri"/>
                <a:sym typeface="Calibri"/>
              </a:rPr>
              <a:t>Refer: </a:t>
            </a:r>
            <a:r>
              <a:rPr lang="en" sz="1000" u="sng">
                <a:solidFill>
                  <a:schemeClr val="accent5"/>
                </a:solidFill>
                <a:latin typeface="Calibri"/>
                <a:ea typeface="Calibri"/>
                <a:cs typeface="Calibri"/>
                <a:sym typeface="Calibri"/>
                <a:hlinkClick r:id="rId4">
                  <a:extLst>
                    <a:ext uri="{A12FA001-AC4F-418D-AE19-62706E023703}">
                      <ahyp:hlinkClr val="tx"/>
                    </a:ext>
                  </a:extLst>
                </a:hlinkClick>
              </a:rPr>
              <a:t>https://www.coursera.org/projects/finetuning-large-language-models-project</a:t>
            </a:r>
            <a:r>
              <a:rPr lang="en" sz="1000">
                <a:solidFill>
                  <a:schemeClr val="dk2"/>
                </a:solidFill>
                <a:latin typeface="Calibri"/>
                <a:ea typeface="Calibri"/>
                <a:cs typeface="Calibri"/>
                <a:sym typeface="Calibri"/>
              </a:rPr>
              <a:t> </a:t>
            </a:r>
            <a:endParaRPr sz="1000">
              <a:solidFill>
                <a:schemeClr val="dk2"/>
              </a:solidFill>
              <a:latin typeface="Calibri"/>
              <a:ea typeface="Calibri"/>
              <a:cs typeface="Calibri"/>
              <a:sym typeface="Calibri"/>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1" name="Shape 691"/>
        <p:cNvGrpSpPr/>
        <p:nvPr/>
      </p:nvGrpSpPr>
      <p:grpSpPr>
        <a:xfrm>
          <a:off x="0" y="0"/>
          <a:ext cx="0" cy="0"/>
          <a:chOff x="0" y="0"/>
          <a:chExt cx="0" cy="0"/>
        </a:xfrm>
      </p:grpSpPr>
      <p:sp>
        <p:nvSpPr>
          <p:cNvPr id="692" name="Google Shape;692;p91"/>
          <p:cNvSpPr txBox="1"/>
          <p:nvPr>
            <p:ph type="title"/>
          </p:nvPr>
        </p:nvSpPr>
        <p:spPr>
          <a:xfrm>
            <a:off x="311700" y="226150"/>
            <a:ext cx="85206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400">
                <a:latin typeface="Calibri"/>
                <a:ea typeface="Calibri"/>
                <a:cs typeface="Calibri"/>
                <a:sym typeface="Calibri"/>
              </a:rPr>
              <a:t>5. </a:t>
            </a:r>
            <a:r>
              <a:rPr lang="en" sz="2400">
                <a:latin typeface="Calibri"/>
                <a:ea typeface="Calibri"/>
                <a:cs typeface="Calibri"/>
                <a:sym typeface="Calibri"/>
              </a:rPr>
              <a:t>Fine Tuning: Compared to Prompt Engineering </a:t>
            </a:r>
            <a:endParaRPr sz="2400">
              <a:latin typeface="Calibri"/>
              <a:ea typeface="Calibri"/>
              <a:cs typeface="Calibri"/>
              <a:sym typeface="Calibri"/>
            </a:endParaRPr>
          </a:p>
          <a:p>
            <a:pPr indent="0" lvl="0" marL="0" rtl="0" algn="l">
              <a:spcBef>
                <a:spcPts val="0"/>
              </a:spcBef>
              <a:spcAft>
                <a:spcPts val="0"/>
              </a:spcAft>
              <a:buNone/>
            </a:pPr>
            <a:r>
              <a:t/>
            </a:r>
            <a:endParaRPr sz="2400">
              <a:latin typeface="Calibri"/>
              <a:ea typeface="Calibri"/>
              <a:cs typeface="Calibri"/>
              <a:sym typeface="Calibri"/>
            </a:endParaRPr>
          </a:p>
        </p:txBody>
      </p:sp>
      <p:sp>
        <p:nvSpPr>
          <p:cNvPr id="693" name="Google Shape;693;p91"/>
          <p:cNvSpPr txBox="1"/>
          <p:nvPr>
            <p:ph idx="1" type="body"/>
          </p:nvPr>
        </p:nvSpPr>
        <p:spPr>
          <a:xfrm>
            <a:off x="311700" y="913700"/>
            <a:ext cx="4260300" cy="38916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b="1" lang="en">
                <a:solidFill>
                  <a:schemeClr val="dk1"/>
                </a:solidFill>
                <a:latin typeface="Calibri"/>
                <a:ea typeface="Calibri"/>
                <a:cs typeface="Calibri"/>
                <a:sym typeface="Calibri"/>
              </a:rPr>
              <a:t>Fine-tuning </a:t>
            </a:r>
            <a:endParaRPr b="1">
              <a:solidFill>
                <a:schemeClr val="dk1"/>
              </a:solidFill>
              <a:latin typeface="Calibri"/>
              <a:ea typeface="Calibri"/>
              <a:cs typeface="Calibri"/>
              <a:sym typeface="Calibri"/>
            </a:endParaRPr>
          </a:p>
          <a:p>
            <a:pPr indent="0" lvl="0" marL="0" rtl="0" algn="l">
              <a:spcBef>
                <a:spcPts val="1200"/>
              </a:spcBef>
              <a:spcAft>
                <a:spcPts val="0"/>
              </a:spcAft>
              <a:buNone/>
            </a:pPr>
            <a:r>
              <a:rPr lang="en">
                <a:solidFill>
                  <a:schemeClr val="dk1"/>
                </a:solidFill>
                <a:latin typeface="Calibri"/>
                <a:ea typeface="Calibri"/>
                <a:cs typeface="Calibri"/>
                <a:sym typeface="Calibri"/>
              </a:rPr>
              <a:t>Pros: </a:t>
            </a:r>
            <a:endParaRPr>
              <a:solidFill>
                <a:schemeClr val="dk1"/>
              </a:solidFill>
              <a:latin typeface="Calibri"/>
              <a:ea typeface="Calibri"/>
              <a:cs typeface="Calibri"/>
              <a:sym typeface="Calibri"/>
            </a:endParaRPr>
          </a:p>
          <a:p>
            <a:pPr indent="-342900" lvl="0" marL="457200" rtl="0" algn="l">
              <a:spcBef>
                <a:spcPts val="1200"/>
              </a:spcBef>
              <a:spcAft>
                <a:spcPts val="0"/>
              </a:spcAft>
              <a:buClr>
                <a:schemeClr val="dk1"/>
              </a:buClr>
              <a:buSzPts val="1800"/>
              <a:buFont typeface="Calibri"/>
              <a:buChar char="●"/>
            </a:pPr>
            <a:r>
              <a:rPr lang="en">
                <a:solidFill>
                  <a:schemeClr val="dk1"/>
                </a:solidFill>
                <a:latin typeface="Calibri"/>
                <a:ea typeface="Calibri"/>
                <a:cs typeface="Calibri"/>
                <a:sym typeface="Calibri"/>
              </a:rPr>
              <a:t>No data to get started</a:t>
            </a:r>
            <a:endParaRPr>
              <a:solidFill>
                <a:schemeClr val="dk1"/>
              </a:solidFill>
              <a:latin typeface="Calibri"/>
              <a:ea typeface="Calibri"/>
              <a:cs typeface="Calibri"/>
              <a:sym typeface="Calibri"/>
            </a:endParaRPr>
          </a:p>
          <a:p>
            <a:pPr indent="-342900" lvl="0" marL="457200" rtl="0" algn="l">
              <a:spcBef>
                <a:spcPts val="0"/>
              </a:spcBef>
              <a:spcAft>
                <a:spcPts val="0"/>
              </a:spcAft>
              <a:buClr>
                <a:schemeClr val="dk1"/>
              </a:buClr>
              <a:buSzPts val="1800"/>
              <a:buFont typeface="Calibri"/>
              <a:buChar char="●"/>
            </a:pPr>
            <a:r>
              <a:rPr lang="en">
                <a:solidFill>
                  <a:schemeClr val="dk1"/>
                </a:solidFill>
                <a:latin typeface="Calibri"/>
                <a:ea typeface="Calibri"/>
                <a:cs typeface="Calibri"/>
                <a:sym typeface="Calibri"/>
              </a:rPr>
              <a:t>Small upfront cost</a:t>
            </a:r>
            <a:endParaRPr>
              <a:solidFill>
                <a:schemeClr val="dk1"/>
              </a:solidFill>
              <a:latin typeface="Calibri"/>
              <a:ea typeface="Calibri"/>
              <a:cs typeface="Calibri"/>
              <a:sym typeface="Calibri"/>
            </a:endParaRPr>
          </a:p>
          <a:p>
            <a:pPr indent="-342900" lvl="0" marL="457200" rtl="0" algn="l">
              <a:spcBef>
                <a:spcPts val="0"/>
              </a:spcBef>
              <a:spcAft>
                <a:spcPts val="0"/>
              </a:spcAft>
              <a:buClr>
                <a:schemeClr val="dk1"/>
              </a:buClr>
              <a:buSzPts val="1800"/>
              <a:buFont typeface="Calibri"/>
              <a:buChar char="●"/>
            </a:pPr>
            <a:r>
              <a:rPr lang="en">
                <a:solidFill>
                  <a:schemeClr val="dk1"/>
                </a:solidFill>
                <a:latin typeface="Calibri"/>
                <a:ea typeface="Calibri"/>
                <a:cs typeface="Calibri"/>
                <a:sym typeface="Calibri"/>
              </a:rPr>
              <a:t>No technical knowledge </a:t>
            </a:r>
            <a:endParaRPr>
              <a:solidFill>
                <a:schemeClr val="dk1"/>
              </a:solidFill>
              <a:latin typeface="Calibri"/>
              <a:ea typeface="Calibri"/>
              <a:cs typeface="Calibri"/>
              <a:sym typeface="Calibri"/>
            </a:endParaRPr>
          </a:p>
          <a:p>
            <a:pPr indent="-342900" lvl="0" marL="457200" rtl="0" algn="l">
              <a:spcBef>
                <a:spcPts val="0"/>
              </a:spcBef>
              <a:spcAft>
                <a:spcPts val="0"/>
              </a:spcAft>
              <a:buClr>
                <a:schemeClr val="dk1"/>
              </a:buClr>
              <a:buSzPts val="1800"/>
              <a:buFont typeface="Calibri"/>
              <a:buChar char="●"/>
            </a:pPr>
            <a:r>
              <a:rPr lang="en">
                <a:solidFill>
                  <a:schemeClr val="dk1"/>
                </a:solidFill>
                <a:latin typeface="Calibri"/>
                <a:ea typeface="Calibri"/>
                <a:cs typeface="Calibri"/>
                <a:sym typeface="Calibri"/>
              </a:rPr>
              <a:t>Connect data </a:t>
            </a:r>
            <a:r>
              <a:rPr lang="en">
                <a:solidFill>
                  <a:schemeClr val="dk1"/>
                </a:solidFill>
                <a:latin typeface="Calibri"/>
                <a:ea typeface="Calibri"/>
                <a:cs typeface="Calibri"/>
                <a:sym typeface="Calibri"/>
              </a:rPr>
              <a:t>through</a:t>
            </a:r>
            <a:r>
              <a:rPr lang="en">
                <a:solidFill>
                  <a:schemeClr val="dk1"/>
                </a:solidFill>
                <a:latin typeface="Calibri"/>
                <a:ea typeface="Calibri"/>
                <a:cs typeface="Calibri"/>
                <a:sym typeface="Calibri"/>
              </a:rPr>
              <a:t> Retrieval (RAG)</a:t>
            </a:r>
            <a:endParaRPr>
              <a:solidFill>
                <a:schemeClr val="dk1"/>
              </a:solidFill>
              <a:latin typeface="Calibri"/>
              <a:ea typeface="Calibri"/>
              <a:cs typeface="Calibri"/>
              <a:sym typeface="Calibri"/>
            </a:endParaRPr>
          </a:p>
          <a:p>
            <a:pPr indent="0" lvl="0" marL="0" rtl="0" algn="l">
              <a:spcBef>
                <a:spcPts val="1200"/>
              </a:spcBef>
              <a:spcAft>
                <a:spcPts val="0"/>
              </a:spcAft>
              <a:buNone/>
            </a:pPr>
            <a:r>
              <a:rPr lang="en">
                <a:solidFill>
                  <a:schemeClr val="dk1"/>
                </a:solidFill>
                <a:latin typeface="Calibri"/>
                <a:ea typeface="Calibri"/>
                <a:cs typeface="Calibri"/>
                <a:sym typeface="Calibri"/>
              </a:rPr>
              <a:t>Cons: </a:t>
            </a:r>
            <a:endParaRPr>
              <a:solidFill>
                <a:schemeClr val="dk1"/>
              </a:solidFill>
              <a:latin typeface="Calibri"/>
              <a:ea typeface="Calibri"/>
              <a:cs typeface="Calibri"/>
              <a:sym typeface="Calibri"/>
            </a:endParaRPr>
          </a:p>
          <a:p>
            <a:pPr indent="-342900" lvl="0" marL="457200" rtl="0" algn="l">
              <a:spcBef>
                <a:spcPts val="1200"/>
              </a:spcBef>
              <a:spcAft>
                <a:spcPts val="0"/>
              </a:spcAft>
              <a:buClr>
                <a:schemeClr val="dk1"/>
              </a:buClr>
              <a:buSzPts val="1800"/>
              <a:buFont typeface="Calibri"/>
              <a:buChar char="●"/>
            </a:pPr>
            <a:r>
              <a:rPr lang="en">
                <a:solidFill>
                  <a:schemeClr val="dk1"/>
                </a:solidFill>
                <a:latin typeface="Calibri"/>
                <a:ea typeface="Calibri"/>
                <a:cs typeface="Calibri"/>
                <a:sym typeface="Calibri"/>
              </a:rPr>
              <a:t>Fits relatively less data</a:t>
            </a:r>
            <a:endParaRPr>
              <a:solidFill>
                <a:schemeClr val="dk1"/>
              </a:solidFill>
              <a:latin typeface="Calibri"/>
              <a:ea typeface="Calibri"/>
              <a:cs typeface="Calibri"/>
              <a:sym typeface="Calibri"/>
            </a:endParaRPr>
          </a:p>
          <a:p>
            <a:pPr indent="-342900" lvl="0" marL="457200" rtl="0" algn="l">
              <a:spcBef>
                <a:spcPts val="0"/>
              </a:spcBef>
              <a:spcAft>
                <a:spcPts val="0"/>
              </a:spcAft>
              <a:buClr>
                <a:schemeClr val="dk1"/>
              </a:buClr>
              <a:buSzPts val="1800"/>
              <a:buFont typeface="Calibri"/>
              <a:buChar char="●"/>
            </a:pPr>
            <a:r>
              <a:rPr lang="en">
                <a:solidFill>
                  <a:schemeClr val="dk1"/>
                </a:solidFill>
                <a:latin typeface="Calibri"/>
                <a:ea typeface="Calibri"/>
                <a:cs typeface="Calibri"/>
                <a:sym typeface="Calibri"/>
              </a:rPr>
              <a:t>Forgets data</a:t>
            </a:r>
            <a:endParaRPr>
              <a:solidFill>
                <a:schemeClr val="dk1"/>
              </a:solidFill>
              <a:latin typeface="Calibri"/>
              <a:ea typeface="Calibri"/>
              <a:cs typeface="Calibri"/>
              <a:sym typeface="Calibri"/>
            </a:endParaRPr>
          </a:p>
          <a:p>
            <a:pPr indent="-342900" lvl="0" marL="457200" rtl="0" algn="l">
              <a:spcBef>
                <a:spcPts val="0"/>
              </a:spcBef>
              <a:spcAft>
                <a:spcPts val="0"/>
              </a:spcAft>
              <a:buClr>
                <a:schemeClr val="dk1"/>
              </a:buClr>
              <a:buSzPts val="1800"/>
              <a:buFont typeface="Calibri"/>
              <a:buChar char="●"/>
            </a:pPr>
            <a:r>
              <a:rPr lang="en">
                <a:solidFill>
                  <a:schemeClr val="dk1"/>
                </a:solidFill>
                <a:latin typeface="Calibri"/>
                <a:ea typeface="Calibri"/>
                <a:cs typeface="Calibri"/>
                <a:sym typeface="Calibri"/>
              </a:rPr>
              <a:t>Hallucinate</a:t>
            </a:r>
            <a:endParaRPr>
              <a:solidFill>
                <a:schemeClr val="dk1"/>
              </a:solidFill>
              <a:latin typeface="Calibri"/>
              <a:ea typeface="Calibri"/>
              <a:cs typeface="Calibri"/>
              <a:sym typeface="Calibri"/>
            </a:endParaRPr>
          </a:p>
          <a:p>
            <a:pPr indent="0" lvl="0" marL="0" rtl="0" algn="l">
              <a:spcBef>
                <a:spcPts val="1200"/>
              </a:spcBef>
              <a:spcAft>
                <a:spcPts val="1200"/>
              </a:spcAft>
              <a:buNone/>
            </a:pPr>
            <a:r>
              <a:t/>
            </a:r>
            <a:endParaRPr/>
          </a:p>
        </p:txBody>
      </p:sp>
      <p:sp>
        <p:nvSpPr>
          <p:cNvPr id="694" name="Google Shape;694;p91"/>
          <p:cNvSpPr txBox="1"/>
          <p:nvPr>
            <p:ph idx="12" type="sldNum"/>
          </p:nvPr>
        </p:nvSpPr>
        <p:spPr>
          <a:xfrm>
            <a:off x="8595300" y="4779401"/>
            <a:ext cx="548700" cy="3483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en">
                <a:latin typeface="Calibri"/>
                <a:ea typeface="Calibri"/>
                <a:cs typeface="Calibri"/>
                <a:sym typeface="Calibri"/>
              </a:rPr>
              <a:t>‹#›</a:t>
            </a:fld>
            <a:endParaRPr>
              <a:latin typeface="Calibri"/>
              <a:ea typeface="Calibri"/>
              <a:cs typeface="Calibri"/>
              <a:sym typeface="Calibri"/>
            </a:endParaRPr>
          </a:p>
        </p:txBody>
      </p:sp>
      <p:sp>
        <p:nvSpPr>
          <p:cNvPr id="695" name="Google Shape;695;p91"/>
          <p:cNvSpPr txBox="1"/>
          <p:nvPr>
            <p:ph idx="1" type="body"/>
          </p:nvPr>
        </p:nvSpPr>
        <p:spPr>
          <a:xfrm>
            <a:off x="4791900" y="798850"/>
            <a:ext cx="4260300" cy="38916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b="1" lang="en">
                <a:solidFill>
                  <a:schemeClr val="dk1"/>
                </a:solidFill>
                <a:latin typeface="Calibri"/>
                <a:ea typeface="Calibri"/>
                <a:cs typeface="Calibri"/>
                <a:sym typeface="Calibri"/>
              </a:rPr>
              <a:t>Prompt Engineering</a:t>
            </a:r>
            <a:endParaRPr b="1">
              <a:solidFill>
                <a:schemeClr val="dk1"/>
              </a:solidFill>
              <a:latin typeface="Calibri"/>
              <a:ea typeface="Calibri"/>
              <a:cs typeface="Calibri"/>
              <a:sym typeface="Calibri"/>
            </a:endParaRPr>
          </a:p>
          <a:p>
            <a:pPr indent="0" lvl="0" marL="0" rtl="0" algn="l">
              <a:spcBef>
                <a:spcPts val="1200"/>
              </a:spcBef>
              <a:spcAft>
                <a:spcPts val="0"/>
              </a:spcAft>
              <a:buNone/>
            </a:pPr>
            <a:r>
              <a:rPr lang="en">
                <a:solidFill>
                  <a:schemeClr val="dk1"/>
                </a:solidFill>
                <a:latin typeface="Calibri"/>
                <a:ea typeface="Calibri"/>
                <a:cs typeface="Calibri"/>
                <a:sym typeface="Calibri"/>
              </a:rPr>
              <a:t>Pros:</a:t>
            </a:r>
            <a:endParaRPr>
              <a:solidFill>
                <a:schemeClr val="dk1"/>
              </a:solidFill>
              <a:latin typeface="Calibri"/>
              <a:ea typeface="Calibri"/>
              <a:cs typeface="Calibri"/>
              <a:sym typeface="Calibri"/>
            </a:endParaRPr>
          </a:p>
          <a:p>
            <a:pPr indent="-342900" lvl="0" marL="457200" rtl="0" algn="l">
              <a:spcBef>
                <a:spcPts val="1200"/>
              </a:spcBef>
              <a:spcAft>
                <a:spcPts val="0"/>
              </a:spcAft>
              <a:buClr>
                <a:schemeClr val="dk1"/>
              </a:buClr>
              <a:buSzPts val="1800"/>
              <a:buFont typeface="Calibri"/>
              <a:buChar char="●"/>
            </a:pPr>
            <a:r>
              <a:rPr lang="en">
                <a:solidFill>
                  <a:schemeClr val="dk1"/>
                </a:solidFill>
                <a:latin typeface="Calibri"/>
                <a:ea typeface="Calibri"/>
                <a:cs typeface="Calibri"/>
                <a:sym typeface="Calibri"/>
              </a:rPr>
              <a:t>Nearly unlimited data fits</a:t>
            </a:r>
            <a:endParaRPr>
              <a:solidFill>
                <a:schemeClr val="dk1"/>
              </a:solidFill>
              <a:latin typeface="Calibri"/>
              <a:ea typeface="Calibri"/>
              <a:cs typeface="Calibri"/>
              <a:sym typeface="Calibri"/>
            </a:endParaRPr>
          </a:p>
          <a:p>
            <a:pPr indent="-342900" lvl="0" marL="457200" rtl="0" algn="l">
              <a:spcBef>
                <a:spcPts val="0"/>
              </a:spcBef>
              <a:spcAft>
                <a:spcPts val="0"/>
              </a:spcAft>
              <a:buClr>
                <a:schemeClr val="dk1"/>
              </a:buClr>
              <a:buSzPts val="1800"/>
              <a:buFont typeface="Calibri"/>
              <a:buChar char="●"/>
            </a:pPr>
            <a:r>
              <a:rPr lang="en">
                <a:solidFill>
                  <a:schemeClr val="dk1"/>
                </a:solidFill>
                <a:latin typeface="Calibri"/>
                <a:ea typeface="Calibri"/>
                <a:cs typeface="Calibri"/>
                <a:sym typeface="Calibri"/>
              </a:rPr>
              <a:t>Learn new information</a:t>
            </a:r>
            <a:endParaRPr>
              <a:solidFill>
                <a:schemeClr val="dk1"/>
              </a:solidFill>
              <a:latin typeface="Calibri"/>
              <a:ea typeface="Calibri"/>
              <a:cs typeface="Calibri"/>
              <a:sym typeface="Calibri"/>
            </a:endParaRPr>
          </a:p>
          <a:p>
            <a:pPr indent="-342900" lvl="0" marL="457200" rtl="0" algn="l">
              <a:spcBef>
                <a:spcPts val="0"/>
              </a:spcBef>
              <a:spcAft>
                <a:spcPts val="0"/>
              </a:spcAft>
              <a:buClr>
                <a:schemeClr val="dk1"/>
              </a:buClr>
              <a:buSzPts val="1800"/>
              <a:buFont typeface="Calibri"/>
              <a:buChar char="●"/>
            </a:pPr>
            <a:r>
              <a:rPr lang="en">
                <a:solidFill>
                  <a:schemeClr val="dk1"/>
                </a:solidFill>
                <a:latin typeface="Calibri"/>
                <a:ea typeface="Calibri"/>
                <a:cs typeface="Calibri"/>
                <a:sym typeface="Calibri"/>
              </a:rPr>
              <a:t>Correct incorrect information</a:t>
            </a:r>
            <a:endParaRPr>
              <a:solidFill>
                <a:schemeClr val="dk1"/>
              </a:solidFill>
              <a:latin typeface="Calibri"/>
              <a:ea typeface="Calibri"/>
              <a:cs typeface="Calibri"/>
              <a:sym typeface="Calibri"/>
            </a:endParaRPr>
          </a:p>
          <a:p>
            <a:pPr indent="-342900" lvl="0" marL="457200" rtl="0" algn="l">
              <a:spcBef>
                <a:spcPts val="0"/>
              </a:spcBef>
              <a:spcAft>
                <a:spcPts val="0"/>
              </a:spcAft>
              <a:buClr>
                <a:schemeClr val="dk1"/>
              </a:buClr>
              <a:buSzPts val="1800"/>
              <a:buFont typeface="Calibri"/>
              <a:buChar char="●"/>
            </a:pPr>
            <a:r>
              <a:rPr lang="en">
                <a:solidFill>
                  <a:schemeClr val="dk1"/>
                </a:solidFill>
                <a:latin typeface="Calibri"/>
                <a:ea typeface="Calibri"/>
                <a:cs typeface="Calibri"/>
                <a:sym typeface="Calibri"/>
              </a:rPr>
              <a:t>Can use RAG too</a:t>
            </a:r>
            <a:endParaRPr>
              <a:solidFill>
                <a:schemeClr val="dk1"/>
              </a:solidFill>
              <a:latin typeface="Calibri"/>
              <a:ea typeface="Calibri"/>
              <a:cs typeface="Calibri"/>
              <a:sym typeface="Calibri"/>
            </a:endParaRPr>
          </a:p>
          <a:p>
            <a:pPr indent="0" lvl="0" marL="0" rtl="0" algn="l">
              <a:spcBef>
                <a:spcPts val="1200"/>
              </a:spcBef>
              <a:spcAft>
                <a:spcPts val="0"/>
              </a:spcAft>
              <a:buNone/>
            </a:pPr>
            <a:r>
              <a:rPr lang="en">
                <a:solidFill>
                  <a:schemeClr val="dk1"/>
                </a:solidFill>
                <a:latin typeface="Calibri"/>
                <a:ea typeface="Calibri"/>
                <a:cs typeface="Calibri"/>
                <a:sym typeface="Calibri"/>
              </a:rPr>
              <a:t>Cons: </a:t>
            </a:r>
            <a:endParaRPr>
              <a:solidFill>
                <a:schemeClr val="dk1"/>
              </a:solidFill>
              <a:latin typeface="Calibri"/>
              <a:ea typeface="Calibri"/>
              <a:cs typeface="Calibri"/>
              <a:sym typeface="Calibri"/>
            </a:endParaRPr>
          </a:p>
          <a:p>
            <a:pPr indent="-342900" lvl="0" marL="457200" rtl="0" algn="l">
              <a:spcBef>
                <a:spcPts val="1200"/>
              </a:spcBef>
              <a:spcAft>
                <a:spcPts val="0"/>
              </a:spcAft>
              <a:buClr>
                <a:schemeClr val="dk1"/>
              </a:buClr>
              <a:buSzPts val="1800"/>
              <a:buFont typeface="Calibri"/>
              <a:buChar char="●"/>
            </a:pPr>
            <a:r>
              <a:rPr lang="en">
                <a:solidFill>
                  <a:schemeClr val="dk1"/>
                </a:solidFill>
                <a:latin typeface="Calibri"/>
                <a:ea typeface="Calibri"/>
                <a:cs typeface="Calibri"/>
                <a:sym typeface="Calibri"/>
              </a:rPr>
              <a:t>More high quality data</a:t>
            </a:r>
            <a:endParaRPr>
              <a:solidFill>
                <a:schemeClr val="dk1"/>
              </a:solidFill>
              <a:latin typeface="Calibri"/>
              <a:ea typeface="Calibri"/>
              <a:cs typeface="Calibri"/>
              <a:sym typeface="Calibri"/>
            </a:endParaRPr>
          </a:p>
          <a:p>
            <a:pPr indent="-342900" lvl="0" marL="457200" rtl="0" algn="l">
              <a:spcBef>
                <a:spcPts val="0"/>
              </a:spcBef>
              <a:spcAft>
                <a:spcPts val="0"/>
              </a:spcAft>
              <a:buClr>
                <a:schemeClr val="dk1"/>
              </a:buClr>
              <a:buSzPts val="1800"/>
              <a:buFont typeface="Calibri"/>
              <a:buChar char="●"/>
            </a:pPr>
            <a:r>
              <a:rPr lang="en">
                <a:solidFill>
                  <a:schemeClr val="dk1"/>
                </a:solidFill>
                <a:latin typeface="Calibri"/>
                <a:ea typeface="Calibri"/>
                <a:cs typeface="Calibri"/>
                <a:sym typeface="Calibri"/>
              </a:rPr>
              <a:t>Upfront compute cost</a:t>
            </a:r>
            <a:endParaRPr>
              <a:solidFill>
                <a:schemeClr val="dk1"/>
              </a:solidFill>
              <a:latin typeface="Calibri"/>
              <a:ea typeface="Calibri"/>
              <a:cs typeface="Calibri"/>
              <a:sym typeface="Calibri"/>
            </a:endParaRPr>
          </a:p>
          <a:p>
            <a:pPr indent="-342900" lvl="0" marL="457200" rtl="0" algn="l">
              <a:spcBef>
                <a:spcPts val="0"/>
              </a:spcBef>
              <a:spcAft>
                <a:spcPts val="0"/>
              </a:spcAft>
              <a:buClr>
                <a:schemeClr val="dk1"/>
              </a:buClr>
              <a:buSzPts val="1800"/>
              <a:buFont typeface="Calibri"/>
              <a:buChar char="●"/>
            </a:pPr>
            <a:r>
              <a:rPr lang="en">
                <a:solidFill>
                  <a:schemeClr val="dk1"/>
                </a:solidFill>
                <a:latin typeface="Calibri"/>
                <a:ea typeface="Calibri"/>
                <a:cs typeface="Calibri"/>
                <a:sym typeface="Calibri"/>
              </a:rPr>
              <a:t>Need knowledge to process data and fine tuning</a:t>
            </a:r>
            <a:endParaRPr>
              <a:solidFill>
                <a:schemeClr val="dk1"/>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20"/>
          <p:cNvSpPr txBox="1"/>
          <p:nvPr>
            <p:ph idx="1" type="body"/>
          </p:nvPr>
        </p:nvSpPr>
        <p:spPr>
          <a:xfrm>
            <a:off x="311700" y="304100"/>
            <a:ext cx="8520600" cy="3891600"/>
          </a:xfrm>
          <a:prstGeom prst="rect">
            <a:avLst/>
          </a:prstGeom>
        </p:spPr>
        <p:txBody>
          <a:bodyPr anchorCtr="0" anchor="t" bIns="91425" lIns="91425" spcFirstLastPara="1" rIns="91425" wrap="square" tIns="91425">
            <a:normAutofit fontScale="77500" lnSpcReduction="20000"/>
          </a:bodyPr>
          <a:lstStyle/>
          <a:p>
            <a:pPr indent="0" lvl="0" marL="0" rtl="0" algn="l">
              <a:spcBef>
                <a:spcPts val="0"/>
              </a:spcBef>
              <a:spcAft>
                <a:spcPts val="0"/>
              </a:spcAft>
              <a:buNone/>
            </a:pPr>
            <a:r>
              <a:rPr b="1" lang="en" sz="2050">
                <a:solidFill>
                  <a:srgbClr val="37352F"/>
                </a:solidFill>
                <a:latin typeface="Calibri"/>
                <a:ea typeface="Calibri"/>
                <a:cs typeface="Calibri"/>
                <a:sym typeface="Calibri"/>
              </a:rPr>
              <a:t>Question 1: What is Generative AI?</a:t>
            </a:r>
            <a:endParaRPr b="1" sz="2050">
              <a:solidFill>
                <a:srgbClr val="37352F"/>
              </a:solidFill>
              <a:latin typeface="Calibri"/>
              <a:ea typeface="Calibri"/>
              <a:cs typeface="Calibri"/>
              <a:sym typeface="Calibri"/>
            </a:endParaRPr>
          </a:p>
          <a:p>
            <a:pPr indent="-329485" lvl="0" marL="457200" rtl="0" algn="l">
              <a:spcBef>
                <a:spcPts val="1200"/>
              </a:spcBef>
              <a:spcAft>
                <a:spcPts val="0"/>
              </a:spcAft>
              <a:buClr>
                <a:srgbClr val="37352F"/>
              </a:buClr>
              <a:buSzPct val="100000"/>
              <a:buFont typeface="Calibri"/>
              <a:buAutoNum type="alphaUcPeriod"/>
            </a:pPr>
            <a:r>
              <a:rPr lang="en" sz="2050">
                <a:solidFill>
                  <a:srgbClr val="37352F"/>
                </a:solidFill>
                <a:latin typeface="Calibri"/>
                <a:ea typeface="Calibri"/>
                <a:cs typeface="Calibri"/>
                <a:sym typeface="Calibri"/>
              </a:rPr>
              <a:t>Generative AI is a type of artificial intelligence (AI) that can create new content, such as discrete numbers, classes, and probabilities. It does this by learning from existing data and then using that knowledge to generate new and unique outputs.</a:t>
            </a:r>
            <a:endParaRPr sz="2050">
              <a:solidFill>
                <a:srgbClr val="37352F"/>
              </a:solidFill>
              <a:latin typeface="Calibri"/>
              <a:ea typeface="Calibri"/>
              <a:cs typeface="Calibri"/>
              <a:sym typeface="Calibri"/>
            </a:endParaRPr>
          </a:p>
          <a:p>
            <a:pPr indent="-329485" lvl="0" marL="457200" rtl="0" algn="l">
              <a:spcBef>
                <a:spcPts val="0"/>
              </a:spcBef>
              <a:spcAft>
                <a:spcPts val="0"/>
              </a:spcAft>
              <a:buClr>
                <a:srgbClr val="37352F"/>
              </a:buClr>
              <a:buSzPct val="100000"/>
              <a:buFont typeface="Calibri"/>
              <a:buAutoNum type="alphaUcPeriod"/>
            </a:pPr>
            <a:r>
              <a:rPr lang="en" sz="2050">
                <a:solidFill>
                  <a:srgbClr val="37352F"/>
                </a:solidFill>
                <a:latin typeface="Calibri"/>
                <a:ea typeface="Calibri"/>
                <a:cs typeface="Calibri"/>
                <a:sym typeface="Calibri"/>
              </a:rPr>
              <a:t>Generative AI is a type of artificial intelligence (AI) that can only create new content, such as text, images, audio, and video by learning from new data and then using that knowledge to predict a discrete, supervised learning output.</a:t>
            </a:r>
            <a:endParaRPr sz="2050">
              <a:solidFill>
                <a:srgbClr val="37352F"/>
              </a:solidFill>
              <a:latin typeface="Calibri"/>
              <a:ea typeface="Calibri"/>
              <a:cs typeface="Calibri"/>
              <a:sym typeface="Calibri"/>
            </a:endParaRPr>
          </a:p>
          <a:p>
            <a:pPr indent="-329485" lvl="0" marL="457200" rtl="0" algn="l">
              <a:spcBef>
                <a:spcPts val="0"/>
              </a:spcBef>
              <a:spcAft>
                <a:spcPts val="0"/>
              </a:spcAft>
              <a:buClr>
                <a:srgbClr val="37352F"/>
              </a:buClr>
              <a:buSzPct val="100000"/>
              <a:buFont typeface="Calibri"/>
              <a:buAutoNum type="alphaUcPeriod"/>
            </a:pPr>
            <a:r>
              <a:rPr lang="en" sz="2050">
                <a:solidFill>
                  <a:srgbClr val="37352F"/>
                </a:solidFill>
                <a:latin typeface="Calibri"/>
                <a:ea typeface="Calibri"/>
                <a:cs typeface="Calibri"/>
                <a:sym typeface="Calibri"/>
              </a:rPr>
              <a:t>Generative AI is a type of artificial intelligence (AI) that can only create new content, such as text, images, audio, and video by learning from new data and then using that knowledge to predict a classification output.</a:t>
            </a:r>
            <a:endParaRPr sz="2050">
              <a:solidFill>
                <a:srgbClr val="37352F"/>
              </a:solidFill>
              <a:latin typeface="Calibri"/>
              <a:ea typeface="Calibri"/>
              <a:cs typeface="Calibri"/>
              <a:sym typeface="Calibri"/>
            </a:endParaRPr>
          </a:p>
          <a:p>
            <a:pPr indent="-329485" lvl="0" marL="457200" rtl="0" algn="l">
              <a:spcBef>
                <a:spcPts val="0"/>
              </a:spcBef>
              <a:spcAft>
                <a:spcPts val="0"/>
              </a:spcAft>
              <a:buClr>
                <a:srgbClr val="37352F"/>
              </a:buClr>
              <a:buSzPct val="100000"/>
              <a:buFont typeface="Calibri"/>
              <a:buAutoNum type="alphaUcPeriod"/>
            </a:pPr>
            <a:r>
              <a:rPr lang="en" sz="2050">
                <a:solidFill>
                  <a:srgbClr val="37352F"/>
                </a:solidFill>
                <a:latin typeface="Calibri"/>
                <a:ea typeface="Calibri"/>
                <a:cs typeface="Calibri"/>
                <a:sym typeface="Calibri"/>
              </a:rPr>
              <a:t>Generative AI is a type of artificial intelligence (AI) that can create new content, such as text, images, audio, and video. It does this by learning from existing data and then using that knowledge to generate new and unique outputs. </a:t>
            </a:r>
            <a:endParaRPr sz="2050">
              <a:solidFill>
                <a:srgbClr val="37352F"/>
              </a:solidFill>
              <a:latin typeface="Calibri"/>
              <a:ea typeface="Calibri"/>
              <a:cs typeface="Calibri"/>
              <a:sym typeface="Calibri"/>
            </a:endParaRPr>
          </a:p>
          <a:p>
            <a:pPr indent="0" lvl="0" marL="0" rtl="0" algn="l">
              <a:spcBef>
                <a:spcPts val="1200"/>
              </a:spcBef>
              <a:spcAft>
                <a:spcPts val="1200"/>
              </a:spcAft>
              <a:buNone/>
            </a:pPr>
            <a:r>
              <a:t/>
            </a:r>
            <a:endParaRPr/>
          </a:p>
        </p:txBody>
      </p:sp>
      <p:sp>
        <p:nvSpPr>
          <p:cNvPr id="102" name="Google Shape;102;p20"/>
          <p:cNvSpPr txBox="1"/>
          <p:nvPr>
            <p:ph idx="12" type="sldNum"/>
          </p:nvPr>
        </p:nvSpPr>
        <p:spPr>
          <a:xfrm>
            <a:off x="8595300" y="4779401"/>
            <a:ext cx="548700" cy="3483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en">
                <a:latin typeface="Calibri"/>
                <a:ea typeface="Calibri"/>
                <a:cs typeface="Calibri"/>
                <a:sym typeface="Calibri"/>
              </a:rPr>
              <a:t>‹#›</a:t>
            </a:fld>
            <a:endParaRPr>
              <a:latin typeface="Calibri"/>
              <a:ea typeface="Calibri"/>
              <a:cs typeface="Calibri"/>
              <a:sym typeface="Calibri"/>
            </a:endParaRPr>
          </a:p>
        </p:txBody>
      </p:sp>
      <p:sp>
        <p:nvSpPr>
          <p:cNvPr id="103" name="Google Shape;103;p20"/>
          <p:cNvSpPr txBox="1"/>
          <p:nvPr/>
        </p:nvSpPr>
        <p:spPr>
          <a:xfrm>
            <a:off x="311700" y="4260600"/>
            <a:ext cx="8520600" cy="29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2"/>
                </a:solidFill>
                <a:latin typeface="Calibri"/>
                <a:ea typeface="Calibri"/>
                <a:cs typeface="Calibri"/>
                <a:sym typeface="Calibri"/>
              </a:rPr>
              <a:t>Refer: </a:t>
            </a:r>
            <a:r>
              <a:rPr lang="en" sz="1000">
                <a:solidFill>
                  <a:schemeClr val="dk1"/>
                </a:solidFill>
                <a:latin typeface="Calibri"/>
                <a:ea typeface="Calibri"/>
                <a:cs typeface="Calibri"/>
                <a:sym typeface="Calibri"/>
              </a:rPr>
              <a:t>Generative AI with LLMs Course by DeepLearning.AI: </a:t>
            </a:r>
            <a:r>
              <a:rPr lang="en" sz="1000" u="sng">
                <a:solidFill>
                  <a:schemeClr val="accent5"/>
                </a:solidFill>
                <a:latin typeface="Calibri"/>
                <a:ea typeface="Calibri"/>
                <a:cs typeface="Calibri"/>
                <a:sym typeface="Calibri"/>
                <a:hlinkClick r:id="rId3">
                  <a:extLst>
                    <a:ext uri="{A12FA001-AC4F-418D-AE19-62706E023703}">
                      <ahyp:hlinkClr val="tx"/>
                    </a:ext>
                  </a:extLst>
                </a:hlinkClick>
              </a:rPr>
              <a:t>https://www.deeplearning.ai/courses/generative-ai-with-llms/</a:t>
            </a:r>
            <a:endParaRPr sz="1000">
              <a:solidFill>
                <a:schemeClr val="dk1"/>
              </a:solidFill>
              <a:latin typeface="Calibri"/>
              <a:ea typeface="Calibri"/>
              <a:cs typeface="Calibri"/>
              <a:sym typeface="Calibri"/>
            </a:endParaRPr>
          </a:p>
          <a:p>
            <a:pPr indent="0" lvl="0" marL="0" rtl="0" algn="l">
              <a:spcBef>
                <a:spcPts val="0"/>
              </a:spcBef>
              <a:spcAft>
                <a:spcPts val="0"/>
              </a:spcAft>
              <a:buNone/>
            </a:pPr>
            <a:r>
              <a:t/>
            </a:r>
            <a:endParaRPr sz="1800">
              <a:solidFill>
                <a:schemeClr val="dk2"/>
              </a:solidFill>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9" name="Shape 699"/>
        <p:cNvGrpSpPr/>
        <p:nvPr/>
      </p:nvGrpSpPr>
      <p:grpSpPr>
        <a:xfrm>
          <a:off x="0" y="0"/>
          <a:ext cx="0" cy="0"/>
          <a:chOff x="0" y="0"/>
          <a:chExt cx="0" cy="0"/>
        </a:xfrm>
      </p:grpSpPr>
      <p:sp>
        <p:nvSpPr>
          <p:cNvPr id="700" name="Google Shape;700;p92"/>
          <p:cNvSpPr txBox="1"/>
          <p:nvPr>
            <p:ph type="title"/>
          </p:nvPr>
        </p:nvSpPr>
        <p:spPr>
          <a:xfrm>
            <a:off x="311700" y="226150"/>
            <a:ext cx="85206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400">
                <a:latin typeface="Calibri"/>
                <a:ea typeface="Calibri"/>
                <a:cs typeface="Calibri"/>
                <a:sym typeface="Calibri"/>
              </a:rPr>
              <a:t>5. </a:t>
            </a:r>
            <a:r>
              <a:rPr lang="en" sz="2400">
                <a:latin typeface="Calibri"/>
                <a:ea typeface="Calibri"/>
                <a:cs typeface="Calibri"/>
                <a:sym typeface="Calibri"/>
              </a:rPr>
              <a:t>Fine Tuning: Benefits</a:t>
            </a:r>
            <a:endParaRPr sz="2400">
              <a:latin typeface="Calibri"/>
              <a:ea typeface="Calibri"/>
              <a:cs typeface="Calibri"/>
              <a:sym typeface="Calibri"/>
            </a:endParaRPr>
          </a:p>
          <a:p>
            <a:pPr indent="0" lvl="0" marL="0" rtl="0" algn="l">
              <a:spcBef>
                <a:spcPts val="0"/>
              </a:spcBef>
              <a:spcAft>
                <a:spcPts val="0"/>
              </a:spcAft>
              <a:buNone/>
            </a:pPr>
            <a:r>
              <a:t/>
            </a:r>
            <a:endParaRPr sz="2400">
              <a:latin typeface="Calibri"/>
              <a:ea typeface="Calibri"/>
              <a:cs typeface="Calibri"/>
              <a:sym typeface="Calibri"/>
            </a:endParaRPr>
          </a:p>
        </p:txBody>
      </p:sp>
      <p:sp>
        <p:nvSpPr>
          <p:cNvPr id="701" name="Google Shape;701;p92"/>
          <p:cNvSpPr txBox="1"/>
          <p:nvPr>
            <p:ph idx="1" type="body"/>
          </p:nvPr>
        </p:nvSpPr>
        <p:spPr>
          <a:xfrm>
            <a:off x="311700" y="913700"/>
            <a:ext cx="8468400" cy="3891600"/>
          </a:xfrm>
          <a:prstGeom prst="rect">
            <a:avLst/>
          </a:prstGeom>
        </p:spPr>
        <p:txBody>
          <a:bodyPr anchorCtr="0" anchor="t" bIns="91425" lIns="91425" spcFirstLastPara="1" rIns="91425" wrap="square" tIns="91425">
            <a:normAutofit lnSpcReduction="10000"/>
          </a:bodyPr>
          <a:lstStyle/>
          <a:p>
            <a:pPr indent="-342900" lvl="0" marL="457200" rtl="0" algn="l">
              <a:spcBef>
                <a:spcPts val="0"/>
              </a:spcBef>
              <a:spcAft>
                <a:spcPts val="0"/>
              </a:spcAft>
              <a:buClr>
                <a:schemeClr val="dk1"/>
              </a:buClr>
              <a:buSzPts val="1800"/>
              <a:buFont typeface="Calibri"/>
              <a:buChar char="●"/>
            </a:pPr>
            <a:r>
              <a:rPr lang="en">
                <a:solidFill>
                  <a:schemeClr val="dk1"/>
                </a:solidFill>
                <a:latin typeface="Calibri"/>
                <a:ea typeface="Calibri"/>
                <a:cs typeface="Calibri"/>
                <a:sym typeface="Calibri"/>
              </a:rPr>
              <a:t>While Prompting is good for generic side projects and prototype, Fine-tuning is </a:t>
            </a:r>
            <a:r>
              <a:rPr lang="en">
                <a:solidFill>
                  <a:schemeClr val="dk1"/>
                </a:solidFill>
                <a:latin typeface="Calibri"/>
                <a:ea typeface="Calibri"/>
                <a:cs typeface="Calibri"/>
                <a:sym typeface="Calibri"/>
              </a:rPr>
              <a:t>preferred</a:t>
            </a:r>
            <a:r>
              <a:rPr lang="en">
                <a:solidFill>
                  <a:schemeClr val="dk1"/>
                </a:solidFill>
                <a:latin typeface="Calibri"/>
                <a:ea typeface="Calibri"/>
                <a:cs typeface="Calibri"/>
                <a:sym typeface="Calibri"/>
              </a:rPr>
              <a:t> for domain-specific, enterprise, production usage, privacy etc.</a:t>
            </a:r>
            <a:endParaRPr>
              <a:solidFill>
                <a:schemeClr val="dk1"/>
              </a:solidFill>
              <a:latin typeface="Calibri"/>
              <a:ea typeface="Calibri"/>
              <a:cs typeface="Calibri"/>
              <a:sym typeface="Calibri"/>
            </a:endParaRPr>
          </a:p>
          <a:p>
            <a:pPr indent="-342900" lvl="0" marL="457200" rtl="0" algn="l">
              <a:spcBef>
                <a:spcPts val="0"/>
              </a:spcBef>
              <a:spcAft>
                <a:spcPts val="0"/>
              </a:spcAft>
              <a:buClr>
                <a:schemeClr val="dk1"/>
              </a:buClr>
              <a:buSzPts val="1800"/>
              <a:buFont typeface="Calibri"/>
              <a:buChar char="●"/>
            </a:pPr>
            <a:r>
              <a:rPr lang="en">
                <a:solidFill>
                  <a:schemeClr val="dk1"/>
                </a:solidFill>
                <a:latin typeface="Calibri"/>
                <a:ea typeface="Calibri"/>
                <a:cs typeface="Calibri"/>
                <a:sym typeface="Calibri"/>
              </a:rPr>
              <a:t>Demonstrates better </a:t>
            </a:r>
            <a:r>
              <a:rPr lang="en">
                <a:solidFill>
                  <a:schemeClr val="dk1"/>
                </a:solidFill>
                <a:latin typeface="Calibri"/>
                <a:ea typeface="Calibri"/>
                <a:cs typeface="Calibri"/>
                <a:sym typeface="Calibri"/>
              </a:rPr>
              <a:t>performance</a:t>
            </a:r>
            <a:r>
              <a:rPr lang="en">
                <a:solidFill>
                  <a:schemeClr val="dk1"/>
                </a:solidFill>
                <a:latin typeface="Calibri"/>
                <a:ea typeface="Calibri"/>
                <a:cs typeface="Calibri"/>
                <a:sym typeface="Calibri"/>
              </a:rPr>
              <a:t> in terms of reduced </a:t>
            </a:r>
            <a:r>
              <a:rPr lang="en">
                <a:solidFill>
                  <a:schemeClr val="dk1"/>
                </a:solidFill>
                <a:latin typeface="Calibri"/>
                <a:ea typeface="Calibri"/>
                <a:cs typeface="Calibri"/>
                <a:sym typeface="Calibri"/>
              </a:rPr>
              <a:t>hallucinations and </a:t>
            </a:r>
            <a:r>
              <a:rPr lang="en">
                <a:solidFill>
                  <a:schemeClr val="dk1"/>
                </a:solidFill>
                <a:latin typeface="Calibri"/>
                <a:ea typeface="Calibri"/>
                <a:cs typeface="Calibri"/>
                <a:sym typeface="Calibri"/>
              </a:rPr>
              <a:t>increased consistency.</a:t>
            </a:r>
            <a:endParaRPr>
              <a:solidFill>
                <a:schemeClr val="dk1"/>
              </a:solidFill>
              <a:latin typeface="Calibri"/>
              <a:ea typeface="Calibri"/>
              <a:cs typeface="Calibri"/>
              <a:sym typeface="Calibri"/>
            </a:endParaRPr>
          </a:p>
          <a:p>
            <a:pPr indent="-342900" lvl="0" marL="457200" rtl="0" algn="l">
              <a:spcBef>
                <a:spcPts val="0"/>
              </a:spcBef>
              <a:spcAft>
                <a:spcPts val="0"/>
              </a:spcAft>
              <a:buClr>
                <a:schemeClr val="dk1"/>
              </a:buClr>
              <a:buSzPts val="1800"/>
              <a:buFont typeface="Calibri"/>
              <a:buChar char="●"/>
            </a:pPr>
            <a:r>
              <a:rPr lang="en">
                <a:solidFill>
                  <a:schemeClr val="dk1"/>
                </a:solidFill>
                <a:latin typeface="Calibri"/>
                <a:ea typeface="Calibri"/>
                <a:cs typeface="Calibri"/>
                <a:sym typeface="Calibri"/>
              </a:rPr>
              <a:t>By fine-tuning a pre-trained model on a specific task, we can adapt and refine its learned representations to better suit the characteristics of the target task or domain.</a:t>
            </a:r>
            <a:endParaRPr>
              <a:solidFill>
                <a:schemeClr val="dk1"/>
              </a:solidFill>
              <a:latin typeface="Calibri"/>
              <a:ea typeface="Calibri"/>
              <a:cs typeface="Calibri"/>
              <a:sym typeface="Calibri"/>
            </a:endParaRPr>
          </a:p>
          <a:p>
            <a:pPr indent="-342900" lvl="0" marL="457200" rtl="0" algn="l">
              <a:spcBef>
                <a:spcPts val="0"/>
              </a:spcBef>
              <a:spcAft>
                <a:spcPts val="0"/>
              </a:spcAft>
              <a:buClr>
                <a:schemeClr val="dk1"/>
              </a:buClr>
              <a:buSzPts val="1800"/>
              <a:buFont typeface="Calibri"/>
              <a:buChar char="●"/>
            </a:pPr>
            <a:r>
              <a:rPr lang="en">
                <a:solidFill>
                  <a:schemeClr val="dk1"/>
                </a:solidFill>
                <a:latin typeface="Calibri"/>
                <a:ea typeface="Calibri"/>
                <a:cs typeface="Calibri"/>
                <a:sym typeface="Calibri"/>
              </a:rPr>
              <a:t>Fine-tuning typically requires less training time and data compared to training a model from scratch.</a:t>
            </a:r>
            <a:endParaRPr>
              <a:solidFill>
                <a:schemeClr val="dk1"/>
              </a:solidFill>
              <a:latin typeface="Calibri"/>
              <a:ea typeface="Calibri"/>
              <a:cs typeface="Calibri"/>
              <a:sym typeface="Calibri"/>
            </a:endParaRPr>
          </a:p>
          <a:p>
            <a:pPr indent="-342900" lvl="0" marL="457200" rtl="0" algn="l">
              <a:spcBef>
                <a:spcPts val="0"/>
              </a:spcBef>
              <a:spcAft>
                <a:spcPts val="0"/>
              </a:spcAft>
              <a:buClr>
                <a:schemeClr val="dk1"/>
              </a:buClr>
              <a:buSzPts val="1800"/>
              <a:buFont typeface="Calibri"/>
              <a:buChar char="●"/>
            </a:pPr>
            <a:r>
              <a:rPr lang="en">
                <a:solidFill>
                  <a:schemeClr val="dk1"/>
                </a:solidFill>
                <a:latin typeface="Calibri"/>
                <a:ea typeface="Calibri"/>
                <a:cs typeface="Calibri"/>
                <a:sym typeface="Calibri"/>
              </a:rPr>
              <a:t>We can fine-tune different layers or parts of the pre-trained model depending on the task requirements and the amount of available training data.</a:t>
            </a:r>
            <a:endParaRPr>
              <a:solidFill>
                <a:schemeClr val="dk1"/>
              </a:solidFill>
              <a:latin typeface="Calibri"/>
              <a:ea typeface="Calibri"/>
              <a:cs typeface="Calibri"/>
              <a:sym typeface="Calibri"/>
            </a:endParaRPr>
          </a:p>
          <a:p>
            <a:pPr indent="0" lvl="0" marL="0" rtl="0" algn="l">
              <a:spcBef>
                <a:spcPts val="1200"/>
              </a:spcBef>
              <a:spcAft>
                <a:spcPts val="1200"/>
              </a:spcAft>
              <a:buNone/>
            </a:pPr>
            <a:r>
              <a:t/>
            </a:r>
            <a:endParaRPr/>
          </a:p>
        </p:txBody>
      </p:sp>
      <p:sp>
        <p:nvSpPr>
          <p:cNvPr id="702" name="Google Shape;702;p92"/>
          <p:cNvSpPr txBox="1"/>
          <p:nvPr>
            <p:ph idx="12" type="sldNum"/>
          </p:nvPr>
        </p:nvSpPr>
        <p:spPr>
          <a:xfrm>
            <a:off x="8595300" y="4779401"/>
            <a:ext cx="548700" cy="3483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en">
                <a:latin typeface="Calibri"/>
                <a:ea typeface="Calibri"/>
                <a:cs typeface="Calibri"/>
                <a:sym typeface="Calibri"/>
              </a:rPr>
              <a:t>‹#›</a:t>
            </a:fld>
            <a:endParaRPr>
              <a:latin typeface="Calibri"/>
              <a:ea typeface="Calibri"/>
              <a:cs typeface="Calibri"/>
              <a:sym typeface="Calibri"/>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6" name="Shape 706"/>
        <p:cNvGrpSpPr/>
        <p:nvPr/>
      </p:nvGrpSpPr>
      <p:grpSpPr>
        <a:xfrm>
          <a:off x="0" y="0"/>
          <a:ext cx="0" cy="0"/>
          <a:chOff x="0" y="0"/>
          <a:chExt cx="0" cy="0"/>
        </a:xfrm>
      </p:grpSpPr>
      <p:sp>
        <p:nvSpPr>
          <p:cNvPr id="707" name="Google Shape;707;p93"/>
          <p:cNvSpPr txBox="1"/>
          <p:nvPr>
            <p:ph type="title"/>
          </p:nvPr>
        </p:nvSpPr>
        <p:spPr>
          <a:xfrm>
            <a:off x="311700" y="226150"/>
            <a:ext cx="85206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400">
                <a:latin typeface="Calibri"/>
                <a:ea typeface="Calibri"/>
                <a:cs typeface="Calibri"/>
                <a:sym typeface="Calibri"/>
              </a:rPr>
              <a:t>5. Fine Tuning</a:t>
            </a:r>
            <a:endParaRPr sz="2400">
              <a:latin typeface="Calibri"/>
              <a:ea typeface="Calibri"/>
              <a:cs typeface="Calibri"/>
              <a:sym typeface="Calibri"/>
            </a:endParaRPr>
          </a:p>
          <a:p>
            <a:pPr indent="0" lvl="0" marL="0" rtl="0" algn="l">
              <a:spcBef>
                <a:spcPts val="0"/>
              </a:spcBef>
              <a:spcAft>
                <a:spcPts val="0"/>
              </a:spcAft>
              <a:buNone/>
            </a:pPr>
            <a:r>
              <a:t/>
            </a:r>
            <a:endParaRPr sz="2400">
              <a:latin typeface="Calibri"/>
              <a:ea typeface="Calibri"/>
              <a:cs typeface="Calibri"/>
              <a:sym typeface="Calibri"/>
            </a:endParaRPr>
          </a:p>
        </p:txBody>
      </p:sp>
      <p:sp>
        <p:nvSpPr>
          <p:cNvPr id="708" name="Google Shape;708;p93"/>
          <p:cNvSpPr txBox="1"/>
          <p:nvPr>
            <p:ph idx="1" type="body"/>
          </p:nvPr>
        </p:nvSpPr>
        <p:spPr>
          <a:xfrm>
            <a:off x="311700" y="913700"/>
            <a:ext cx="8520600" cy="389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Calibri"/>
                <a:ea typeface="Calibri"/>
                <a:cs typeface="Calibri"/>
                <a:sym typeface="Calibri"/>
              </a:rPr>
              <a:t>PEFT</a:t>
            </a:r>
            <a:endParaRPr b="1">
              <a:solidFill>
                <a:schemeClr val="dk1"/>
              </a:solidFill>
              <a:latin typeface="Calibri"/>
              <a:ea typeface="Calibri"/>
              <a:cs typeface="Calibri"/>
              <a:sym typeface="Calibri"/>
            </a:endParaRPr>
          </a:p>
          <a:p>
            <a:pPr indent="-330200" lvl="0" marL="457200" rtl="0" algn="l">
              <a:spcBef>
                <a:spcPts val="1200"/>
              </a:spcBef>
              <a:spcAft>
                <a:spcPts val="0"/>
              </a:spcAft>
              <a:buClr>
                <a:schemeClr val="dk1"/>
              </a:buClr>
              <a:buSzPts val="1600"/>
              <a:buFont typeface="Calibri"/>
              <a:buChar char="●"/>
            </a:pPr>
            <a:r>
              <a:rPr lang="en" sz="1600">
                <a:solidFill>
                  <a:schemeClr val="dk1"/>
                </a:solidFill>
                <a:latin typeface="Calibri"/>
                <a:ea typeface="Calibri"/>
                <a:cs typeface="Calibri"/>
                <a:sym typeface="Calibri"/>
              </a:rPr>
              <a:t>Technique used to fine-tune large pre-trained language models in a computationally efficient manner. It aims to achieve good performance on downstream tasks while reducing the computational cost and resource requirements associated with fine-tuning large models.</a:t>
            </a:r>
            <a:endParaRPr sz="1600">
              <a:solidFill>
                <a:schemeClr val="dk1"/>
              </a:solidFill>
              <a:latin typeface="Calibri"/>
              <a:ea typeface="Calibri"/>
              <a:cs typeface="Calibri"/>
              <a:sym typeface="Calibri"/>
            </a:endParaRPr>
          </a:p>
          <a:p>
            <a:pPr indent="-330200" lvl="0" marL="457200" rtl="0" algn="l">
              <a:spcBef>
                <a:spcPts val="0"/>
              </a:spcBef>
              <a:spcAft>
                <a:spcPts val="0"/>
              </a:spcAft>
              <a:buClr>
                <a:schemeClr val="dk1"/>
              </a:buClr>
              <a:buSzPts val="1600"/>
              <a:buFont typeface="Calibri"/>
              <a:buChar char="●"/>
            </a:pPr>
            <a:r>
              <a:rPr lang="en" sz="1600">
                <a:solidFill>
                  <a:schemeClr val="dk1"/>
                </a:solidFill>
                <a:latin typeface="Calibri"/>
                <a:ea typeface="Calibri"/>
                <a:cs typeface="Calibri"/>
                <a:sym typeface="Calibri"/>
              </a:rPr>
              <a:t>PEFT often involves making architectural modifications to the pre-trained model to reduce its computational complexity while preserving its representational capacity. </a:t>
            </a:r>
            <a:endParaRPr sz="1600">
              <a:solidFill>
                <a:schemeClr val="dk1"/>
              </a:solidFill>
              <a:latin typeface="Calibri"/>
              <a:ea typeface="Calibri"/>
              <a:cs typeface="Calibri"/>
              <a:sym typeface="Calibri"/>
            </a:endParaRPr>
          </a:p>
          <a:p>
            <a:pPr indent="-330200" lvl="0" marL="457200" rtl="0" algn="l">
              <a:spcBef>
                <a:spcPts val="0"/>
              </a:spcBef>
              <a:spcAft>
                <a:spcPts val="0"/>
              </a:spcAft>
              <a:buClr>
                <a:schemeClr val="dk1"/>
              </a:buClr>
              <a:buSzPts val="1600"/>
              <a:buFont typeface="Calibri"/>
              <a:buChar char="●"/>
            </a:pPr>
            <a:r>
              <a:rPr lang="en" sz="1600">
                <a:solidFill>
                  <a:schemeClr val="dk1"/>
                </a:solidFill>
                <a:latin typeface="Calibri"/>
                <a:ea typeface="Calibri"/>
                <a:cs typeface="Calibri"/>
                <a:sym typeface="Calibri"/>
              </a:rPr>
              <a:t>For example, the model may be pruned, quantized, or compressed to reduce the number of parameters or the size of the model.</a:t>
            </a:r>
            <a:endParaRPr>
              <a:solidFill>
                <a:schemeClr val="dk1"/>
              </a:solidFill>
              <a:latin typeface="Calibri"/>
              <a:ea typeface="Calibri"/>
              <a:cs typeface="Calibri"/>
              <a:sym typeface="Calibri"/>
            </a:endParaRPr>
          </a:p>
        </p:txBody>
      </p:sp>
      <p:sp>
        <p:nvSpPr>
          <p:cNvPr id="709" name="Google Shape;709;p93"/>
          <p:cNvSpPr txBox="1"/>
          <p:nvPr>
            <p:ph idx="12" type="sldNum"/>
          </p:nvPr>
        </p:nvSpPr>
        <p:spPr>
          <a:xfrm>
            <a:off x="8595300" y="4779401"/>
            <a:ext cx="548700" cy="3483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en">
                <a:latin typeface="Calibri"/>
                <a:ea typeface="Calibri"/>
                <a:cs typeface="Calibri"/>
                <a:sym typeface="Calibri"/>
              </a:rPr>
              <a:t>‹#›</a:t>
            </a:fld>
            <a:endParaRPr>
              <a:latin typeface="Calibri"/>
              <a:ea typeface="Calibri"/>
              <a:cs typeface="Calibri"/>
              <a:sym typeface="Calibri"/>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3" name="Shape 713"/>
        <p:cNvGrpSpPr/>
        <p:nvPr/>
      </p:nvGrpSpPr>
      <p:grpSpPr>
        <a:xfrm>
          <a:off x="0" y="0"/>
          <a:ext cx="0" cy="0"/>
          <a:chOff x="0" y="0"/>
          <a:chExt cx="0" cy="0"/>
        </a:xfrm>
      </p:grpSpPr>
      <p:sp>
        <p:nvSpPr>
          <p:cNvPr id="714" name="Google Shape;714;p94"/>
          <p:cNvSpPr txBox="1"/>
          <p:nvPr>
            <p:ph type="title"/>
          </p:nvPr>
        </p:nvSpPr>
        <p:spPr>
          <a:xfrm>
            <a:off x="311700" y="226150"/>
            <a:ext cx="85206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400">
                <a:latin typeface="Calibri"/>
                <a:ea typeface="Calibri"/>
                <a:cs typeface="Calibri"/>
                <a:sym typeface="Calibri"/>
              </a:rPr>
              <a:t>5. Fine Tuning</a:t>
            </a:r>
            <a:endParaRPr sz="2400">
              <a:latin typeface="Calibri"/>
              <a:ea typeface="Calibri"/>
              <a:cs typeface="Calibri"/>
              <a:sym typeface="Calibri"/>
            </a:endParaRPr>
          </a:p>
          <a:p>
            <a:pPr indent="0" lvl="0" marL="0" rtl="0" algn="l">
              <a:spcBef>
                <a:spcPts val="0"/>
              </a:spcBef>
              <a:spcAft>
                <a:spcPts val="0"/>
              </a:spcAft>
              <a:buNone/>
            </a:pPr>
            <a:r>
              <a:t/>
            </a:r>
            <a:endParaRPr sz="2400">
              <a:latin typeface="Calibri"/>
              <a:ea typeface="Calibri"/>
              <a:cs typeface="Calibri"/>
              <a:sym typeface="Calibri"/>
            </a:endParaRPr>
          </a:p>
        </p:txBody>
      </p:sp>
      <p:sp>
        <p:nvSpPr>
          <p:cNvPr id="715" name="Google Shape;715;p94"/>
          <p:cNvSpPr txBox="1"/>
          <p:nvPr>
            <p:ph idx="1" type="body"/>
          </p:nvPr>
        </p:nvSpPr>
        <p:spPr>
          <a:xfrm>
            <a:off x="311700" y="913700"/>
            <a:ext cx="8520600" cy="389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Calibri"/>
                <a:ea typeface="Calibri"/>
                <a:cs typeface="Calibri"/>
                <a:sym typeface="Calibri"/>
              </a:rPr>
              <a:t>LoRA</a:t>
            </a:r>
            <a:endParaRPr b="1">
              <a:solidFill>
                <a:schemeClr val="dk1"/>
              </a:solidFill>
              <a:latin typeface="Calibri"/>
              <a:ea typeface="Calibri"/>
              <a:cs typeface="Calibri"/>
              <a:sym typeface="Calibri"/>
            </a:endParaRPr>
          </a:p>
          <a:p>
            <a:pPr indent="-342900" lvl="0" marL="457200" rtl="0" algn="l">
              <a:spcBef>
                <a:spcPts val="1200"/>
              </a:spcBef>
              <a:spcAft>
                <a:spcPts val="0"/>
              </a:spcAft>
              <a:buClr>
                <a:schemeClr val="dk1"/>
              </a:buClr>
              <a:buSzPts val="1800"/>
              <a:buFont typeface="Calibri"/>
              <a:buChar char="●"/>
            </a:pPr>
            <a:r>
              <a:rPr lang="en">
                <a:solidFill>
                  <a:schemeClr val="dk1"/>
                </a:solidFill>
                <a:latin typeface="Calibri"/>
                <a:ea typeface="Calibri"/>
                <a:cs typeface="Calibri"/>
                <a:sym typeface="Calibri"/>
              </a:rPr>
              <a:t>Instead of fine-tuning all the weights that constitute the weight matrix of the pre-trained large language model, two smaller matrices that approximate this larger matrix are fine-tuned. </a:t>
            </a:r>
            <a:endParaRPr>
              <a:solidFill>
                <a:schemeClr val="dk1"/>
              </a:solidFill>
              <a:latin typeface="Calibri"/>
              <a:ea typeface="Calibri"/>
              <a:cs typeface="Calibri"/>
              <a:sym typeface="Calibri"/>
            </a:endParaRPr>
          </a:p>
          <a:p>
            <a:pPr indent="-342900" lvl="0" marL="457200" rtl="0" algn="l">
              <a:spcBef>
                <a:spcPts val="0"/>
              </a:spcBef>
              <a:spcAft>
                <a:spcPts val="0"/>
              </a:spcAft>
              <a:buClr>
                <a:schemeClr val="dk1"/>
              </a:buClr>
              <a:buSzPts val="1800"/>
              <a:buFont typeface="Calibri"/>
              <a:buChar char="●"/>
            </a:pPr>
            <a:r>
              <a:rPr lang="en">
                <a:solidFill>
                  <a:schemeClr val="dk1"/>
                </a:solidFill>
                <a:latin typeface="Calibri"/>
                <a:ea typeface="Calibri"/>
                <a:cs typeface="Calibri"/>
                <a:sym typeface="Calibri"/>
              </a:rPr>
              <a:t>These matrices constitute the LoRA adapter. This fine-tuned adapter is then loaded into the pre-trained model and used for inference.</a:t>
            </a:r>
            <a:endParaRPr>
              <a:solidFill>
                <a:schemeClr val="dk1"/>
              </a:solidFill>
              <a:latin typeface="Calibri"/>
              <a:ea typeface="Calibri"/>
              <a:cs typeface="Calibri"/>
              <a:sym typeface="Calibri"/>
            </a:endParaRPr>
          </a:p>
          <a:p>
            <a:pPr indent="-342900" lvl="0" marL="457200" rtl="0" algn="l">
              <a:spcBef>
                <a:spcPts val="0"/>
              </a:spcBef>
              <a:spcAft>
                <a:spcPts val="0"/>
              </a:spcAft>
              <a:buClr>
                <a:schemeClr val="dk1"/>
              </a:buClr>
              <a:buSzPts val="1800"/>
              <a:buFont typeface="Calibri"/>
              <a:buChar char="●"/>
            </a:pPr>
            <a:r>
              <a:rPr lang="en">
                <a:solidFill>
                  <a:schemeClr val="dk1"/>
                </a:solidFill>
                <a:latin typeface="Calibri"/>
                <a:ea typeface="Calibri"/>
                <a:cs typeface="Calibri"/>
                <a:sym typeface="Calibri"/>
              </a:rPr>
              <a:t>LoRA fine-tuning for a specific task or use case yields an unchanged original LLM and a considerably smaller “LoRA adapter,” often representing a single-digit percentage of the original LLM size (in MBs rather than GBs).</a:t>
            </a:r>
            <a:endParaRPr>
              <a:solidFill>
                <a:schemeClr val="dk1"/>
              </a:solidFill>
              <a:latin typeface="Calibri"/>
              <a:ea typeface="Calibri"/>
              <a:cs typeface="Calibri"/>
              <a:sym typeface="Calibri"/>
            </a:endParaRPr>
          </a:p>
          <a:p>
            <a:pPr indent="-342900" lvl="0" marL="457200" rtl="0" algn="l">
              <a:spcBef>
                <a:spcPts val="0"/>
              </a:spcBef>
              <a:spcAft>
                <a:spcPts val="0"/>
              </a:spcAft>
              <a:buClr>
                <a:schemeClr val="dk1"/>
              </a:buClr>
              <a:buSzPts val="1800"/>
              <a:buFont typeface="Calibri"/>
              <a:buChar char="●"/>
            </a:pPr>
            <a:r>
              <a:rPr lang="en">
                <a:solidFill>
                  <a:schemeClr val="dk1"/>
                </a:solidFill>
                <a:latin typeface="Calibri"/>
                <a:ea typeface="Calibri"/>
                <a:cs typeface="Calibri"/>
                <a:sym typeface="Calibri"/>
              </a:rPr>
              <a:t>During inference, the LoRA adapter is combined with its original LLM. The advantage is that the LoRA adapters reuses the original LLM, reducing overall memory reqt.</a:t>
            </a:r>
            <a:endParaRPr>
              <a:solidFill>
                <a:schemeClr val="dk1"/>
              </a:solidFill>
            </a:endParaRPr>
          </a:p>
        </p:txBody>
      </p:sp>
      <p:sp>
        <p:nvSpPr>
          <p:cNvPr id="716" name="Google Shape;716;p94"/>
          <p:cNvSpPr txBox="1"/>
          <p:nvPr>
            <p:ph idx="12" type="sldNum"/>
          </p:nvPr>
        </p:nvSpPr>
        <p:spPr>
          <a:xfrm>
            <a:off x="8595300" y="4779401"/>
            <a:ext cx="548700" cy="3483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en">
                <a:latin typeface="Calibri"/>
                <a:ea typeface="Calibri"/>
                <a:cs typeface="Calibri"/>
                <a:sym typeface="Calibri"/>
              </a:rPr>
              <a:t>‹#›</a:t>
            </a:fld>
            <a:endParaRPr>
              <a:latin typeface="Calibri"/>
              <a:ea typeface="Calibri"/>
              <a:cs typeface="Calibri"/>
              <a:sym typeface="Calibri"/>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0" name="Shape 720"/>
        <p:cNvGrpSpPr/>
        <p:nvPr/>
      </p:nvGrpSpPr>
      <p:grpSpPr>
        <a:xfrm>
          <a:off x="0" y="0"/>
          <a:ext cx="0" cy="0"/>
          <a:chOff x="0" y="0"/>
          <a:chExt cx="0" cy="0"/>
        </a:xfrm>
      </p:grpSpPr>
      <p:sp>
        <p:nvSpPr>
          <p:cNvPr id="721" name="Google Shape;721;p95"/>
          <p:cNvSpPr txBox="1"/>
          <p:nvPr>
            <p:ph type="title"/>
          </p:nvPr>
        </p:nvSpPr>
        <p:spPr>
          <a:xfrm>
            <a:off x="311700" y="226150"/>
            <a:ext cx="85206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400">
                <a:latin typeface="Calibri"/>
                <a:ea typeface="Calibri"/>
                <a:cs typeface="Calibri"/>
                <a:sym typeface="Calibri"/>
              </a:rPr>
              <a:t>5. Fine Tuning</a:t>
            </a:r>
            <a:endParaRPr sz="2400">
              <a:latin typeface="Calibri"/>
              <a:ea typeface="Calibri"/>
              <a:cs typeface="Calibri"/>
              <a:sym typeface="Calibri"/>
            </a:endParaRPr>
          </a:p>
          <a:p>
            <a:pPr indent="0" lvl="0" marL="0" rtl="0" algn="l">
              <a:spcBef>
                <a:spcPts val="0"/>
              </a:spcBef>
              <a:spcAft>
                <a:spcPts val="0"/>
              </a:spcAft>
              <a:buNone/>
            </a:pPr>
            <a:r>
              <a:t/>
            </a:r>
            <a:endParaRPr sz="2400">
              <a:latin typeface="Calibri"/>
              <a:ea typeface="Calibri"/>
              <a:cs typeface="Calibri"/>
              <a:sym typeface="Calibri"/>
            </a:endParaRPr>
          </a:p>
        </p:txBody>
      </p:sp>
      <p:sp>
        <p:nvSpPr>
          <p:cNvPr id="722" name="Google Shape;722;p95"/>
          <p:cNvSpPr txBox="1"/>
          <p:nvPr>
            <p:ph idx="1" type="body"/>
          </p:nvPr>
        </p:nvSpPr>
        <p:spPr>
          <a:xfrm>
            <a:off x="311700" y="913700"/>
            <a:ext cx="8520600" cy="3891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latin typeface="Calibri"/>
                <a:ea typeface="Calibri"/>
                <a:cs typeface="Calibri"/>
                <a:sym typeface="Calibri"/>
              </a:rPr>
              <a:t>QLoRA</a:t>
            </a:r>
            <a:endParaRPr b="1">
              <a:latin typeface="Calibri"/>
              <a:ea typeface="Calibri"/>
              <a:cs typeface="Calibri"/>
              <a:sym typeface="Calibri"/>
            </a:endParaRPr>
          </a:p>
          <a:p>
            <a:pPr indent="-342900" lvl="0" marL="457200" rtl="0" algn="l">
              <a:spcBef>
                <a:spcPts val="1200"/>
              </a:spcBef>
              <a:spcAft>
                <a:spcPts val="0"/>
              </a:spcAft>
              <a:buSzPts val="1800"/>
              <a:buFont typeface="Calibri"/>
              <a:buChar char="●"/>
            </a:pPr>
            <a:r>
              <a:rPr lang="en">
                <a:latin typeface="Calibri"/>
                <a:ea typeface="Calibri"/>
                <a:cs typeface="Calibri"/>
                <a:sym typeface="Calibri"/>
              </a:rPr>
              <a:t>QLoRA</a:t>
            </a:r>
            <a:r>
              <a:rPr lang="en">
                <a:solidFill>
                  <a:schemeClr val="dk1"/>
                </a:solidFill>
                <a:latin typeface="Calibri"/>
                <a:ea typeface="Calibri"/>
                <a:cs typeface="Calibri"/>
                <a:sym typeface="Calibri"/>
              </a:rPr>
              <a:t> represents a more memory-efficient iteration of LoRA. </a:t>
            </a:r>
            <a:r>
              <a:rPr b="1" lang="en">
                <a:solidFill>
                  <a:schemeClr val="dk1"/>
                </a:solidFill>
                <a:latin typeface="Calibri"/>
                <a:ea typeface="Calibri"/>
                <a:cs typeface="Calibri"/>
                <a:sym typeface="Calibri"/>
              </a:rPr>
              <a:t>QLoRA</a:t>
            </a:r>
            <a:r>
              <a:rPr lang="en">
                <a:solidFill>
                  <a:schemeClr val="dk1"/>
                </a:solidFill>
                <a:latin typeface="Calibri"/>
                <a:ea typeface="Calibri"/>
                <a:cs typeface="Calibri"/>
                <a:sym typeface="Calibri"/>
              </a:rPr>
              <a:t> quantizing the weights of the LoRA adapters (smaller matrices) to lower precision (e.g., 4-bit instead of 8-bit) making LoRA more memory efficient i.e. reduces memory footprint and storage requirements</a:t>
            </a:r>
            <a:endParaRPr>
              <a:solidFill>
                <a:schemeClr val="dk1"/>
              </a:solidFill>
              <a:latin typeface="Calibri"/>
              <a:ea typeface="Calibri"/>
              <a:cs typeface="Calibri"/>
              <a:sym typeface="Calibri"/>
            </a:endParaRPr>
          </a:p>
          <a:p>
            <a:pPr indent="-342900" lvl="0" marL="457200" rtl="0" algn="l">
              <a:spcBef>
                <a:spcPts val="0"/>
              </a:spcBef>
              <a:spcAft>
                <a:spcPts val="0"/>
              </a:spcAft>
              <a:buClr>
                <a:schemeClr val="dk1"/>
              </a:buClr>
              <a:buSzPts val="1800"/>
              <a:buFont typeface="Calibri"/>
              <a:buChar char="●"/>
            </a:pPr>
            <a:r>
              <a:rPr lang="en">
                <a:solidFill>
                  <a:schemeClr val="dk1"/>
                </a:solidFill>
                <a:latin typeface="Calibri"/>
                <a:ea typeface="Calibri"/>
                <a:cs typeface="Calibri"/>
                <a:sym typeface="Calibri"/>
              </a:rPr>
              <a:t>Despite this reduction in bit precision, QLoRA maintains a comparable level of effectiveness to LoRA.</a:t>
            </a:r>
            <a:endParaRPr>
              <a:solidFill>
                <a:schemeClr val="dk1"/>
              </a:solidFill>
              <a:latin typeface="Calibri"/>
              <a:ea typeface="Calibri"/>
              <a:cs typeface="Calibri"/>
              <a:sym typeface="Calibri"/>
            </a:endParaRPr>
          </a:p>
        </p:txBody>
      </p:sp>
      <p:sp>
        <p:nvSpPr>
          <p:cNvPr id="723" name="Google Shape;723;p95"/>
          <p:cNvSpPr txBox="1"/>
          <p:nvPr>
            <p:ph idx="12" type="sldNum"/>
          </p:nvPr>
        </p:nvSpPr>
        <p:spPr>
          <a:xfrm>
            <a:off x="8595300" y="4779401"/>
            <a:ext cx="548700" cy="3483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en">
                <a:latin typeface="Calibri"/>
                <a:ea typeface="Calibri"/>
                <a:cs typeface="Calibri"/>
                <a:sym typeface="Calibri"/>
              </a:rPr>
              <a:t>‹#›</a:t>
            </a:fld>
            <a:endParaRPr>
              <a:latin typeface="Calibri"/>
              <a:ea typeface="Calibri"/>
              <a:cs typeface="Calibri"/>
              <a:sym typeface="Calibri"/>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7" name="Shape 727"/>
        <p:cNvGrpSpPr/>
        <p:nvPr/>
      </p:nvGrpSpPr>
      <p:grpSpPr>
        <a:xfrm>
          <a:off x="0" y="0"/>
          <a:ext cx="0" cy="0"/>
          <a:chOff x="0" y="0"/>
          <a:chExt cx="0" cy="0"/>
        </a:xfrm>
      </p:grpSpPr>
      <p:sp>
        <p:nvSpPr>
          <p:cNvPr id="728" name="Google Shape;728;p96"/>
          <p:cNvSpPr txBox="1"/>
          <p:nvPr>
            <p:ph type="title"/>
          </p:nvPr>
        </p:nvSpPr>
        <p:spPr>
          <a:xfrm>
            <a:off x="311700" y="226150"/>
            <a:ext cx="85206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400">
                <a:latin typeface="Calibri"/>
                <a:ea typeface="Calibri"/>
                <a:cs typeface="Calibri"/>
                <a:sym typeface="Calibri"/>
              </a:rPr>
              <a:t>5. Fine Tuning: Traditional / Full Fine-tuning </a:t>
            </a:r>
            <a:endParaRPr sz="2400">
              <a:latin typeface="Calibri"/>
              <a:ea typeface="Calibri"/>
              <a:cs typeface="Calibri"/>
              <a:sym typeface="Calibri"/>
            </a:endParaRPr>
          </a:p>
          <a:p>
            <a:pPr indent="0" lvl="0" marL="0" rtl="0" algn="l">
              <a:spcBef>
                <a:spcPts val="0"/>
              </a:spcBef>
              <a:spcAft>
                <a:spcPts val="0"/>
              </a:spcAft>
              <a:buNone/>
            </a:pPr>
            <a:r>
              <a:t/>
            </a:r>
            <a:endParaRPr sz="2400">
              <a:latin typeface="Calibri"/>
              <a:ea typeface="Calibri"/>
              <a:cs typeface="Calibri"/>
              <a:sym typeface="Calibri"/>
            </a:endParaRPr>
          </a:p>
        </p:txBody>
      </p:sp>
      <p:sp>
        <p:nvSpPr>
          <p:cNvPr id="729" name="Google Shape;729;p96"/>
          <p:cNvSpPr txBox="1"/>
          <p:nvPr>
            <p:ph idx="1" type="body"/>
          </p:nvPr>
        </p:nvSpPr>
        <p:spPr>
          <a:xfrm>
            <a:off x="311700" y="913700"/>
            <a:ext cx="8520600" cy="14253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solidFill>
                  <a:schemeClr val="dk1"/>
                </a:solidFill>
                <a:latin typeface="Calibri"/>
                <a:ea typeface="Calibri"/>
                <a:cs typeface="Calibri"/>
                <a:sym typeface="Calibri"/>
              </a:rPr>
              <a:t>Here we modify a pre-trained neural networks weights to adapt to a new task. This adjustment involves altering the original weight matrix ( W ) of the network. The changes made to ( W ) during fine-tuning are collective ly represented by ( Δ W ), such that the updated weights can be expressed as ( W + Δ W ).</a:t>
            </a:r>
            <a:endParaRPr>
              <a:solidFill>
                <a:schemeClr val="dk1"/>
              </a:solidFill>
              <a:latin typeface="Calibri"/>
              <a:ea typeface="Calibri"/>
              <a:cs typeface="Calibri"/>
              <a:sym typeface="Calibri"/>
            </a:endParaRPr>
          </a:p>
        </p:txBody>
      </p:sp>
      <p:sp>
        <p:nvSpPr>
          <p:cNvPr id="730" name="Google Shape;730;p96"/>
          <p:cNvSpPr txBox="1"/>
          <p:nvPr>
            <p:ph idx="12" type="sldNum"/>
          </p:nvPr>
        </p:nvSpPr>
        <p:spPr>
          <a:xfrm>
            <a:off x="8595300" y="4779401"/>
            <a:ext cx="548700" cy="3483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en">
                <a:latin typeface="Calibri"/>
                <a:ea typeface="Calibri"/>
                <a:cs typeface="Calibri"/>
                <a:sym typeface="Calibri"/>
              </a:rPr>
              <a:t>‹#›</a:t>
            </a:fld>
            <a:endParaRPr>
              <a:latin typeface="Calibri"/>
              <a:ea typeface="Calibri"/>
              <a:cs typeface="Calibri"/>
              <a:sym typeface="Calibri"/>
            </a:endParaRPr>
          </a:p>
        </p:txBody>
      </p:sp>
      <p:pic>
        <p:nvPicPr>
          <p:cNvPr id="731" name="Google Shape;731;p96"/>
          <p:cNvPicPr preferRelativeResize="0"/>
          <p:nvPr/>
        </p:nvPicPr>
        <p:blipFill>
          <a:blip r:embed="rId3">
            <a:alphaModFix/>
          </a:blip>
          <a:stretch>
            <a:fillRect/>
          </a:stretch>
        </p:blipFill>
        <p:spPr>
          <a:xfrm>
            <a:off x="2877275" y="2279700"/>
            <a:ext cx="2861471" cy="2499699"/>
          </a:xfrm>
          <a:prstGeom prst="rect">
            <a:avLst/>
          </a:prstGeom>
          <a:noFill/>
          <a:ln>
            <a:noFill/>
          </a:ln>
        </p:spPr>
      </p:pic>
      <p:sp>
        <p:nvSpPr>
          <p:cNvPr id="732" name="Google Shape;732;p96"/>
          <p:cNvSpPr txBox="1"/>
          <p:nvPr/>
        </p:nvSpPr>
        <p:spPr>
          <a:xfrm>
            <a:off x="615250" y="4835875"/>
            <a:ext cx="8096700" cy="20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2"/>
                </a:solidFill>
                <a:latin typeface="Calibri"/>
                <a:ea typeface="Calibri"/>
                <a:cs typeface="Calibri"/>
                <a:sym typeface="Calibri"/>
              </a:rPr>
              <a:t>Refer: </a:t>
            </a:r>
            <a:r>
              <a:rPr lang="en" sz="1000" u="sng">
                <a:solidFill>
                  <a:schemeClr val="hlink"/>
                </a:solidFill>
                <a:latin typeface="Calibri"/>
                <a:ea typeface="Calibri"/>
                <a:cs typeface="Calibri"/>
                <a:sym typeface="Calibri"/>
                <a:hlinkClick r:id="rId4"/>
              </a:rPr>
              <a:t>https://towardsdatascience.com/understanding-lora-low-rank-adaptation-for-finetuning-large-models-936bce1a07c6</a:t>
            </a:r>
            <a:r>
              <a:rPr lang="en" sz="1000">
                <a:solidFill>
                  <a:schemeClr val="dk2"/>
                </a:solidFill>
                <a:latin typeface="Calibri"/>
                <a:ea typeface="Calibri"/>
                <a:cs typeface="Calibri"/>
                <a:sym typeface="Calibri"/>
              </a:rPr>
              <a:t> </a:t>
            </a:r>
            <a:endParaRPr sz="1000">
              <a:solidFill>
                <a:schemeClr val="dk2"/>
              </a:solidFill>
              <a:latin typeface="Calibri"/>
              <a:ea typeface="Calibri"/>
              <a:cs typeface="Calibri"/>
              <a:sym typeface="Calibri"/>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6" name="Shape 736"/>
        <p:cNvGrpSpPr/>
        <p:nvPr/>
      </p:nvGrpSpPr>
      <p:grpSpPr>
        <a:xfrm>
          <a:off x="0" y="0"/>
          <a:ext cx="0" cy="0"/>
          <a:chOff x="0" y="0"/>
          <a:chExt cx="0" cy="0"/>
        </a:xfrm>
      </p:grpSpPr>
      <p:sp>
        <p:nvSpPr>
          <p:cNvPr id="737" name="Google Shape;737;p97"/>
          <p:cNvSpPr txBox="1"/>
          <p:nvPr>
            <p:ph type="title"/>
          </p:nvPr>
        </p:nvSpPr>
        <p:spPr>
          <a:xfrm>
            <a:off x="311700" y="226150"/>
            <a:ext cx="85206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400">
                <a:latin typeface="Calibri"/>
                <a:ea typeface="Calibri"/>
                <a:cs typeface="Calibri"/>
                <a:sym typeface="Calibri"/>
              </a:rPr>
              <a:t>5. Fine Tuning: Low Rank Adaptation</a:t>
            </a:r>
            <a:endParaRPr sz="2400">
              <a:latin typeface="Calibri"/>
              <a:ea typeface="Calibri"/>
              <a:cs typeface="Calibri"/>
              <a:sym typeface="Calibri"/>
            </a:endParaRPr>
          </a:p>
          <a:p>
            <a:pPr indent="0" lvl="0" marL="0" rtl="0" algn="l">
              <a:spcBef>
                <a:spcPts val="0"/>
              </a:spcBef>
              <a:spcAft>
                <a:spcPts val="0"/>
              </a:spcAft>
              <a:buNone/>
            </a:pPr>
            <a:r>
              <a:t/>
            </a:r>
            <a:endParaRPr sz="2400">
              <a:latin typeface="Calibri"/>
              <a:ea typeface="Calibri"/>
              <a:cs typeface="Calibri"/>
              <a:sym typeface="Calibri"/>
            </a:endParaRPr>
          </a:p>
        </p:txBody>
      </p:sp>
      <p:sp>
        <p:nvSpPr>
          <p:cNvPr id="738" name="Google Shape;738;p97"/>
          <p:cNvSpPr txBox="1"/>
          <p:nvPr>
            <p:ph idx="1" type="body"/>
          </p:nvPr>
        </p:nvSpPr>
        <p:spPr>
          <a:xfrm>
            <a:off x="311700" y="913700"/>
            <a:ext cx="8520600" cy="3891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dk1"/>
                </a:solidFill>
                <a:latin typeface="Calibri"/>
                <a:ea typeface="Calibri"/>
                <a:cs typeface="Calibri"/>
                <a:sym typeface="Calibri"/>
              </a:rPr>
              <a:t>Here, rather than modifying ( W ) directly, the LoRA approach seeks to decompose (ΔW); rank hypothesis suggests that significant changes to the neural network can be captured using a lower-dimensional representation. </a:t>
            </a:r>
            <a:endParaRPr>
              <a:solidFill>
                <a:schemeClr val="dk1"/>
              </a:solidFill>
              <a:latin typeface="Calibri"/>
              <a:ea typeface="Calibri"/>
              <a:cs typeface="Calibri"/>
              <a:sym typeface="Calibri"/>
            </a:endParaRPr>
          </a:p>
          <a:p>
            <a:pPr indent="0" lvl="0" marL="0" rtl="0" algn="l">
              <a:spcBef>
                <a:spcPts val="1200"/>
              </a:spcBef>
              <a:spcAft>
                <a:spcPts val="0"/>
              </a:spcAft>
              <a:buClr>
                <a:schemeClr val="dk1"/>
              </a:buClr>
              <a:buSzPts val="1100"/>
              <a:buFont typeface="Arial"/>
              <a:buNone/>
            </a:pPr>
            <a:r>
              <a:rPr lang="en">
                <a:solidFill>
                  <a:schemeClr val="dk1"/>
                </a:solidFill>
                <a:latin typeface="Calibri"/>
                <a:ea typeface="Calibri"/>
                <a:cs typeface="Calibri"/>
                <a:sym typeface="Calibri"/>
              </a:rPr>
              <a:t>LoRA proposes representing ( Δ W ) as the product of two smaller matrices, ( A ) and ( B ), with a lower rank. The updated weight matrix ( W’ ) thus becomes:</a:t>
            </a:r>
            <a:endParaRPr>
              <a:solidFill>
                <a:schemeClr val="dk1"/>
              </a:solidFill>
              <a:latin typeface="Calibri"/>
              <a:ea typeface="Calibri"/>
              <a:cs typeface="Calibri"/>
              <a:sym typeface="Calibri"/>
            </a:endParaRPr>
          </a:p>
          <a:p>
            <a:pPr indent="0" lvl="0" marL="0" rtl="0" algn="l">
              <a:spcBef>
                <a:spcPts val="1200"/>
              </a:spcBef>
              <a:spcAft>
                <a:spcPts val="0"/>
              </a:spcAft>
              <a:buClr>
                <a:schemeClr val="dk1"/>
              </a:buClr>
              <a:buSzPts val="1100"/>
              <a:buFont typeface="Arial"/>
              <a:buNone/>
            </a:pPr>
            <a:r>
              <a:rPr lang="en">
                <a:solidFill>
                  <a:schemeClr val="dk1"/>
                </a:solidFill>
                <a:latin typeface="Calibri"/>
                <a:ea typeface="Calibri"/>
                <a:cs typeface="Calibri"/>
                <a:sym typeface="Calibri"/>
              </a:rPr>
              <a:t>[ W’ = W + BA ]</a:t>
            </a:r>
            <a:endParaRPr>
              <a:solidFill>
                <a:schemeClr val="dk1"/>
              </a:solidFill>
              <a:latin typeface="Calibri"/>
              <a:ea typeface="Calibri"/>
              <a:cs typeface="Calibri"/>
              <a:sym typeface="Calibri"/>
            </a:endParaRPr>
          </a:p>
          <a:p>
            <a:pPr indent="0" lvl="0" marL="0" rtl="0" algn="l">
              <a:spcBef>
                <a:spcPts val="1200"/>
              </a:spcBef>
              <a:spcAft>
                <a:spcPts val="1200"/>
              </a:spcAft>
              <a:buNone/>
            </a:pPr>
            <a:r>
              <a:rPr lang="en">
                <a:solidFill>
                  <a:schemeClr val="dk1"/>
                </a:solidFill>
                <a:latin typeface="Calibri"/>
                <a:ea typeface="Calibri"/>
                <a:cs typeface="Calibri"/>
                <a:sym typeface="Calibri"/>
              </a:rPr>
              <a:t>In this equation, ( W ) remains frozen (i.e., it is not updated during training). The matrices ( B ) and ( A ) are of lower dimensionality, with their product ( BA ) representing a low-rank approximation of ( Δ W ).</a:t>
            </a:r>
            <a:endParaRPr>
              <a:solidFill>
                <a:schemeClr val="dk1"/>
              </a:solidFill>
              <a:latin typeface="Calibri"/>
              <a:ea typeface="Calibri"/>
              <a:cs typeface="Calibri"/>
              <a:sym typeface="Calibri"/>
            </a:endParaRPr>
          </a:p>
        </p:txBody>
      </p:sp>
      <p:sp>
        <p:nvSpPr>
          <p:cNvPr id="739" name="Google Shape;739;p97"/>
          <p:cNvSpPr txBox="1"/>
          <p:nvPr>
            <p:ph idx="12" type="sldNum"/>
          </p:nvPr>
        </p:nvSpPr>
        <p:spPr>
          <a:xfrm>
            <a:off x="8595300" y="4779401"/>
            <a:ext cx="548700" cy="3483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en">
                <a:latin typeface="Calibri"/>
                <a:ea typeface="Calibri"/>
                <a:cs typeface="Calibri"/>
                <a:sym typeface="Calibri"/>
              </a:rPr>
              <a:t>‹#›</a:t>
            </a:fld>
            <a:endParaRPr>
              <a:latin typeface="Calibri"/>
              <a:ea typeface="Calibri"/>
              <a:cs typeface="Calibri"/>
              <a:sym typeface="Calibri"/>
            </a:endParaRPr>
          </a:p>
        </p:txBody>
      </p:sp>
      <p:sp>
        <p:nvSpPr>
          <p:cNvPr id="740" name="Google Shape;740;p97"/>
          <p:cNvSpPr txBox="1"/>
          <p:nvPr/>
        </p:nvSpPr>
        <p:spPr>
          <a:xfrm>
            <a:off x="615250" y="4835875"/>
            <a:ext cx="8096700" cy="20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2"/>
                </a:solidFill>
                <a:latin typeface="Calibri"/>
                <a:ea typeface="Calibri"/>
                <a:cs typeface="Calibri"/>
                <a:sym typeface="Calibri"/>
              </a:rPr>
              <a:t>Refer: </a:t>
            </a:r>
            <a:r>
              <a:rPr lang="en" sz="1000" u="sng">
                <a:solidFill>
                  <a:schemeClr val="hlink"/>
                </a:solidFill>
                <a:latin typeface="Calibri"/>
                <a:ea typeface="Calibri"/>
                <a:cs typeface="Calibri"/>
                <a:sym typeface="Calibri"/>
                <a:hlinkClick r:id="rId3"/>
              </a:rPr>
              <a:t>https://towardsdatascience.com/understanding-lora-low-rank-adaptation-for-finetuning-large-models-936bce1a07c6</a:t>
            </a:r>
            <a:r>
              <a:rPr lang="en" sz="1000">
                <a:solidFill>
                  <a:schemeClr val="dk2"/>
                </a:solidFill>
                <a:latin typeface="Calibri"/>
                <a:ea typeface="Calibri"/>
                <a:cs typeface="Calibri"/>
                <a:sym typeface="Calibri"/>
              </a:rPr>
              <a:t> </a:t>
            </a:r>
            <a:endParaRPr sz="1000">
              <a:solidFill>
                <a:schemeClr val="dk2"/>
              </a:solidFill>
              <a:latin typeface="Calibri"/>
              <a:ea typeface="Calibri"/>
              <a:cs typeface="Calibri"/>
              <a:sym typeface="Calibri"/>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4" name="Shape 744"/>
        <p:cNvGrpSpPr/>
        <p:nvPr/>
      </p:nvGrpSpPr>
      <p:grpSpPr>
        <a:xfrm>
          <a:off x="0" y="0"/>
          <a:ext cx="0" cy="0"/>
          <a:chOff x="0" y="0"/>
          <a:chExt cx="0" cy="0"/>
        </a:xfrm>
      </p:grpSpPr>
      <p:sp>
        <p:nvSpPr>
          <p:cNvPr id="745" name="Google Shape;745;p98"/>
          <p:cNvSpPr txBox="1"/>
          <p:nvPr>
            <p:ph type="title"/>
          </p:nvPr>
        </p:nvSpPr>
        <p:spPr>
          <a:xfrm>
            <a:off x="311700" y="226150"/>
            <a:ext cx="85206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400">
                <a:latin typeface="Calibri"/>
                <a:ea typeface="Calibri"/>
                <a:cs typeface="Calibri"/>
                <a:sym typeface="Calibri"/>
              </a:rPr>
              <a:t>5. Fine Tuning</a:t>
            </a:r>
            <a:endParaRPr sz="2400">
              <a:latin typeface="Calibri"/>
              <a:ea typeface="Calibri"/>
              <a:cs typeface="Calibri"/>
              <a:sym typeface="Calibri"/>
            </a:endParaRPr>
          </a:p>
          <a:p>
            <a:pPr indent="0" lvl="0" marL="0" rtl="0" algn="l">
              <a:spcBef>
                <a:spcPts val="0"/>
              </a:spcBef>
              <a:spcAft>
                <a:spcPts val="0"/>
              </a:spcAft>
              <a:buNone/>
            </a:pPr>
            <a:r>
              <a:t/>
            </a:r>
            <a:endParaRPr sz="2400">
              <a:latin typeface="Calibri"/>
              <a:ea typeface="Calibri"/>
              <a:cs typeface="Calibri"/>
              <a:sym typeface="Calibri"/>
            </a:endParaRPr>
          </a:p>
        </p:txBody>
      </p:sp>
      <p:sp>
        <p:nvSpPr>
          <p:cNvPr id="746" name="Google Shape;746;p98"/>
          <p:cNvSpPr txBox="1"/>
          <p:nvPr>
            <p:ph idx="1" type="body"/>
          </p:nvPr>
        </p:nvSpPr>
        <p:spPr>
          <a:xfrm>
            <a:off x="311700" y="913700"/>
            <a:ext cx="8520600" cy="16581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Clr>
                <a:schemeClr val="dk1"/>
              </a:buClr>
              <a:buSzPts val="1600"/>
              <a:buFont typeface="Calibri"/>
              <a:buChar char="●"/>
            </a:pPr>
            <a:r>
              <a:rPr lang="en" sz="1600">
                <a:solidFill>
                  <a:schemeClr val="dk1"/>
                </a:solidFill>
                <a:latin typeface="Calibri"/>
                <a:ea typeface="Calibri"/>
                <a:cs typeface="Calibri"/>
                <a:sym typeface="Calibri"/>
              </a:rPr>
              <a:t>The rank of a matrix refers to the number of linearly independent rows or columns in the matrix. </a:t>
            </a:r>
            <a:endParaRPr sz="1600">
              <a:solidFill>
                <a:schemeClr val="dk1"/>
              </a:solidFill>
              <a:latin typeface="Calibri"/>
              <a:ea typeface="Calibri"/>
              <a:cs typeface="Calibri"/>
              <a:sym typeface="Calibri"/>
            </a:endParaRPr>
          </a:p>
          <a:p>
            <a:pPr indent="-330200" lvl="0" marL="457200" rtl="0" algn="l">
              <a:spcBef>
                <a:spcPts val="0"/>
              </a:spcBef>
              <a:spcAft>
                <a:spcPts val="0"/>
              </a:spcAft>
              <a:buClr>
                <a:schemeClr val="dk1"/>
              </a:buClr>
              <a:buSzPts val="1600"/>
              <a:buFont typeface="Calibri"/>
              <a:buChar char="●"/>
            </a:pPr>
            <a:r>
              <a:rPr lang="en" sz="1600">
                <a:solidFill>
                  <a:schemeClr val="dk1"/>
                </a:solidFill>
                <a:latin typeface="Calibri"/>
                <a:ea typeface="Calibri"/>
                <a:cs typeface="Calibri"/>
                <a:sym typeface="Calibri"/>
              </a:rPr>
              <a:t>The reduced dimensionality of low-rank matrices allows for more compact representations and efficient storage and computation.</a:t>
            </a:r>
            <a:endParaRPr sz="1600">
              <a:solidFill>
                <a:schemeClr val="dk1"/>
              </a:solidFill>
              <a:latin typeface="Calibri"/>
              <a:ea typeface="Calibri"/>
              <a:cs typeface="Calibri"/>
              <a:sym typeface="Calibri"/>
            </a:endParaRPr>
          </a:p>
          <a:p>
            <a:pPr indent="-330200" lvl="0" marL="457200" rtl="0" algn="l">
              <a:spcBef>
                <a:spcPts val="0"/>
              </a:spcBef>
              <a:spcAft>
                <a:spcPts val="0"/>
              </a:spcAft>
              <a:buClr>
                <a:schemeClr val="dk1"/>
              </a:buClr>
              <a:buSzPts val="1600"/>
              <a:buFont typeface="Calibri"/>
              <a:buChar char="●"/>
            </a:pPr>
            <a:r>
              <a:rPr lang="en" sz="1600">
                <a:solidFill>
                  <a:schemeClr val="dk1"/>
                </a:solidFill>
                <a:latin typeface="Calibri"/>
                <a:ea typeface="Calibri"/>
                <a:cs typeface="Calibri"/>
                <a:sym typeface="Calibri"/>
              </a:rPr>
              <a:t>By choosing matrices ( A ) and ( B ) to have a lower rank ( r ), the number of trainable parameters is significantly reduced. </a:t>
            </a:r>
            <a:endParaRPr sz="1600">
              <a:solidFill>
                <a:schemeClr val="dk1"/>
              </a:solidFill>
              <a:latin typeface="Calibri"/>
              <a:ea typeface="Calibri"/>
              <a:cs typeface="Calibri"/>
              <a:sym typeface="Calibri"/>
            </a:endParaRPr>
          </a:p>
        </p:txBody>
      </p:sp>
      <p:sp>
        <p:nvSpPr>
          <p:cNvPr id="747" name="Google Shape;747;p98"/>
          <p:cNvSpPr txBox="1"/>
          <p:nvPr>
            <p:ph idx="12" type="sldNum"/>
          </p:nvPr>
        </p:nvSpPr>
        <p:spPr>
          <a:xfrm>
            <a:off x="8595300" y="4779401"/>
            <a:ext cx="548700" cy="3483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en">
                <a:latin typeface="Calibri"/>
                <a:ea typeface="Calibri"/>
                <a:cs typeface="Calibri"/>
                <a:sym typeface="Calibri"/>
              </a:rPr>
              <a:t>‹#›</a:t>
            </a:fld>
            <a:endParaRPr>
              <a:latin typeface="Calibri"/>
              <a:ea typeface="Calibri"/>
              <a:cs typeface="Calibri"/>
              <a:sym typeface="Calibri"/>
            </a:endParaRPr>
          </a:p>
        </p:txBody>
      </p:sp>
      <p:pic>
        <p:nvPicPr>
          <p:cNvPr id="748" name="Google Shape;748;p98"/>
          <p:cNvPicPr preferRelativeResize="0"/>
          <p:nvPr/>
        </p:nvPicPr>
        <p:blipFill>
          <a:blip r:embed="rId3">
            <a:alphaModFix/>
          </a:blip>
          <a:stretch>
            <a:fillRect/>
          </a:stretch>
        </p:blipFill>
        <p:spPr>
          <a:xfrm>
            <a:off x="5057051" y="2449075"/>
            <a:ext cx="3382099" cy="2386801"/>
          </a:xfrm>
          <a:prstGeom prst="rect">
            <a:avLst/>
          </a:prstGeom>
          <a:noFill/>
          <a:ln>
            <a:noFill/>
          </a:ln>
        </p:spPr>
      </p:pic>
      <p:sp>
        <p:nvSpPr>
          <p:cNvPr id="749" name="Google Shape;749;p98"/>
          <p:cNvSpPr txBox="1"/>
          <p:nvPr>
            <p:ph idx="1" type="body"/>
          </p:nvPr>
        </p:nvSpPr>
        <p:spPr>
          <a:xfrm>
            <a:off x="440000" y="2978075"/>
            <a:ext cx="4997700" cy="1980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600">
                <a:solidFill>
                  <a:schemeClr val="dk1"/>
                </a:solidFill>
                <a:latin typeface="Calibri"/>
                <a:ea typeface="Calibri"/>
                <a:cs typeface="Calibri"/>
                <a:sym typeface="Calibri"/>
              </a:rPr>
              <a:t>Low-Rank Adaptation (LoRA) method benefits</a:t>
            </a:r>
            <a:endParaRPr sz="1600">
              <a:solidFill>
                <a:schemeClr val="dk1"/>
              </a:solidFill>
              <a:latin typeface="Calibri"/>
              <a:ea typeface="Calibri"/>
              <a:cs typeface="Calibri"/>
              <a:sym typeface="Calibri"/>
            </a:endParaRPr>
          </a:p>
          <a:p>
            <a:pPr indent="-330200" lvl="0" marL="457200" rtl="0" algn="l">
              <a:spcBef>
                <a:spcPts val="1200"/>
              </a:spcBef>
              <a:spcAft>
                <a:spcPts val="0"/>
              </a:spcAft>
              <a:buClr>
                <a:schemeClr val="dk1"/>
              </a:buClr>
              <a:buSzPts val="1600"/>
              <a:buFont typeface="Calibri"/>
              <a:buChar char="●"/>
            </a:pPr>
            <a:r>
              <a:rPr lang="en" sz="1600">
                <a:solidFill>
                  <a:schemeClr val="dk1"/>
                </a:solidFill>
                <a:latin typeface="Calibri"/>
                <a:ea typeface="Calibri"/>
                <a:cs typeface="Calibri"/>
                <a:sym typeface="Calibri"/>
              </a:rPr>
              <a:t>Reduced Memory Footprint</a:t>
            </a:r>
            <a:endParaRPr sz="1600">
              <a:solidFill>
                <a:schemeClr val="dk1"/>
              </a:solidFill>
              <a:latin typeface="Calibri"/>
              <a:ea typeface="Calibri"/>
              <a:cs typeface="Calibri"/>
              <a:sym typeface="Calibri"/>
            </a:endParaRPr>
          </a:p>
          <a:p>
            <a:pPr indent="-330200" lvl="0" marL="457200" rtl="0" algn="l">
              <a:spcBef>
                <a:spcPts val="0"/>
              </a:spcBef>
              <a:spcAft>
                <a:spcPts val="0"/>
              </a:spcAft>
              <a:buClr>
                <a:schemeClr val="dk1"/>
              </a:buClr>
              <a:buSzPts val="1600"/>
              <a:buFont typeface="Calibri"/>
              <a:buChar char="●"/>
            </a:pPr>
            <a:r>
              <a:rPr lang="en" sz="1600">
                <a:solidFill>
                  <a:schemeClr val="dk1"/>
                </a:solidFill>
                <a:latin typeface="Calibri"/>
                <a:ea typeface="Calibri"/>
                <a:cs typeface="Calibri"/>
                <a:sym typeface="Calibri"/>
              </a:rPr>
              <a:t>Faster Training and Adaptation</a:t>
            </a:r>
            <a:endParaRPr sz="1600">
              <a:solidFill>
                <a:schemeClr val="dk1"/>
              </a:solidFill>
              <a:latin typeface="Calibri"/>
              <a:ea typeface="Calibri"/>
              <a:cs typeface="Calibri"/>
              <a:sym typeface="Calibri"/>
            </a:endParaRPr>
          </a:p>
          <a:p>
            <a:pPr indent="-330200" lvl="0" marL="457200" rtl="0" algn="l">
              <a:spcBef>
                <a:spcPts val="0"/>
              </a:spcBef>
              <a:spcAft>
                <a:spcPts val="0"/>
              </a:spcAft>
              <a:buClr>
                <a:schemeClr val="dk1"/>
              </a:buClr>
              <a:buSzPts val="1600"/>
              <a:buFont typeface="Calibri"/>
              <a:buChar char="●"/>
            </a:pPr>
            <a:r>
              <a:rPr lang="en" sz="1600">
                <a:solidFill>
                  <a:schemeClr val="dk1"/>
                </a:solidFill>
                <a:latin typeface="Calibri"/>
                <a:ea typeface="Calibri"/>
                <a:cs typeface="Calibri"/>
                <a:sym typeface="Calibri"/>
              </a:rPr>
              <a:t>Feasibility for Smaller Hardware:</a:t>
            </a:r>
            <a:endParaRPr sz="1600">
              <a:solidFill>
                <a:schemeClr val="dk1"/>
              </a:solidFill>
              <a:latin typeface="Calibri"/>
              <a:ea typeface="Calibri"/>
              <a:cs typeface="Calibri"/>
              <a:sym typeface="Calibri"/>
            </a:endParaRPr>
          </a:p>
          <a:p>
            <a:pPr indent="-330200" lvl="0" marL="457200" rtl="0" algn="l">
              <a:spcBef>
                <a:spcPts val="0"/>
              </a:spcBef>
              <a:spcAft>
                <a:spcPts val="0"/>
              </a:spcAft>
              <a:buClr>
                <a:schemeClr val="dk1"/>
              </a:buClr>
              <a:buSzPts val="1600"/>
              <a:buFont typeface="Calibri"/>
              <a:buChar char="●"/>
            </a:pPr>
            <a:r>
              <a:rPr lang="en" sz="1600">
                <a:solidFill>
                  <a:schemeClr val="dk1"/>
                </a:solidFill>
                <a:latin typeface="Calibri"/>
                <a:ea typeface="Calibri"/>
                <a:cs typeface="Calibri"/>
                <a:sym typeface="Calibri"/>
              </a:rPr>
              <a:t>Scaling to Larger Models</a:t>
            </a:r>
            <a:endParaRPr sz="1600">
              <a:solidFill>
                <a:schemeClr val="dk1"/>
              </a:solidFill>
              <a:latin typeface="Calibri"/>
              <a:ea typeface="Calibri"/>
              <a:cs typeface="Calibri"/>
              <a:sym typeface="Calibri"/>
            </a:endParaRPr>
          </a:p>
        </p:txBody>
      </p:sp>
      <p:sp>
        <p:nvSpPr>
          <p:cNvPr id="750" name="Google Shape;750;p98"/>
          <p:cNvSpPr txBox="1"/>
          <p:nvPr/>
        </p:nvSpPr>
        <p:spPr>
          <a:xfrm>
            <a:off x="615250" y="4835875"/>
            <a:ext cx="8096700" cy="20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2"/>
                </a:solidFill>
                <a:latin typeface="Calibri"/>
                <a:ea typeface="Calibri"/>
                <a:cs typeface="Calibri"/>
                <a:sym typeface="Calibri"/>
              </a:rPr>
              <a:t>Refer: </a:t>
            </a:r>
            <a:r>
              <a:rPr lang="en" sz="1000" u="sng">
                <a:solidFill>
                  <a:schemeClr val="hlink"/>
                </a:solidFill>
                <a:latin typeface="Calibri"/>
                <a:ea typeface="Calibri"/>
                <a:cs typeface="Calibri"/>
                <a:sym typeface="Calibri"/>
                <a:hlinkClick r:id="rId4"/>
              </a:rPr>
              <a:t>https://towardsdatascience.com/understanding-lora-low-rank-adaptation-for-finetuning-large-models-936bce1a07c6</a:t>
            </a:r>
            <a:r>
              <a:rPr lang="en" sz="1000">
                <a:solidFill>
                  <a:schemeClr val="dk2"/>
                </a:solidFill>
                <a:latin typeface="Calibri"/>
                <a:ea typeface="Calibri"/>
                <a:cs typeface="Calibri"/>
                <a:sym typeface="Calibri"/>
              </a:rPr>
              <a:t> </a:t>
            </a:r>
            <a:endParaRPr sz="1000">
              <a:solidFill>
                <a:schemeClr val="dk2"/>
              </a:solidFill>
              <a:latin typeface="Calibri"/>
              <a:ea typeface="Calibri"/>
              <a:cs typeface="Calibri"/>
              <a:sym typeface="Calibri"/>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4" name="Shape 754"/>
        <p:cNvGrpSpPr/>
        <p:nvPr/>
      </p:nvGrpSpPr>
      <p:grpSpPr>
        <a:xfrm>
          <a:off x="0" y="0"/>
          <a:ext cx="0" cy="0"/>
          <a:chOff x="0" y="0"/>
          <a:chExt cx="0" cy="0"/>
        </a:xfrm>
      </p:grpSpPr>
      <p:sp>
        <p:nvSpPr>
          <p:cNvPr id="755" name="Google Shape;755;p99"/>
          <p:cNvSpPr txBox="1"/>
          <p:nvPr>
            <p:ph type="title"/>
          </p:nvPr>
        </p:nvSpPr>
        <p:spPr>
          <a:xfrm>
            <a:off x="311700" y="226150"/>
            <a:ext cx="85206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400">
                <a:latin typeface="Calibri"/>
                <a:ea typeface="Calibri"/>
                <a:cs typeface="Calibri"/>
                <a:sym typeface="Calibri"/>
              </a:rPr>
              <a:t>6. </a:t>
            </a:r>
            <a:r>
              <a:rPr lang="en" sz="2400">
                <a:latin typeface="Calibri"/>
                <a:ea typeface="Calibri"/>
                <a:cs typeface="Calibri"/>
                <a:sym typeface="Calibri"/>
              </a:rPr>
              <a:t>Retrieval</a:t>
            </a:r>
            <a:r>
              <a:rPr lang="en" sz="2400">
                <a:latin typeface="Calibri"/>
                <a:ea typeface="Calibri"/>
                <a:cs typeface="Calibri"/>
                <a:sym typeface="Calibri"/>
              </a:rPr>
              <a:t> Augmentation Generation (RAG)</a:t>
            </a:r>
            <a:endParaRPr sz="2400">
              <a:latin typeface="Calibri"/>
              <a:ea typeface="Calibri"/>
              <a:cs typeface="Calibri"/>
              <a:sym typeface="Calibri"/>
            </a:endParaRPr>
          </a:p>
          <a:p>
            <a:pPr indent="0" lvl="0" marL="0" rtl="0" algn="l">
              <a:spcBef>
                <a:spcPts val="0"/>
              </a:spcBef>
              <a:spcAft>
                <a:spcPts val="0"/>
              </a:spcAft>
              <a:buNone/>
            </a:pPr>
            <a:r>
              <a:t/>
            </a:r>
            <a:endParaRPr sz="2400">
              <a:latin typeface="Calibri"/>
              <a:ea typeface="Calibri"/>
              <a:cs typeface="Calibri"/>
              <a:sym typeface="Calibri"/>
            </a:endParaRPr>
          </a:p>
        </p:txBody>
      </p:sp>
      <p:sp>
        <p:nvSpPr>
          <p:cNvPr id="756" name="Google Shape;756;p99"/>
          <p:cNvSpPr txBox="1"/>
          <p:nvPr>
            <p:ph idx="1" type="body"/>
          </p:nvPr>
        </p:nvSpPr>
        <p:spPr>
          <a:xfrm>
            <a:off x="311700" y="913700"/>
            <a:ext cx="8520600" cy="38916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C</a:t>
            </a:r>
            <a:r>
              <a:rPr lang="en"/>
              <a:t>ombines elements of both retrieval-based and generation-based approaches to produce high-quality and contextually relevant text responses.</a:t>
            </a:r>
            <a:endParaRPr/>
          </a:p>
          <a:p>
            <a:pPr indent="-342900" lvl="0" marL="457200" rtl="0" algn="l">
              <a:spcBef>
                <a:spcPts val="0"/>
              </a:spcBef>
              <a:spcAft>
                <a:spcPts val="0"/>
              </a:spcAft>
              <a:buSzPts val="1800"/>
              <a:buChar char="●"/>
            </a:pPr>
            <a:r>
              <a:rPr lang="en"/>
              <a:t>In a </a:t>
            </a:r>
            <a:r>
              <a:rPr b="1" lang="en"/>
              <a:t>retrieval-based approach,</a:t>
            </a:r>
            <a:r>
              <a:rPr lang="en"/>
              <a:t> the system retrieves pre-existing responses or snippets of text from a large database (such as a knowledge base or a corpus of text) in response to user queries.</a:t>
            </a:r>
            <a:endParaRPr/>
          </a:p>
          <a:p>
            <a:pPr indent="-342900" lvl="0" marL="457200" rtl="0" algn="l">
              <a:spcBef>
                <a:spcPts val="0"/>
              </a:spcBef>
              <a:spcAft>
                <a:spcPts val="0"/>
              </a:spcAft>
              <a:buSzPts val="1800"/>
              <a:buChar char="●"/>
            </a:pPr>
            <a:r>
              <a:rPr lang="en"/>
              <a:t>In a </a:t>
            </a:r>
            <a:r>
              <a:rPr b="1" lang="en"/>
              <a:t>generation-based approach</a:t>
            </a:r>
            <a:r>
              <a:rPr lang="en"/>
              <a:t>, the system generates responses from scratch based on the input query or context.</a:t>
            </a:r>
            <a:endParaRPr/>
          </a:p>
          <a:p>
            <a:pPr indent="-342900" lvl="0" marL="457200" rtl="0" algn="l">
              <a:spcBef>
                <a:spcPts val="0"/>
              </a:spcBef>
              <a:spcAft>
                <a:spcPts val="0"/>
              </a:spcAft>
              <a:buSzPts val="1800"/>
              <a:buChar char="●"/>
            </a:pPr>
            <a:r>
              <a:rPr lang="en"/>
              <a:t>The system first retrieves a set of candidate passages or documents from a large corpus of text using a retrieval mechanism.Next, it generates a response by leveraging both the retrieved passages and the                       input query or context.</a:t>
            </a:r>
            <a:endParaRPr/>
          </a:p>
        </p:txBody>
      </p:sp>
      <p:sp>
        <p:nvSpPr>
          <p:cNvPr id="757" name="Google Shape;757;p99"/>
          <p:cNvSpPr txBox="1"/>
          <p:nvPr>
            <p:ph idx="12" type="sldNum"/>
          </p:nvPr>
        </p:nvSpPr>
        <p:spPr>
          <a:xfrm>
            <a:off x="8595300" y="4779401"/>
            <a:ext cx="548700" cy="3483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en">
                <a:latin typeface="Calibri"/>
                <a:ea typeface="Calibri"/>
                <a:cs typeface="Calibri"/>
                <a:sym typeface="Calibri"/>
              </a:rPr>
              <a:t>‹#›</a:t>
            </a:fld>
            <a:endParaRPr>
              <a:latin typeface="Calibri"/>
              <a:ea typeface="Calibri"/>
              <a:cs typeface="Calibri"/>
              <a:sym typeface="Calibri"/>
            </a:endParaRPr>
          </a:p>
        </p:txBody>
      </p:sp>
      <p:sp>
        <p:nvSpPr>
          <p:cNvPr id="758" name="Google Shape;758;p99"/>
          <p:cNvSpPr/>
          <p:nvPr/>
        </p:nvSpPr>
        <p:spPr>
          <a:xfrm>
            <a:off x="6896100" y="3780975"/>
            <a:ext cx="2169612" cy="1238220"/>
          </a:xfrm>
          <a:prstGeom prst="cloud">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RAG + Fine-tuning</a:t>
            </a:r>
            <a:endParaRPr b="1"/>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2" name="Shape 762"/>
        <p:cNvGrpSpPr/>
        <p:nvPr/>
      </p:nvGrpSpPr>
      <p:grpSpPr>
        <a:xfrm>
          <a:off x="0" y="0"/>
          <a:ext cx="0" cy="0"/>
          <a:chOff x="0" y="0"/>
          <a:chExt cx="0" cy="0"/>
        </a:xfrm>
      </p:grpSpPr>
      <p:sp>
        <p:nvSpPr>
          <p:cNvPr id="763" name="Google Shape;763;p100"/>
          <p:cNvSpPr txBox="1"/>
          <p:nvPr>
            <p:ph type="title"/>
          </p:nvPr>
        </p:nvSpPr>
        <p:spPr>
          <a:xfrm>
            <a:off x="311700" y="226150"/>
            <a:ext cx="85206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400">
                <a:latin typeface="Calibri"/>
                <a:ea typeface="Calibri"/>
                <a:cs typeface="Calibri"/>
                <a:sym typeface="Calibri"/>
              </a:rPr>
              <a:t>6. Retrieval Augmentation Generation (RAG)</a:t>
            </a:r>
            <a:endParaRPr sz="2400">
              <a:latin typeface="Calibri"/>
              <a:ea typeface="Calibri"/>
              <a:cs typeface="Calibri"/>
              <a:sym typeface="Calibri"/>
            </a:endParaRPr>
          </a:p>
          <a:p>
            <a:pPr indent="0" lvl="0" marL="0" rtl="0" algn="l">
              <a:spcBef>
                <a:spcPts val="0"/>
              </a:spcBef>
              <a:spcAft>
                <a:spcPts val="0"/>
              </a:spcAft>
              <a:buNone/>
            </a:pPr>
            <a:r>
              <a:t/>
            </a:r>
            <a:endParaRPr sz="2400">
              <a:latin typeface="Calibri"/>
              <a:ea typeface="Calibri"/>
              <a:cs typeface="Calibri"/>
              <a:sym typeface="Calibri"/>
            </a:endParaRPr>
          </a:p>
        </p:txBody>
      </p:sp>
      <p:sp>
        <p:nvSpPr>
          <p:cNvPr id="764" name="Google Shape;764;p100"/>
          <p:cNvSpPr txBox="1"/>
          <p:nvPr>
            <p:ph idx="12" type="sldNum"/>
          </p:nvPr>
        </p:nvSpPr>
        <p:spPr>
          <a:xfrm>
            <a:off x="8595300" y="4779401"/>
            <a:ext cx="548700" cy="3483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en">
                <a:latin typeface="Calibri"/>
                <a:ea typeface="Calibri"/>
                <a:cs typeface="Calibri"/>
                <a:sym typeface="Calibri"/>
              </a:rPr>
              <a:t>‹#›</a:t>
            </a:fld>
            <a:endParaRPr>
              <a:latin typeface="Calibri"/>
              <a:ea typeface="Calibri"/>
              <a:cs typeface="Calibri"/>
              <a:sym typeface="Calibri"/>
            </a:endParaRPr>
          </a:p>
        </p:txBody>
      </p:sp>
      <p:pic>
        <p:nvPicPr>
          <p:cNvPr id="765" name="Google Shape;765;p100"/>
          <p:cNvPicPr preferRelativeResize="0"/>
          <p:nvPr/>
        </p:nvPicPr>
        <p:blipFill>
          <a:blip r:embed="rId3">
            <a:alphaModFix/>
          </a:blip>
          <a:stretch>
            <a:fillRect/>
          </a:stretch>
        </p:blipFill>
        <p:spPr>
          <a:xfrm>
            <a:off x="1450538" y="951250"/>
            <a:ext cx="6242924" cy="3644575"/>
          </a:xfrm>
          <a:prstGeom prst="rect">
            <a:avLst/>
          </a:prstGeom>
          <a:noFill/>
          <a:ln>
            <a:noFill/>
          </a:ln>
        </p:spPr>
      </p:pic>
      <p:sp>
        <p:nvSpPr>
          <p:cNvPr id="766" name="Google Shape;766;p100"/>
          <p:cNvSpPr txBox="1"/>
          <p:nvPr/>
        </p:nvSpPr>
        <p:spPr>
          <a:xfrm>
            <a:off x="479900" y="4749750"/>
            <a:ext cx="7911900" cy="25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2"/>
                </a:solidFill>
                <a:latin typeface="Calibri"/>
                <a:ea typeface="Calibri"/>
                <a:cs typeface="Calibri"/>
                <a:sym typeface="Calibri"/>
              </a:rPr>
              <a:t>Images: </a:t>
            </a:r>
            <a:r>
              <a:rPr lang="en" sz="1000" u="sng">
                <a:solidFill>
                  <a:schemeClr val="hlink"/>
                </a:solidFill>
                <a:latin typeface="Calibri"/>
                <a:ea typeface="Calibri"/>
                <a:cs typeface="Calibri"/>
                <a:sym typeface="Calibri"/>
                <a:hlinkClick r:id="rId4"/>
              </a:rPr>
              <a:t>https://gradientflow.substack.com/p/best-practices-in-retrieval-augmented</a:t>
            </a:r>
            <a:r>
              <a:rPr lang="en" sz="1000">
                <a:solidFill>
                  <a:schemeClr val="dk2"/>
                </a:solidFill>
                <a:latin typeface="Calibri"/>
                <a:ea typeface="Calibri"/>
                <a:cs typeface="Calibri"/>
                <a:sym typeface="Calibri"/>
              </a:rPr>
              <a:t> </a:t>
            </a:r>
            <a:endParaRPr sz="1000">
              <a:solidFill>
                <a:schemeClr val="dk2"/>
              </a:solidFill>
              <a:latin typeface="Calibri"/>
              <a:ea typeface="Calibri"/>
              <a:cs typeface="Calibri"/>
              <a:sym typeface="Calibri"/>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0" name="Shape 770"/>
        <p:cNvGrpSpPr/>
        <p:nvPr/>
      </p:nvGrpSpPr>
      <p:grpSpPr>
        <a:xfrm>
          <a:off x="0" y="0"/>
          <a:ext cx="0" cy="0"/>
          <a:chOff x="0" y="0"/>
          <a:chExt cx="0" cy="0"/>
        </a:xfrm>
      </p:grpSpPr>
      <p:sp>
        <p:nvSpPr>
          <p:cNvPr id="771" name="Google Shape;771;p101"/>
          <p:cNvSpPr txBox="1"/>
          <p:nvPr>
            <p:ph type="title"/>
          </p:nvPr>
        </p:nvSpPr>
        <p:spPr>
          <a:xfrm>
            <a:off x="311700" y="226150"/>
            <a:ext cx="85206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400">
                <a:latin typeface="Calibri"/>
                <a:ea typeface="Calibri"/>
                <a:cs typeface="Calibri"/>
                <a:sym typeface="Calibri"/>
              </a:rPr>
              <a:t>7. Life Cycle of  a Generative AI Project</a:t>
            </a:r>
            <a:endParaRPr sz="2400">
              <a:latin typeface="Calibri"/>
              <a:ea typeface="Calibri"/>
              <a:cs typeface="Calibri"/>
              <a:sym typeface="Calibri"/>
            </a:endParaRPr>
          </a:p>
          <a:p>
            <a:pPr indent="0" lvl="0" marL="0" rtl="0" algn="l">
              <a:spcBef>
                <a:spcPts val="0"/>
              </a:spcBef>
              <a:spcAft>
                <a:spcPts val="0"/>
              </a:spcAft>
              <a:buNone/>
            </a:pPr>
            <a:r>
              <a:t/>
            </a:r>
            <a:endParaRPr sz="2400">
              <a:latin typeface="Calibri"/>
              <a:ea typeface="Calibri"/>
              <a:cs typeface="Calibri"/>
              <a:sym typeface="Calibri"/>
            </a:endParaRPr>
          </a:p>
        </p:txBody>
      </p:sp>
      <p:sp>
        <p:nvSpPr>
          <p:cNvPr id="772" name="Google Shape;772;p101"/>
          <p:cNvSpPr txBox="1"/>
          <p:nvPr>
            <p:ph idx="12" type="sldNum"/>
          </p:nvPr>
        </p:nvSpPr>
        <p:spPr>
          <a:xfrm>
            <a:off x="8595300" y="4779401"/>
            <a:ext cx="548700" cy="3483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en">
                <a:latin typeface="Calibri"/>
                <a:ea typeface="Calibri"/>
                <a:cs typeface="Calibri"/>
                <a:sym typeface="Calibri"/>
              </a:rPr>
              <a:t>‹#›</a:t>
            </a:fld>
            <a:endParaRPr>
              <a:latin typeface="Calibri"/>
              <a:ea typeface="Calibri"/>
              <a:cs typeface="Calibri"/>
              <a:sym typeface="Calibri"/>
            </a:endParaRPr>
          </a:p>
        </p:txBody>
      </p:sp>
      <p:pic>
        <p:nvPicPr>
          <p:cNvPr id="773" name="Google Shape;773;p101"/>
          <p:cNvPicPr preferRelativeResize="0"/>
          <p:nvPr/>
        </p:nvPicPr>
        <p:blipFill>
          <a:blip r:embed="rId3">
            <a:alphaModFix/>
          </a:blip>
          <a:stretch>
            <a:fillRect/>
          </a:stretch>
        </p:blipFill>
        <p:spPr>
          <a:xfrm>
            <a:off x="152400" y="951250"/>
            <a:ext cx="8751790" cy="3675752"/>
          </a:xfrm>
          <a:prstGeom prst="rect">
            <a:avLst/>
          </a:prstGeom>
          <a:noFill/>
          <a:ln>
            <a:noFill/>
          </a:ln>
        </p:spPr>
      </p:pic>
      <p:sp>
        <p:nvSpPr>
          <p:cNvPr id="774" name="Google Shape;774;p101"/>
          <p:cNvSpPr txBox="1"/>
          <p:nvPr/>
        </p:nvSpPr>
        <p:spPr>
          <a:xfrm>
            <a:off x="311700" y="4413000"/>
            <a:ext cx="8520600" cy="29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2"/>
                </a:solidFill>
                <a:latin typeface="Calibri"/>
                <a:ea typeface="Calibri"/>
                <a:cs typeface="Calibri"/>
                <a:sym typeface="Calibri"/>
              </a:rPr>
              <a:t>Refer: </a:t>
            </a:r>
            <a:r>
              <a:rPr lang="en" sz="1000">
                <a:solidFill>
                  <a:schemeClr val="dk1"/>
                </a:solidFill>
                <a:latin typeface="Calibri"/>
                <a:ea typeface="Calibri"/>
                <a:cs typeface="Calibri"/>
                <a:sym typeface="Calibri"/>
              </a:rPr>
              <a:t>Generative AI with LLMs Course by DeepLearning.AI: </a:t>
            </a:r>
            <a:r>
              <a:rPr lang="en" sz="1000" u="sng">
                <a:solidFill>
                  <a:schemeClr val="accent5"/>
                </a:solidFill>
                <a:latin typeface="Calibri"/>
                <a:ea typeface="Calibri"/>
                <a:cs typeface="Calibri"/>
                <a:sym typeface="Calibri"/>
                <a:hlinkClick r:id="rId4">
                  <a:extLst>
                    <a:ext uri="{A12FA001-AC4F-418D-AE19-62706E023703}">
                      <ahyp:hlinkClr val="tx"/>
                    </a:ext>
                  </a:extLst>
                </a:hlinkClick>
              </a:rPr>
              <a:t>https://www.deeplearning.ai/courses/generative-ai-with-llms/</a:t>
            </a:r>
            <a:endParaRPr sz="1000">
              <a:solidFill>
                <a:schemeClr val="dk1"/>
              </a:solidFill>
              <a:latin typeface="Calibri"/>
              <a:ea typeface="Calibri"/>
              <a:cs typeface="Calibri"/>
              <a:sym typeface="Calibri"/>
            </a:endParaRPr>
          </a:p>
          <a:p>
            <a:pPr indent="0" lvl="0" marL="0" rtl="0" algn="l">
              <a:spcBef>
                <a:spcPts val="0"/>
              </a:spcBef>
              <a:spcAft>
                <a:spcPts val="0"/>
              </a:spcAft>
              <a:buNone/>
            </a:pPr>
            <a:r>
              <a:t/>
            </a:r>
            <a:endParaRPr sz="1800">
              <a:solidFill>
                <a:schemeClr val="dk2"/>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21"/>
          <p:cNvSpPr txBox="1"/>
          <p:nvPr>
            <p:ph idx="1" type="body"/>
          </p:nvPr>
        </p:nvSpPr>
        <p:spPr>
          <a:xfrm>
            <a:off x="311700" y="304100"/>
            <a:ext cx="8520600" cy="3891600"/>
          </a:xfrm>
          <a:prstGeom prst="rect">
            <a:avLst/>
          </a:prstGeom>
        </p:spPr>
        <p:txBody>
          <a:bodyPr anchorCtr="0" anchor="t" bIns="91425" lIns="91425" spcFirstLastPara="1" rIns="91425" wrap="square" tIns="91425">
            <a:normAutofit fontScale="70000" lnSpcReduction="10000"/>
          </a:bodyPr>
          <a:lstStyle/>
          <a:p>
            <a:pPr indent="0" lvl="0" marL="0" rtl="0" algn="l">
              <a:spcBef>
                <a:spcPts val="0"/>
              </a:spcBef>
              <a:spcAft>
                <a:spcPts val="0"/>
              </a:spcAft>
              <a:buNone/>
            </a:pPr>
            <a:r>
              <a:rPr b="1" lang="en" sz="2200">
                <a:solidFill>
                  <a:schemeClr val="dk1"/>
                </a:solidFill>
                <a:latin typeface="Calibri"/>
                <a:ea typeface="Calibri"/>
                <a:cs typeface="Calibri"/>
                <a:sym typeface="Calibri"/>
              </a:rPr>
              <a:t>Question 2: What is an example of both a generative AI model and a discriminative AI model?</a:t>
            </a:r>
            <a:endParaRPr b="1" sz="2200">
              <a:solidFill>
                <a:schemeClr val="dk1"/>
              </a:solidFill>
              <a:latin typeface="Calibri"/>
              <a:ea typeface="Calibri"/>
              <a:cs typeface="Calibri"/>
              <a:sym typeface="Calibri"/>
            </a:endParaRPr>
          </a:p>
          <a:p>
            <a:pPr indent="-326390" lvl="0" marL="457200" rtl="0" algn="l">
              <a:spcBef>
                <a:spcPts val="1200"/>
              </a:spcBef>
              <a:spcAft>
                <a:spcPts val="0"/>
              </a:spcAft>
              <a:buClr>
                <a:schemeClr val="dk1"/>
              </a:buClr>
              <a:buSzPct val="100000"/>
              <a:buFont typeface="Calibri"/>
              <a:buAutoNum type="alphaUcPeriod"/>
            </a:pPr>
            <a:r>
              <a:rPr lang="en" sz="2200">
                <a:solidFill>
                  <a:schemeClr val="dk1"/>
                </a:solidFill>
                <a:latin typeface="Calibri"/>
                <a:ea typeface="Calibri"/>
                <a:cs typeface="Calibri"/>
                <a:sym typeface="Calibri"/>
              </a:rPr>
              <a:t>A generative AI model could be trained on a dataset of images of cats and then used to generate new images of cats. A discriminative AI model could be trained on a dataset of images of cats and dogs and then used to classify new images as either cats or dogs.</a:t>
            </a:r>
            <a:endParaRPr sz="2200">
              <a:solidFill>
                <a:schemeClr val="dk1"/>
              </a:solidFill>
              <a:latin typeface="Calibri"/>
              <a:ea typeface="Calibri"/>
              <a:cs typeface="Calibri"/>
              <a:sym typeface="Calibri"/>
            </a:endParaRPr>
          </a:p>
          <a:p>
            <a:pPr indent="-326390" lvl="0" marL="457200" rtl="0" algn="l">
              <a:spcBef>
                <a:spcPts val="0"/>
              </a:spcBef>
              <a:spcAft>
                <a:spcPts val="0"/>
              </a:spcAft>
              <a:buClr>
                <a:schemeClr val="dk1"/>
              </a:buClr>
              <a:buSzPct val="100000"/>
              <a:buFont typeface="Calibri"/>
              <a:buAutoNum type="alphaUcPeriod"/>
            </a:pPr>
            <a:r>
              <a:rPr lang="en" sz="2200">
                <a:solidFill>
                  <a:schemeClr val="dk1"/>
                </a:solidFill>
                <a:latin typeface="Calibri"/>
                <a:ea typeface="Calibri"/>
                <a:cs typeface="Calibri"/>
                <a:sym typeface="Calibri"/>
              </a:rPr>
              <a:t>A generative AI model could be trained on a dataset of images of cats and then used to classify new images of cats. A discriminative AI model could be trained on a dataset of images of cats and dogs and then used to predict new images as either cats or dogs.</a:t>
            </a:r>
            <a:endParaRPr sz="2200">
              <a:solidFill>
                <a:schemeClr val="dk1"/>
              </a:solidFill>
              <a:latin typeface="Calibri"/>
              <a:ea typeface="Calibri"/>
              <a:cs typeface="Calibri"/>
              <a:sym typeface="Calibri"/>
            </a:endParaRPr>
          </a:p>
          <a:p>
            <a:pPr indent="-326390" lvl="0" marL="457200" rtl="0" algn="l">
              <a:spcBef>
                <a:spcPts val="0"/>
              </a:spcBef>
              <a:spcAft>
                <a:spcPts val="0"/>
              </a:spcAft>
              <a:buClr>
                <a:schemeClr val="dk1"/>
              </a:buClr>
              <a:buSzPct val="100000"/>
              <a:buFont typeface="Calibri"/>
              <a:buAutoNum type="alphaUcPeriod"/>
            </a:pPr>
            <a:r>
              <a:rPr lang="en" sz="2200">
                <a:solidFill>
                  <a:schemeClr val="dk1"/>
                </a:solidFill>
                <a:latin typeface="Calibri"/>
                <a:ea typeface="Calibri"/>
                <a:cs typeface="Calibri"/>
                <a:sym typeface="Calibri"/>
              </a:rPr>
              <a:t>A generative AI model does not need to be trained on a dataset of images of cats and then used to generate new images of cats, because the images were already generated by using AI. A discriminative AI model could be trained on a dataset of images of cats and dogs and then used to classify new images as either cats or dogs.</a:t>
            </a:r>
            <a:endParaRPr sz="2200">
              <a:solidFill>
                <a:schemeClr val="dk1"/>
              </a:solidFill>
              <a:latin typeface="Calibri"/>
              <a:ea typeface="Calibri"/>
              <a:cs typeface="Calibri"/>
              <a:sym typeface="Calibri"/>
            </a:endParaRPr>
          </a:p>
          <a:p>
            <a:pPr indent="-326390" lvl="0" marL="457200" rtl="0" algn="l">
              <a:spcBef>
                <a:spcPts val="0"/>
              </a:spcBef>
              <a:spcAft>
                <a:spcPts val="0"/>
              </a:spcAft>
              <a:buClr>
                <a:schemeClr val="dk1"/>
              </a:buClr>
              <a:buSzPct val="100000"/>
              <a:buFont typeface="Calibri"/>
              <a:buAutoNum type="alphaUcPeriod"/>
            </a:pPr>
            <a:r>
              <a:rPr lang="en" sz="2200">
                <a:solidFill>
                  <a:schemeClr val="dk1"/>
                </a:solidFill>
                <a:latin typeface="Calibri"/>
                <a:ea typeface="Calibri"/>
                <a:cs typeface="Calibri"/>
                <a:sym typeface="Calibri"/>
              </a:rPr>
              <a:t>A generative AI model could be trained on a dataset of images of cats and then used to cluster images of cats. A discriminative AI model could be trained on a dataset of images of cats and dogs and then used to predict as either cats or dogs.</a:t>
            </a:r>
            <a:endParaRPr/>
          </a:p>
        </p:txBody>
      </p:sp>
      <p:sp>
        <p:nvSpPr>
          <p:cNvPr id="109" name="Google Shape;109;p21"/>
          <p:cNvSpPr txBox="1"/>
          <p:nvPr>
            <p:ph idx="12" type="sldNum"/>
          </p:nvPr>
        </p:nvSpPr>
        <p:spPr>
          <a:xfrm>
            <a:off x="8595300" y="4779401"/>
            <a:ext cx="548700" cy="3483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en">
                <a:latin typeface="Calibri"/>
                <a:ea typeface="Calibri"/>
                <a:cs typeface="Calibri"/>
                <a:sym typeface="Calibri"/>
              </a:rPr>
              <a:t>‹#›</a:t>
            </a:fld>
            <a:endParaRPr>
              <a:latin typeface="Calibri"/>
              <a:ea typeface="Calibri"/>
              <a:cs typeface="Calibri"/>
              <a:sym typeface="Calibri"/>
            </a:endParaRPr>
          </a:p>
        </p:txBody>
      </p:sp>
      <p:sp>
        <p:nvSpPr>
          <p:cNvPr id="110" name="Google Shape;110;p21"/>
          <p:cNvSpPr txBox="1"/>
          <p:nvPr/>
        </p:nvSpPr>
        <p:spPr>
          <a:xfrm>
            <a:off x="311700" y="4260600"/>
            <a:ext cx="8520600" cy="29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2"/>
                </a:solidFill>
                <a:latin typeface="Calibri"/>
                <a:ea typeface="Calibri"/>
                <a:cs typeface="Calibri"/>
                <a:sym typeface="Calibri"/>
              </a:rPr>
              <a:t>Refer: </a:t>
            </a:r>
            <a:r>
              <a:rPr lang="en" sz="1000">
                <a:solidFill>
                  <a:schemeClr val="dk1"/>
                </a:solidFill>
                <a:latin typeface="Calibri"/>
                <a:ea typeface="Calibri"/>
                <a:cs typeface="Calibri"/>
                <a:sym typeface="Calibri"/>
              </a:rPr>
              <a:t>Generative AI with LLMs Course by DeepLearning.AI: </a:t>
            </a:r>
            <a:r>
              <a:rPr lang="en" sz="1000" u="sng">
                <a:solidFill>
                  <a:schemeClr val="accent5"/>
                </a:solidFill>
                <a:latin typeface="Calibri"/>
                <a:ea typeface="Calibri"/>
                <a:cs typeface="Calibri"/>
                <a:sym typeface="Calibri"/>
                <a:hlinkClick r:id="rId3">
                  <a:extLst>
                    <a:ext uri="{A12FA001-AC4F-418D-AE19-62706E023703}">
                      <ahyp:hlinkClr val="tx"/>
                    </a:ext>
                  </a:extLst>
                </a:hlinkClick>
              </a:rPr>
              <a:t>https://www.deeplearning.ai/courses/generative-ai-with-llms/</a:t>
            </a:r>
            <a:endParaRPr sz="1000">
              <a:solidFill>
                <a:schemeClr val="dk1"/>
              </a:solidFill>
              <a:latin typeface="Calibri"/>
              <a:ea typeface="Calibri"/>
              <a:cs typeface="Calibri"/>
              <a:sym typeface="Calibri"/>
            </a:endParaRPr>
          </a:p>
          <a:p>
            <a:pPr indent="0" lvl="0" marL="0" rtl="0" algn="l">
              <a:spcBef>
                <a:spcPts val="0"/>
              </a:spcBef>
              <a:spcAft>
                <a:spcPts val="0"/>
              </a:spcAft>
              <a:buNone/>
            </a:pPr>
            <a:r>
              <a:t/>
            </a:r>
            <a:endParaRPr sz="1800">
              <a:solidFill>
                <a:schemeClr val="dk2"/>
              </a:solidFill>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8" name="Shape 778"/>
        <p:cNvGrpSpPr/>
        <p:nvPr/>
      </p:nvGrpSpPr>
      <p:grpSpPr>
        <a:xfrm>
          <a:off x="0" y="0"/>
          <a:ext cx="0" cy="0"/>
          <a:chOff x="0" y="0"/>
          <a:chExt cx="0" cy="0"/>
        </a:xfrm>
      </p:grpSpPr>
      <p:sp>
        <p:nvSpPr>
          <p:cNvPr id="779" name="Google Shape;779;p102"/>
          <p:cNvSpPr txBox="1"/>
          <p:nvPr>
            <p:ph type="title"/>
          </p:nvPr>
        </p:nvSpPr>
        <p:spPr>
          <a:xfrm>
            <a:off x="311700" y="226150"/>
            <a:ext cx="85206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400">
                <a:latin typeface="Calibri"/>
                <a:ea typeface="Calibri"/>
                <a:cs typeface="Calibri"/>
                <a:sym typeface="Calibri"/>
              </a:rPr>
              <a:t>8. </a:t>
            </a:r>
            <a:r>
              <a:rPr lang="en" sz="2400">
                <a:latin typeface="Calibri"/>
                <a:ea typeface="Calibri"/>
                <a:cs typeface="Calibri"/>
                <a:sym typeface="Calibri"/>
              </a:rPr>
              <a:t>Recent</a:t>
            </a:r>
            <a:r>
              <a:rPr lang="en" sz="2400">
                <a:latin typeface="Calibri"/>
                <a:ea typeface="Calibri"/>
                <a:cs typeface="Calibri"/>
                <a:sym typeface="Calibri"/>
              </a:rPr>
              <a:t> Developments</a:t>
            </a:r>
            <a:endParaRPr sz="2400">
              <a:latin typeface="Calibri"/>
              <a:ea typeface="Calibri"/>
              <a:cs typeface="Calibri"/>
              <a:sym typeface="Calibri"/>
            </a:endParaRPr>
          </a:p>
          <a:p>
            <a:pPr indent="0" lvl="0" marL="0" rtl="0" algn="l">
              <a:spcBef>
                <a:spcPts val="0"/>
              </a:spcBef>
              <a:spcAft>
                <a:spcPts val="0"/>
              </a:spcAft>
              <a:buNone/>
            </a:pPr>
            <a:r>
              <a:t/>
            </a:r>
            <a:endParaRPr sz="2400">
              <a:latin typeface="Calibri"/>
              <a:ea typeface="Calibri"/>
              <a:cs typeface="Calibri"/>
              <a:sym typeface="Calibri"/>
            </a:endParaRPr>
          </a:p>
        </p:txBody>
      </p:sp>
      <p:sp>
        <p:nvSpPr>
          <p:cNvPr id="780" name="Google Shape;780;p102"/>
          <p:cNvSpPr txBox="1"/>
          <p:nvPr>
            <p:ph idx="1" type="body"/>
          </p:nvPr>
        </p:nvSpPr>
        <p:spPr>
          <a:xfrm>
            <a:off x="311700" y="913700"/>
            <a:ext cx="8520600" cy="38916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Font typeface="Calibri"/>
              <a:buAutoNum type="arabicPeriod"/>
            </a:pPr>
            <a:r>
              <a:rPr lang="en">
                <a:solidFill>
                  <a:schemeClr val="dk1"/>
                </a:solidFill>
                <a:latin typeface="Calibri"/>
                <a:ea typeface="Calibri"/>
                <a:cs typeface="Calibri"/>
                <a:sym typeface="Calibri"/>
              </a:rPr>
              <a:t>1-bit LLM</a:t>
            </a:r>
            <a:endParaRPr>
              <a:solidFill>
                <a:schemeClr val="dk1"/>
              </a:solidFill>
              <a:latin typeface="Calibri"/>
              <a:ea typeface="Calibri"/>
              <a:cs typeface="Calibri"/>
              <a:sym typeface="Calibri"/>
            </a:endParaRPr>
          </a:p>
          <a:p>
            <a:pPr indent="-342900" lvl="0" marL="457200" rtl="0" algn="l">
              <a:spcBef>
                <a:spcPts val="0"/>
              </a:spcBef>
              <a:spcAft>
                <a:spcPts val="0"/>
              </a:spcAft>
              <a:buClr>
                <a:schemeClr val="dk1"/>
              </a:buClr>
              <a:buSzPts val="1800"/>
              <a:buFont typeface="Calibri"/>
              <a:buAutoNum type="arabicPeriod"/>
            </a:pPr>
            <a:r>
              <a:rPr lang="en">
                <a:solidFill>
                  <a:schemeClr val="dk1"/>
                </a:solidFill>
                <a:latin typeface="Calibri"/>
                <a:ea typeface="Calibri"/>
                <a:cs typeface="Calibri"/>
                <a:sym typeface="Calibri"/>
              </a:rPr>
              <a:t>RAFT</a:t>
            </a:r>
            <a:endParaRPr>
              <a:solidFill>
                <a:schemeClr val="dk1"/>
              </a:solidFill>
              <a:latin typeface="Calibri"/>
              <a:ea typeface="Calibri"/>
              <a:cs typeface="Calibri"/>
              <a:sym typeface="Calibri"/>
            </a:endParaRPr>
          </a:p>
          <a:p>
            <a:pPr indent="-342900" lvl="0" marL="457200" rtl="0" algn="l">
              <a:spcBef>
                <a:spcPts val="0"/>
              </a:spcBef>
              <a:spcAft>
                <a:spcPts val="0"/>
              </a:spcAft>
              <a:buClr>
                <a:schemeClr val="dk1"/>
              </a:buClr>
              <a:buSzPts val="1800"/>
              <a:buFont typeface="Calibri"/>
              <a:buAutoNum type="arabicPeriod"/>
            </a:pPr>
            <a:r>
              <a:rPr lang="en">
                <a:solidFill>
                  <a:schemeClr val="dk1"/>
                </a:solidFill>
                <a:latin typeface="Calibri"/>
                <a:ea typeface="Calibri"/>
                <a:cs typeface="Calibri"/>
                <a:sym typeface="Calibri"/>
              </a:rPr>
              <a:t>GROOT</a:t>
            </a:r>
            <a:endParaRPr>
              <a:solidFill>
                <a:schemeClr val="dk1"/>
              </a:solidFill>
              <a:latin typeface="Calibri"/>
              <a:ea typeface="Calibri"/>
              <a:cs typeface="Calibri"/>
              <a:sym typeface="Calibri"/>
            </a:endParaRPr>
          </a:p>
        </p:txBody>
      </p:sp>
      <p:sp>
        <p:nvSpPr>
          <p:cNvPr id="781" name="Google Shape;781;p102"/>
          <p:cNvSpPr txBox="1"/>
          <p:nvPr>
            <p:ph idx="12" type="sldNum"/>
          </p:nvPr>
        </p:nvSpPr>
        <p:spPr>
          <a:xfrm>
            <a:off x="8595300" y="4779401"/>
            <a:ext cx="548700" cy="3483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en">
                <a:latin typeface="Calibri"/>
                <a:ea typeface="Calibri"/>
                <a:cs typeface="Calibri"/>
                <a:sym typeface="Calibri"/>
              </a:rPr>
              <a:t>‹#›</a:t>
            </a:fld>
            <a:endParaRPr>
              <a:latin typeface="Calibri"/>
              <a:ea typeface="Calibri"/>
              <a:cs typeface="Calibri"/>
              <a:sym typeface="Calibri"/>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5" name="Shape 785"/>
        <p:cNvGrpSpPr/>
        <p:nvPr/>
      </p:nvGrpSpPr>
      <p:grpSpPr>
        <a:xfrm>
          <a:off x="0" y="0"/>
          <a:ext cx="0" cy="0"/>
          <a:chOff x="0" y="0"/>
          <a:chExt cx="0" cy="0"/>
        </a:xfrm>
      </p:grpSpPr>
      <p:sp>
        <p:nvSpPr>
          <p:cNvPr id="786" name="Google Shape;786;p103"/>
          <p:cNvSpPr txBox="1"/>
          <p:nvPr>
            <p:ph type="title"/>
          </p:nvPr>
        </p:nvSpPr>
        <p:spPr>
          <a:xfrm>
            <a:off x="311700" y="226150"/>
            <a:ext cx="85206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400">
                <a:latin typeface="Calibri"/>
                <a:ea typeface="Calibri"/>
                <a:cs typeface="Calibri"/>
                <a:sym typeface="Calibri"/>
              </a:rPr>
              <a:t>The Era of 1-bit LLMs</a:t>
            </a:r>
            <a:endParaRPr sz="2400">
              <a:latin typeface="Calibri"/>
              <a:ea typeface="Calibri"/>
              <a:cs typeface="Calibri"/>
              <a:sym typeface="Calibri"/>
            </a:endParaRPr>
          </a:p>
          <a:p>
            <a:pPr indent="0" lvl="0" marL="0" rtl="0" algn="l">
              <a:spcBef>
                <a:spcPts val="0"/>
              </a:spcBef>
              <a:spcAft>
                <a:spcPts val="0"/>
              </a:spcAft>
              <a:buNone/>
            </a:pPr>
            <a:r>
              <a:t/>
            </a:r>
            <a:endParaRPr sz="2400">
              <a:latin typeface="Calibri"/>
              <a:ea typeface="Calibri"/>
              <a:cs typeface="Calibri"/>
              <a:sym typeface="Calibri"/>
            </a:endParaRPr>
          </a:p>
        </p:txBody>
      </p:sp>
      <p:sp>
        <p:nvSpPr>
          <p:cNvPr id="787" name="Google Shape;787;p103"/>
          <p:cNvSpPr txBox="1"/>
          <p:nvPr>
            <p:ph idx="12" type="sldNum"/>
          </p:nvPr>
        </p:nvSpPr>
        <p:spPr>
          <a:xfrm>
            <a:off x="8595300" y="4779401"/>
            <a:ext cx="548700" cy="3483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en">
                <a:latin typeface="Calibri"/>
                <a:ea typeface="Calibri"/>
                <a:cs typeface="Calibri"/>
                <a:sym typeface="Calibri"/>
              </a:rPr>
              <a:t>‹#›</a:t>
            </a:fld>
            <a:endParaRPr>
              <a:latin typeface="Calibri"/>
              <a:ea typeface="Calibri"/>
              <a:cs typeface="Calibri"/>
              <a:sym typeface="Calibri"/>
            </a:endParaRPr>
          </a:p>
        </p:txBody>
      </p:sp>
      <p:sp>
        <p:nvSpPr>
          <p:cNvPr id="788" name="Google Shape;788;p103"/>
          <p:cNvSpPr txBox="1"/>
          <p:nvPr>
            <p:ph idx="1" type="body"/>
          </p:nvPr>
        </p:nvSpPr>
        <p:spPr>
          <a:xfrm>
            <a:off x="311700" y="913700"/>
            <a:ext cx="4154400" cy="3891600"/>
          </a:xfrm>
          <a:prstGeom prst="rect">
            <a:avLst/>
          </a:prstGeom>
        </p:spPr>
        <p:txBody>
          <a:bodyPr anchorCtr="0" anchor="t" bIns="91425" lIns="91425" spcFirstLastPara="1" rIns="91425" wrap="square" tIns="91425">
            <a:normAutofit/>
          </a:bodyPr>
          <a:lstStyle/>
          <a:p>
            <a:pPr indent="-330200" lvl="0" marL="457200" rtl="0" algn="l">
              <a:spcBef>
                <a:spcPts val="1200"/>
              </a:spcBef>
              <a:spcAft>
                <a:spcPts val="0"/>
              </a:spcAft>
              <a:buClr>
                <a:schemeClr val="dk1"/>
              </a:buClr>
              <a:buSzPts val="1600"/>
              <a:buFont typeface="Calibri"/>
              <a:buChar char="●"/>
            </a:pPr>
            <a:r>
              <a:rPr lang="en" sz="1600">
                <a:solidFill>
                  <a:schemeClr val="dk1"/>
                </a:solidFill>
                <a:latin typeface="Calibri"/>
                <a:ea typeface="Calibri"/>
                <a:cs typeface="Calibri"/>
                <a:sym typeface="Calibri"/>
              </a:rPr>
              <a:t>Refer: </a:t>
            </a:r>
            <a:r>
              <a:rPr lang="en" sz="1600">
                <a:solidFill>
                  <a:schemeClr val="dk1"/>
                </a:solidFill>
                <a:latin typeface="Calibri"/>
                <a:ea typeface="Calibri"/>
                <a:cs typeface="Calibri"/>
                <a:sym typeface="Calibri"/>
              </a:rPr>
              <a:t>"The Era of 1-bit LLMs: All Large Language Models are in 1.58 Bits".</a:t>
            </a:r>
            <a:endParaRPr sz="1600">
              <a:solidFill>
                <a:schemeClr val="dk1"/>
              </a:solidFill>
              <a:latin typeface="Calibri"/>
              <a:ea typeface="Calibri"/>
              <a:cs typeface="Calibri"/>
              <a:sym typeface="Calibri"/>
            </a:endParaRPr>
          </a:p>
          <a:p>
            <a:pPr indent="-330200" lvl="0" marL="457200" rtl="0" algn="l">
              <a:spcBef>
                <a:spcPts val="0"/>
              </a:spcBef>
              <a:spcAft>
                <a:spcPts val="0"/>
              </a:spcAft>
              <a:buClr>
                <a:schemeClr val="dk1"/>
              </a:buClr>
              <a:buSzPts val="1600"/>
              <a:buFont typeface="Calibri"/>
              <a:buChar char="●"/>
            </a:pPr>
            <a:r>
              <a:rPr lang="en" sz="1600">
                <a:solidFill>
                  <a:schemeClr val="dk1"/>
                </a:solidFill>
                <a:latin typeface="Calibri"/>
                <a:ea typeface="Calibri"/>
                <a:cs typeface="Calibri"/>
                <a:sym typeface="Calibri"/>
              </a:rPr>
              <a:t>Weight are represented as a trit - 1.58 bits {-1; 0; 1}, without losing performance of a Full Precision Transformer LLM with the same model size and training tokens.</a:t>
            </a:r>
            <a:endParaRPr sz="1600">
              <a:solidFill>
                <a:schemeClr val="dk1"/>
              </a:solidFill>
              <a:latin typeface="Calibri"/>
              <a:ea typeface="Calibri"/>
              <a:cs typeface="Calibri"/>
              <a:sym typeface="Calibri"/>
            </a:endParaRPr>
          </a:p>
          <a:p>
            <a:pPr indent="-330200" lvl="0" marL="457200" rtl="0" algn="l">
              <a:spcBef>
                <a:spcPts val="0"/>
              </a:spcBef>
              <a:spcAft>
                <a:spcPts val="0"/>
              </a:spcAft>
              <a:buClr>
                <a:schemeClr val="dk1"/>
              </a:buClr>
              <a:buSzPts val="1600"/>
              <a:buFont typeface="Calibri"/>
              <a:buChar char="●"/>
            </a:pPr>
            <a:r>
              <a:rPr lang="en" sz="1600">
                <a:solidFill>
                  <a:schemeClr val="dk1"/>
                </a:solidFill>
                <a:latin typeface="Calibri"/>
                <a:ea typeface="Calibri"/>
                <a:cs typeface="Calibri"/>
                <a:sym typeface="Calibri"/>
              </a:rPr>
              <a:t>Instead of multiplying, we just add (since multiplying by 1, 0, or -1 is just a plus, minus, or nothing).</a:t>
            </a:r>
            <a:endParaRPr sz="1600">
              <a:solidFill>
                <a:schemeClr val="dk1"/>
              </a:solidFill>
              <a:latin typeface="Calibri"/>
              <a:ea typeface="Calibri"/>
              <a:cs typeface="Calibri"/>
              <a:sym typeface="Calibri"/>
            </a:endParaRPr>
          </a:p>
          <a:p>
            <a:pPr indent="-330200" lvl="0" marL="457200" rtl="0" algn="l">
              <a:spcBef>
                <a:spcPts val="0"/>
              </a:spcBef>
              <a:spcAft>
                <a:spcPts val="0"/>
              </a:spcAft>
              <a:buClr>
                <a:schemeClr val="dk1"/>
              </a:buClr>
              <a:buSzPts val="1600"/>
              <a:buFont typeface="Calibri"/>
              <a:buChar char="●"/>
            </a:pPr>
            <a:r>
              <a:rPr lang="en" sz="1600">
                <a:solidFill>
                  <a:schemeClr val="dk1"/>
                </a:solidFill>
                <a:latin typeface="Calibri"/>
                <a:ea typeface="Calibri"/>
                <a:cs typeface="Calibri"/>
                <a:sym typeface="Calibri"/>
              </a:rPr>
              <a:t>This makes them 2.7x faster, use 3.5x less GPU memory, and 71x less energy. </a:t>
            </a:r>
            <a:endParaRPr sz="1600">
              <a:solidFill>
                <a:schemeClr val="dk1"/>
              </a:solidFill>
              <a:latin typeface="Calibri"/>
              <a:ea typeface="Calibri"/>
              <a:cs typeface="Calibri"/>
              <a:sym typeface="Calibri"/>
            </a:endParaRPr>
          </a:p>
        </p:txBody>
      </p:sp>
      <p:pic>
        <p:nvPicPr>
          <p:cNvPr id="789" name="Google Shape;789;p103"/>
          <p:cNvPicPr preferRelativeResize="0"/>
          <p:nvPr/>
        </p:nvPicPr>
        <p:blipFill>
          <a:blip r:embed="rId3">
            <a:alphaModFix/>
          </a:blip>
          <a:stretch>
            <a:fillRect/>
          </a:stretch>
        </p:blipFill>
        <p:spPr>
          <a:xfrm>
            <a:off x="4618500" y="951250"/>
            <a:ext cx="4210247" cy="3675751"/>
          </a:xfrm>
          <a:prstGeom prst="rect">
            <a:avLst/>
          </a:prstGeom>
          <a:noFill/>
          <a:ln>
            <a:noFill/>
          </a:ln>
        </p:spPr>
      </p:pic>
      <p:sp>
        <p:nvSpPr>
          <p:cNvPr id="790" name="Google Shape;790;p103"/>
          <p:cNvSpPr txBox="1"/>
          <p:nvPr/>
        </p:nvSpPr>
        <p:spPr>
          <a:xfrm>
            <a:off x="762900" y="4675900"/>
            <a:ext cx="7616700" cy="28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2"/>
                </a:solidFill>
                <a:latin typeface="Calibri"/>
                <a:ea typeface="Calibri"/>
                <a:cs typeface="Calibri"/>
                <a:sym typeface="Calibri"/>
              </a:rPr>
              <a:t>Refer: </a:t>
            </a:r>
            <a:r>
              <a:rPr lang="en" sz="1000" u="sng">
                <a:solidFill>
                  <a:schemeClr val="hlink"/>
                </a:solidFill>
                <a:latin typeface="Calibri"/>
                <a:ea typeface="Calibri"/>
                <a:cs typeface="Calibri"/>
                <a:sym typeface="Calibri"/>
                <a:hlinkClick r:id="rId4"/>
              </a:rPr>
              <a:t>https://arxiv.org/abs/2402.17764</a:t>
            </a:r>
            <a:r>
              <a:rPr lang="en" sz="1000">
                <a:solidFill>
                  <a:schemeClr val="dk2"/>
                </a:solidFill>
                <a:latin typeface="Calibri"/>
                <a:ea typeface="Calibri"/>
                <a:cs typeface="Calibri"/>
                <a:sym typeface="Calibri"/>
              </a:rPr>
              <a:t> </a:t>
            </a:r>
            <a:endParaRPr sz="1000">
              <a:solidFill>
                <a:schemeClr val="dk2"/>
              </a:solidFill>
              <a:latin typeface="Calibri"/>
              <a:ea typeface="Calibri"/>
              <a:cs typeface="Calibri"/>
              <a:sym typeface="Calibri"/>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4" name="Shape 794"/>
        <p:cNvGrpSpPr/>
        <p:nvPr/>
      </p:nvGrpSpPr>
      <p:grpSpPr>
        <a:xfrm>
          <a:off x="0" y="0"/>
          <a:ext cx="0" cy="0"/>
          <a:chOff x="0" y="0"/>
          <a:chExt cx="0" cy="0"/>
        </a:xfrm>
      </p:grpSpPr>
      <p:sp>
        <p:nvSpPr>
          <p:cNvPr id="795" name="Google Shape;795;p104"/>
          <p:cNvSpPr txBox="1"/>
          <p:nvPr>
            <p:ph idx="1" type="body"/>
          </p:nvPr>
        </p:nvSpPr>
        <p:spPr>
          <a:xfrm>
            <a:off x="311700" y="913700"/>
            <a:ext cx="8583000" cy="4001100"/>
          </a:xfrm>
          <a:prstGeom prst="rect">
            <a:avLst/>
          </a:prstGeom>
        </p:spPr>
        <p:txBody>
          <a:bodyPr anchorCtr="0" anchor="t" bIns="91425" lIns="91425" spcFirstLastPara="1" rIns="91425" wrap="square" tIns="91425">
            <a:noAutofit/>
          </a:bodyPr>
          <a:lstStyle/>
          <a:p>
            <a:pPr indent="-330200" lvl="0" marL="457200" rtl="0" algn="l">
              <a:spcBef>
                <a:spcPts val="1200"/>
              </a:spcBef>
              <a:spcAft>
                <a:spcPts val="0"/>
              </a:spcAft>
              <a:buClr>
                <a:schemeClr val="dk1"/>
              </a:buClr>
              <a:buSzPts val="1600"/>
              <a:buFont typeface="Calibri"/>
              <a:buChar char="●"/>
            </a:pPr>
            <a:r>
              <a:rPr lang="en" sz="1600">
                <a:solidFill>
                  <a:schemeClr val="dk1"/>
                </a:solidFill>
                <a:latin typeface="Calibri"/>
                <a:ea typeface="Calibri"/>
                <a:cs typeface="Calibri"/>
                <a:sym typeface="Calibri"/>
              </a:rPr>
              <a:t>Refer: RAFT: Adapting Language Model to Domain Specific RAG</a:t>
            </a:r>
            <a:endParaRPr sz="1600">
              <a:solidFill>
                <a:schemeClr val="dk1"/>
              </a:solidFill>
              <a:latin typeface="Calibri"/>
              <a:ea typeface="Calibri"/>
              <a:cs typeface="Calibri"/>
              <a:sym typeface="Calibri"/>
            </a:endParaRPr>
          </a:p>
          <a:p>
            <a:pPr indent="-330200" lvl="0" marL="457200" rtl="0" algn="l">
              <a:spcBef>
                <a:spcPts val="0"/>
              </a:spcBef>
              <a:spcAft>
                <a:spcPts val="0"/>
              </a:spcAft>
              <a:buClr>
                <a:schemeClr val="dk1"/>
              </a:buClr>
              <a:buSzPts val="1600"/>
              <a:buFont typeface="Calibri"/>
              <a:buChar char="●"/>
            </a:pPr>
            <a:r>
              <a:rPr b="1" lang="en" sz="1600">
                <a:solidFill>
                  <a:schemeClr val="dk1"/>
                </a:solidFill>
                <a:latin typeface="Calibri"/>
                <a:ea typeface="Calibri"/>
                <a:cs typeface="Calibri"/>
                <a:sym typeface="Calibri"/>
              </a:rPr>
              <a:t>Fine-tuning is akin to a "closed-book exam</a:t>
            </a:r>
            <a:r>
              <a:rPr lang="en" sz="1600">
                <a:solidFill>
                  <a:schemeClr val="dk1"/>
                </a:solidFill>
                <a:latin typeface="Calibri"/>
                <a:ea typeface="Calibri"/>
                <a:cs typeface="Calibri"/>
                <a:sym typeface="Calibri"/>
              </a:rPr>
              <a:t>," where the model relies solely on the knowledge acquired during training to answer queries. Can lead to approximation and hallucination</a:t>
            </a:r>
            <a:endParaRPr sz="1600">
              <a:solidFill>
                <a:schemeClr val="dk1"/>
              </a:solidFill>
              <a:latin typeface="Calibri"/>
              <a:ea typeface="Calibri"/>
              <a:cs typeface="Calibri"/>
              <a:sym typeface="Calibri"/>
            </a:endParaRPr>
          </a:p>
          <a:p>
            <a:pPr indent="-330200" lvl="0" marL="457200" rtl="0" algn="l">
              <a:spcBef>
                <a:spcPts val="0"/>
              </a:spcBef>
              <a:spcAft>
                <a:spcPts val="0"/>
              </a:spcAft>
              <a:buClr>
                <a:schemeClr val="dk1"/>
              </a:buClr>
              <a:buSzPts val="1600"/>
              <a:buFont typeface="Calibri"/>
              <a:buChar char="●"/>
            </a:pPr>
            <a:r>
              <a:rPr b="1" lang="en" sz="1600">
                <a:solidFill>
                  <a:schemeClr val="dk1"/>
                </a:solidFill>
                <a:latin typeface="Calibri"/>
                <a:ea typeface="Calibri"/>
                <a:cs typeface="Calibri"/>
                <a:sym typeface="Calibri"/>
              </a:rPr>
              <a:t>RAG is like an "open-book exam</a:t>
            </a:r>
            <a:r>
              <a:rPr lang="en" sz="1600">
                <a:solidFill>
                  <a:schemeClr val="dk1"/>
                </a:solidFill>
                <a:latin typeface="Calibri"/>
                <a:ea typeface="Calibri"/>
                <a:cs typeface="Calibri"/>
                <a:sym typeface="Calibri"/>
              </a:rPr>
              <a:t>," where the model retrieves relevant documents to generate answers. May retrieve "distractor" documents that are semantically similar but not relevant.</a:t>
            </a:r>
            <a:endParaRPr sz="1600">
              <a:solidFill>
                <a:schemeClr val="dk1"/>
              </a:solidFill>
              <a:latin typeface="Calibri"/>
              <a:ea typeface="Calibri"/>
              <a:cs typeface="Calibri"/>
              <a:sym typeface="Calibri"/>
            </a:endParaRPr>
          </a:p>
          <a:p>
            <a:pPr indent="-330200" lvl="0" marL="457200" rtl="0" algn="l">
              <a:spcBef>
                <a:spcPts val="0"/>
              </a:spcBef>
              <a:spcAft>
                <a:spcPts val="0"/>
              </a:spcAft>
              <a:buClr>
                <a:schemeClr val="dk1"/>
              </a:buClr>
              <a:buSzPts val="1600"/>
              <a:buFont typeface="Calibri"/>
              <a:buChar char="●"/>
            </a:pPr>
            <a:r>
              <a:rPr b="1" lang="en" sz="1600">
                <a:solidFill>
                  <a:schemeClr val="dk1"/>
                </a:solidFill>
                <a:latin typeface="Calibri"/>
                <a:ea typeface="Calibri"/>
                <a:cs typeface="Calibri"/>
                <a:sym typeface="Calibri"/>
              </a:rPr>
              <a:t>RAG</a:t>
            </a:r>
            <a:r>
              <a:rPr lang="en" sz="1600">
                <a:solidFill>
                  <a:schemeClr val="dk1"/>
                </a:solidFill>
                <a:latin typeface="Calibri"/>
                <a:ea typeface="Calibri"/>
                <a:cs typeface="Calibri"/>
                <a:sym typeface="Calibri"/>
              </a:rPr>
              <a:t> </a:t>
            </a:r>
            <a:r>
              <a:rPr b="1" lang="en" sz="1600">
                <a:solidFill>
                  <a:schemeClr val="dk1"/>
                </a:solidFill>
                <a:latin typeface="Calibri"/>
                <a:ea typeface="Calibri"/>
                <a:cs typeface="Calibri"/>
                <a:sym typeface="Calibri"/>
              </a:rPr>
              <a:t>involves storing those documents in a vector database </a:t>
            </a:r>
            <a:r>
              <a:rPr lang="en" sz="1600">
                <a:solidFill>
                  <a:schemeClr val="dk1"/>
                </a:solidFill>
                <a:latin typeface="Calibri"/>
                <a:ea typeface="Calibri"/>
                <a:cs typeface="Calibri"/>
                <a:sym typeface="Calibri"/>
              </a:rPr>
              <a:t>and (at query time) finding documents based on their semantic similarity with the question and bringing them (including distrator docs) into the context of the LLM for in context learning. </a:t>
            </a:r>
            <a:endParaRPr sz="1600">
              <a:solidFill>
                <a:schemeClr val="dk1"/>
              </a:solidFill>
              <a:latin typeface="Calibri"/>
              <a:ea typeface="Calibri"/>
              <a:cs typeface="Calibri"/>
              <a:sym typeface="Calibri"/>
            </a:endParaRPr>
          </a:p>
          <a:p>
            <a:pPr indent="-330200" lvl="0" marL="457200" rtl="0" algn="l">
              <a:spcBef>
                <a:spcPts val="0"/>
              </a:spcBef>
              <a:spcAft>
                <a:spcPts val="0"/>
              </a:spcAft>
              <a:buClr>
                <a:schemeClr val="dk1"/>
              </a:buClr>
              <a:buSzPts val="1600"/>
              <a:buFont typeface="Calibri"/>
              <a:buChar char="●"/>
            </a:pPr>
            <a:r>
              <a:rPr b="1" lang="en" sz="1600">
                <a:solidFill>
                  <a:schemeClr val="dk1"/>
                </a:solidFill>
                <a:latin typeface="Calibri"/>
                <a:ea typeface="Calibri"/>
                <a:cs typeface="Calibri"/>
                <a:sym typeface="Calibri"/>
              </a:rPr>
              <a:t>RAFT</a:t>
            </a:r>
            <a:r>
              <a:rPr lang="en" sz="1600">
                <a:solidFill>
                  <a:schemeClr val="dk1"/>
                </a:solidFill>
                <a:latin typeface="Calibri"/>
                <a:ea typeface="Calibri"/>
                <a:cs typeface="Calibri"/>
                <a:sym typeface="Calibri"/>
              </a:rPr>
              <a:t> given a question, and a set of retrieved documents, we train the model to ignore those documents that don't help in answering the question, which we call, distractor documents. </a:t>
            </a:r>
            <a:endParaRPr sz="1600">
              <a:solidFill>
                <a:schemeClr val="dk1"/>
              </a:solidFill>
              <a:latin typeface="Calibri"/>
              <a:ea typeface="Calibri"/>
              <a:cs typeface="Calibri"/>
              <a:sym typeface="Calibri"/>
            </a:endParaRPr>
          </a:p>
          <a:p>
            <a:pPr indent="-330200" lvl="0" marL="457200" rtl="0" algn="l">
              <a:spcBef>
                <a:spcPts val="0"/>
              </a:spcBef>
              <a:spcAft>
                <a:spcPts val="0"/>
              </a:spcAft>
              <a:buClr>
                <a:schemeClr val="dk1"/>
              </a:buClr>
              <a:buSzPts val="1600"/>
              <a:buFont typeface="Calibri"/>
              <a:buChar char="●"/>
            </a:pPr>
            <a:r>
              <a:rPr b="1" lang="en" sz="1600">
                <a:solidFill>
                  <a:schemeClr val="dk1"/>
                </a:solidFill>
                <a:latin typeface="Calibri"/>
                <a:ea typeface="Calibri"/>
                <a:cs typeface="Calibri"/>
                <a:sym typeface="Calibri"/>
              </a:rPr>
              <a:t>RAFT's chain-of-thought-style response </a:t>
            </a:r>
            <a:r>
              <a:rPr lang="en" sz="1600">
                <a:solidFill>
                  <a:schemeClr val="dk1"/>
                </a:solidFill>
                <a:latin typeface="Calibri"/>
                <a:ea typeface="Calibri"/>
                <a:cs typeface="Calibri"/>
                <a:sym typeface="Calibri"/>
              </a:rPr>
              <a:t>helps improve the model's ability to reason apart from </a:t>
            </a:r>
            <a:r>
              <a:rPr lang="en" sz="1600">
                <a:solidFill>
                  <a:schemeClr val="dk1"/>
                </a:solidFill>
                <a:latin typeface="Calibri"/>
                <a:ea typeface="Calibri"/>
                <a:cs typeface="Calibri"/>
                <a:sym typeface="Calibri"/>
              </a:rPr>
              <a:t>citing the right sequence from the relevant document that would help answer the question.</a:t>
            </a:r>
            <a:endParaRPr sz="1600">
              <a:solidFill>
                <a:schemeClr val="dk1"/>
              </a:solidFill>
              <a:latin typeface="Calibri"/>
              <a:ea typeface="Calibri"/>
              <a:cs typeface="Calibri"/>
              <a:sym typeface="Calibri"/>
            </a:endParaRPr>
          </a:p>
        </p:txBody>
      </p:sp>
      <p:sp>
        <p:nvSpPr>
          <p:cNvPr id="796" name="Google Shape;796;p104"/>
          <p:cNvSpPr txBox="1"/>
          <p:nvPr>
            <p:ph type="title"/>
          </p:nvPr>
        </p:nvSpPr>
        <p:spPr>
          <a:xfrm>
            <a:off x="311700" y="226150"/>
            <a:ext cx="85206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400">
                <a:latin typeface="Calibri"/>
                <a:ea typeface="Calibri"/>
                <a:cs typeface="Calibri"/>
                <a:sym typeface="Calibri"/>
              </a:rPr>
              <a:t>RAFT: Retrieval Augmented Fine Tuning</a:t>
            </a:r>
            <a:endParaRPr sz="2400">
              <a:latin typeface="Calibri"/>
              <a:ea typeface="Calibri"/>
              <a:cs typeface="Calibri"/>
              <a:sym typeface="Calibri"/>
            </a:endParaRPr>
          </a:p>
          <a:p>
            <a:pPr indent="0" lvl="0" marL="0" rtl="0" algn="l">
              <a:spcBef>
                <a:spcPts val="0"/>
              </a:spcBef>
              <a:spcAft>
                <a:spcPts val="0"/>
              </a:spcAft>
              <a:buNone/>
            </a:pPr>
            <a:r>
              <a:t/>
            </a:r>
            <a:endParaRPr sz="2400">
              <a:latin typeface="Calibri"/>
              <a:ea typeface="Calibri"/>
              <a:cs typeface="Calibri"/>
              <a:sym typeface="Calibri"/>
            </a:endParaRPr>
          </a:p>
        </p:txBody>
      </p:sp>
      <p:sp>
        <p:nvSpPr>
          <p:cNvPr id="797" name="Google Shape;797;p104"/>
          <p:cNvSpPr txBox="1"/>
          <p:nvPr>
            <p:ph idx="12" type="sldNum"/>
          </p:nvPr>
        </p:nvSpPr>
        <p:spPr>
          <a:xfrm>
            <a:off x="8595300" y="4779401"/>
            <a:ext cx="548700" cy="3483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en">
                <a:latin typeface="Calibri"/>
                <a:ea typeface="Calibri"/>
                <a:cs typeface="Calibri"/>
                <a:sym typeface="Calibri"/>
              </a:rPr>
              <a:t>‹#›</a:t>
            </a:fld>
            <a:endParaRPr>
              <a:latin typeface="Calibri"/>
              <a:ea typeface="Calibri"/>
              <a:cs typeface="Calibri"/>
              <a:sym typeface="Calibri"/>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1" name="Shape 801"/>
        <p:cNvGrpSpPr/>
        <p:nvPr/>
      </p:nvGrpSpPr>
      <p:grpSpPr>
        <a:xfrm>
          <a:off x="0" y="0"/>
          <a:ext cx="0" cy="0"/>
          <a:chOff x="0" y="0"/>
          <a:chExt cx="0" cy="0"/>
        </a:xfrm>
      </p:grpSpPr>
      <p:sp>
        <p:nvSpPr>
          <p:cNvPr id="802" name="Google Shape;802;p105"/>
          <p:cNvSpPr txBox="1"/>
          <p:nvPr>
            <p:ph type="title"/>
          </p:nvPr>
        </p:nvSpPr>
        <p:spPr>
          <a:xfrm>
            <a:off x="311700" y="226150"/>
            <a:ext cx="85206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400">
                <a:latin typeface="Calibri"/>
                <a:ea typeface="Calibri"/>
                <a:cs typeface="Calibri"/>
                <a:sym typeface="Calibri"/>
              </a:rPr>
              <a:t>RAFT: Retrieval Augmented Fine Tuning</a:t>
            </a:r>
            <a:endParaRPr sz="2400">
              <a:latin typeface="Calibri"/>
              <a:ea typeface="Calibri"/>
              <a:cs typeface="Calibri"/>
              <a:sym typeface="Calibri"/>
            </a:endParaRPr>
          </a:p>
          <a:p>
            <a:pPr indent="0" lvl="0" marL="0" rtl="0" algn="l">
              <a:spcBef>
                <a:spcPts val="0"/>
              </a:spcBef>
              <a:spcAft>
                <a:spcPts val="0"/>
              </a:spcAft>
              <a:buNone/>
            </a:pPr>
            <a:r>
              <a:t/>
            </a:r>
            <a:endParaRPr sz="2400">
              <a:latin typeface="Calibri"/>
              <a:ea typeface="Calibri"/>
              <a:cs typeface="Calibri"/>
              <a:sym typeface="Calibri"/>
            </a:endParaRPr>
          </a:p>
        </p:txBody>
      </p:sp>
      <p:sp>
        <p:nvSpPr>
          <p:cNvPr id="803" name="Google Shape;803;p105"/>
          <p:cNvSpPr txBox="1"/>
          <p:nvPr>
            <p:ph idx="12" type="sldNum"/>
          </p:nvPr>
        </p:nvSpPr>
        <p:spPr>
          <a:xfrm>
            <a:off x="8595300" y="4779401"/>
            <a:ext cx="548700" cy="3483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en">
                <a:latin typeface="Calibri"/>
                <a:ea typeface="Calibri"/>
                <a:cs typeface="Calibri"/>
                <a:sym typeface="Calibri"/>
              </a:rPr>
              <a:t>‹#›</a:t>
            </a:fld>
            <a:endParaRPr>
              <a:latin typeface="Calibri"/>
              <a:ea typeface="Calibri"/>
              <a:cs typeface="Calibri"/>
              <a:sym typeface="Calibri"/>
            </a:endParaRPr>
          </a:p>
        </p:txBody>
      </p:sp>
      <p:sp>
        <p:nvSpPr>
          <p:cNvPr id="804" name="Google Shape;804;p105"/>
          <p:cNvSpPr txBox="1"/>
          <p:nvPr>
            <p:ph idx="1" type="body"/>
          </p:nvPr>
        </p:nvSpPr>
        <p:spPr>
          <a:xfrm>
            <a:off x="311700" y="913700"/>
            <a:ext cx="8583000" cy="22866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lang="en" sz="1600">
                <a:solidFill>
                  <a:schemeClr val="dk1"/>
                </a:solidFill>
                <a:latin typeface="Calibri"/>
                <a:ea typeface="Calibri"/>
                <a:cs typeface="Calibri"/>
                <a:sym typeface="Calibri"/>
              </a:rPr>
              <a:t>Retrieval-Augmented Fine-Tuning” combines the benefits of Retrieval Augmented Generation and Fine-Tuning for better domain adaptation. </a:t>
            </a:r>
            <a:endParaRPr sz="1600">
              <a:solidFill>
                <a:schemeClr val="dk1"/>
              </a:solidFill>
              <a:latin typeface="Calibri"/>
              <a:ea typeface="Calibri"/>
              <a:cs typeface="Calibri"/>
              <a:sym typeface="Calibri"/>
            </a:endParaRPr>
          </a:p>
          <a:p>
            <a:pPr indent="-330200" lvl="0" marL="457200" rtl="0" algn="l">
              <a:spcBef>
                <a:spcPts val="1200"/>
              </a:spcBef>
              <a:spcAft>
                <a:spcPts val="0"/>
              </a:spcAft>
              <a:buClr>
                <a:schemeClr val="dk1"/>
              </a:buClr>
              <a:buSzPts val="1600"/>
              <a:buFont typeface="Calibri"/>
              <a:buChar char="●"/>
            </a:pPr>
            <a:r>
              <a:rPr lang="en" sz="1600">
                <a:solidFill>
                  <a:schemeClr val="dk1"/>
                </a:solidFill>
                <a:latin typeface="Calibri"/>
                <a:ea typeface="Calibri"/>
                <a:cs typeface="Calibri"/>
                <a:sym typeface="Calibri"/>
              </a:rPr>
              <a:t>It allows the model to "study" the documents beforehand, process involving creating a synthetic dataset that includes questions, relevant and irrelevant documents, answers, and Chain-of-Thought explanations. </a:t>
            </a:r>
            <a:endParaRPr sz="1600">
              <a:solidFill>
                <a:schemeClr val="dk1"/>
              </a:solidFill>
              <a:latin typeface="Calibri"/>
              <a:ea typeface="Calibri"/>
              <a:cs typeface="Calibri"/>
              <a:sym typeface="Calibri"/>
            </a:endParaRPr>
          </a:p>
          <a:p>
            <a:pPr indent="-330200" lvl="0" marL="457200" rtl="0" algn="l">
              <a:spcBef>
                <a:spcPts val="0"/>
              </a:spcBef>
              <a:spcAft>
                <a:spcPts val="0"/>
              </a:spcAft>
              <a:buClr>
                <a:schemeClr val="dk1"/>
              </a:buClr>
              <a:buSzPts val="1600"/>
              <a:buFont typeface="Calibri"/>
              <a:buChar char="●"/>
            </a:pPr>
            <a:r>
              <a:rPr lang="en" sz="1600">
                <a:solidFill>
                  <a:schemeClr val="dk1"/>
                </a:solidFill>
                <a:latin typeface="Calibri"/>
                <a:ea typeface="Calibri"/>
                <a:cs typeface="Calibri"/>
                <a:sym typeface="Calibri"/>
              </a:rPr>
              <a:t>The it fine-tunes the model on this dataset, RAFT primes the LLM on domain knowledge and style while improving the quality of generated answers from the retrieved context.</a:t>
            </a:r>
            <a:endParaRPr sz="1600">
              <a:solidFill>
                <a:schemeClr val="dk1"/>
              </a:solidFill>
              <a:latin typeface="Calibri"/>
              <a:ea typeface="Calibri"/>
              <a:cs typeface="Calibri"/>
              <a:sym typeface="Calibri"/>
            </a:endParaRPr>
          </a:p>
          <a:p>
            <a:pPr indent="0" lvl="0" marL="0" rtl="0" algn="l">
              <a:spcBef>
                <a:spcPts val="1200"/>
              </a:spcBef>
              <a:spcAft>
                <a:spcPts val="1200"/>
              </a:spcAft>
              <a:buNone/>
            </a:pPr>
            <a:r>
              <a:t/>
            </a:r>
            <a:endParaRPr sz="1600">
              <a:solidFill>
                <a:schemeClr val="dk1"/>
              </a:solidFill>
              <a:latin typeface="Calibri"/>
              <a:ea typeface="Calibri"/>
              <a:cs typeface="Calibri"/>
              <a:sym typeface="Calibri"/>
            </a:endParaRPr>
          </a:p>
        </p:txBody>
      </p:sp>
      <p:pic>
        <p:nvPicPr>
          <p:cNvPr id="805" name="Google Shape;805;p105"/>
          <p:cNvPicPr preferRelativeResize="0"/>
          <p:nvPr/>
        </p:nvPicPr>
        <p:blipFill>
          <a:blip r:embed="rId3">
            <a:alphaModFix/>
          </a:blip>
          <a:stretch>
            <a:fillRect/>
          </a:stretch>
        </p:blipFill>
        <p:spPr>
          <a:xfrm>
            <a:off x="2280625" y="3200300"/>
            <a:ext cx="4458232" cy="1638400"/>
          </a:xfrm>
          <a:prstGeom prst="rect">
            <a:avLst/>
          </a:prstGeom>
          <a:noFill/>
          <a:ln>
            <a:noFill/>
          </a:ln>
        </p:spPr>
      </p:pic>
      <p:sp>
        <p:nvSpPr>
          <p:cNvPr id="806" name="Google Shape;806;p105"/>
          <p:cNvSpPr txBox="1"/>
          <p:nvPr/>
        </p:nvSpPr>
        <p:spPr>
          <a:xfrm>
            <a:off x="701375" y="4798950"/>
            <a:ext cx="7506000" cy="24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2"/>
                </a:solidFill>
                <a:latin typeface="Calibri"/>
                <a:ea typeface="Calibri"/>
                <a:cs typeface="Calibri"/>
                <a:sym typeface="Calibri"/>
              </a:rPr>
              <a:t>Refer: </a:t>
            </a:r>
            <a:r>
              <a:rPr lang="en" sz="1000" u="sng">
                <a:solidFill>
                  <a:schemeClr val="hlink"/>
                </a:solidFill>
                <a:latin typeface="Calibri"/>
                <a:ea typeface="Calibri"/>
                <a:cs typeface="Calibri"/>
                <a:sym typeface="Calibri"/>
                <a:hlinkClick r:id="rId4"/>
              </a:rPr>
              <a:t>https://arxiv.org/abs/2403.10131</a:t>
            </a:r>
            <a:r>
              <a:rPr lang="en" sz="1000">
                <a:solidFill>
                  <a:schemeClr val="dk2"/>
                </a:solidFill>
                <a:latin typeface="Calibri"/>
                <a:ea typeface="Calibri"/>
                <a:cs typeface="Calibri"/>
                <a:sym typeface="Calibri"/>
              </a:rPr>
              <a:t>  </a:t>
            </a:r>
            <a:endParaRPr sz="1000">
              <a:solidFill>
                <a:schemeClr val="dk2"/>
              </a:solidFill>
              <a:latin typeface="Calibri"/>
              <a:ea typeface="Calibri"/>
              <a:cs typeface="Calibri"/>
              <a:sym typeface="Calibri"/>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0" name="Shape 810"/>
        <p:cNvGrpSpPr/>
        <p:nvPr/>
      </p:nvGrpSpPr>
      <p:grpSpPr>
        <a:xfrm>
          <a:off x="0" y="0"/>
          <a:ext cx="0" cy="0"/>
          <a:chOff x="0" y="0"/>
          <a:chExt cx="0" cy="0"/>
        </a:xfrm>
      </p:grpSpPr>
      <p:sp>
        <p:nvSpPr>
          <p:cNvPr id="811" name="Google Shape;811;p106"/>
          <p:cNvSpPr txBox="1"/>
          <p:nvPr>
            <p:ph type="title"/>
          </p:nvPr>
        </p:nvSpPr>
        <p:spPr>
          <a:xfrm>
            <a:off x="311700" y="226150"/>
            <a:ext cx="85206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400">
                <a:latin typeface="Calibri"/>
                <a:ea typeface="Calibri"/>
                <a:cs typeface="Calibri"/>
                <a:sym typeface="Calibri"/>
              </a:rPr>
              <a:t>GROOT: General-purpose Robot 00 Technology</a:t>
            </a:r>
            <a:endParaRPr sz="2400">
              <a:latin typeface="Calibri"/>
              <a:ea typeface="Calibri"/>
              <a:cs typeface="Calibri"/>
              <a:sym typeface="Calibri"/>
            </a:endParaRPr>
          </a:p>
          <a:p>
            <a:pPr indent="0" lvl="0" marL="0" rtl="0" algn="l">
              <a:spcBef>
                <a:spcPts val="0"/>
              </a:spcBef>
              <a:spcAft>
                <a:spcPts val="0"/>
              </a:spcAft>
              <a:buNone/>
            </a:pPr>
            <a:r>
              <a:t/>
            </a:r>
            <a:endParaRPr sz="2400">
              <a:latin typeface="Calibri"/>
              <a:ea typeface="Calibri"/>
              <a:cs typeface="Calibri"/>
              <a:sym typeface="Calibri"/>
            </a:endParaRPr>
          </a:p>
        </p:txBody>
      </p:sp>
      <p:sp>
        <p:nvSpPr>
          <p:cNvPr id="812" name="Google Shape;812;p106"/>
          <p:cNvSpPr txBox="1"/>
          <p:nvPr>
            <p:ph idx="12" type="sldNum"/>
          </p:nvPr>
        </p:nvSpPr>
        <p:spPr>
          <a:xfrm>
            <a:off x="8595300" y="4779401"/>
            <a:ext cx="548700" cy="3483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en">
                <a:latin typeface="Calibri"/>
                <a:ea typeface="Calibri"/>
                <a:cs typeface="Calibri"/>
                <a:sym typeface="Calibri"/>
              </a:rPr>
              <a:t>‹#›</a:t>
            </a:fld>
            <a:endParaRPr>
              <a:latin typeface="Calibri"/>
              <a:ea typeface="Calibri"/>
              <a:cs typeface="Calibri"/>
              <a:sym typeface="Calibri"/>
            </a:endParaRPr>
          </a:p>
        </p:txBody>
      </p:sp>
      <p:sp>
        <p:nvSpPr>
          <p:cNvPr id="813" name="Google Shape;813;p106"/>
          <p:cNvSpPr txBox="1"/>
          <p:nvPr>
            <p:ph idx="1" type="body"/>
          </p:nvPr>
        </p:nvSpPr>
        <p:spPr>
          <a:xfrm>
            <a:off x="311700" y="913700"/>
            <a:ext cx="4694100" cy="3891600"/>
          </a:xfrm>
          <a:prstGeom prst="rect">
            <a:avLst/>
          </a:prstGeom>
        </p:spPr>
        <p:txBody>
          <a:bodyPr anchorCtr="0" anchor="t" bIns="91425" lIns="91425" spcFirstLastPara="1" rIns="91425" wrap="square" tIns="91425">
            <a:noAutofit/>
          </a:bodyPr>
          <a:lstStyle/>
          <a:p>
            <a:pPr indent="-330200" lvl="0" marL="457200" rtl="0" algn="l">
              <a:spcBef>
                <a:spcPts val="1400"/>
              </a:spcBef>
              <a:spcAft>
                <a:spcPts val="0"/>
              </a:spcAft>
              <a:buClr>
                <a:schemeClr val="dk1"/>
              </a:buClr>
              <a:buSzPts val="1600"/>
              <a:buFont typeface="Calibri"/>
              <a:buChar char="●"/>
            </a:pPr>
            <a:r>
              <a:rPr lang="en" sz="1600">
                <a:solidFill>
                  <a:schemeClr val="dk1"/>
                </a:solidFill>
                <a:latin typeface="Calibri"/>
                <a:ea typeface="Calibri"/>
                <a:cs typeface="Calibri"/>
                <a:sym typeface="Calibri"/>
              </a:rPr>
              <a:t>Nvidia’s </a:t>
            </a:r>
            <a:r>
              <a:rPr b="1" lang="en" sz="1600">
                <a:solidFill>
                  <a:schemeClr val="dk1"/>
                </a:solidFill>
                <a:latin typeface="Calibri"/>
                <a:ea typeface="Calibri"/>
                <a:cs typeface="Calibri"/>
                <a:sym typeface="Calibri"/>
              </a:rPr>
              <a:t>AI Model for Humanoid Robot Development.</a:t>
            </a:r>
            <a:endParaRPr b="1" sz="1600">
              <a:solidFill>
                <a:schemeClr val="dk1"/>
              </a:solidFill>
              <a:latin typeface="Calibri"/>
              <a:ea typeface="Calibri"/>
              <a:cs typeface="Calibri"/>
              <a:sym typeface="Calibri"/>
            </a:endParaRPr>
          </a:p>
          <a:p>
            <a:pPr indent="-330200" lvl="0" marL="457200" rtl="0" algn="l">
              <a:spcBef>
                <a:spcPts val="0"/>
              </a:spcBef>
              <a:spcAft>
                <a:spcPts val="0"/>
              </a:spcAft>
              <a:buClr>
                <a:schemeClr val="dk1"/>
              </a:buClr>
              <a:buSzPts val="1600"/>
              <a:buFont typeface="Calibri"/>
              <a:buChar char="●"/>
            </a:pPr>
            <a:r>
              <a:rPr b="1" lang="en" sz="1600">
                <a:solidFill>
                  <a:schemeClr val="dk1"/>
                </a:solidFill>
                <a:latin typeface="Calibri"/>
                <a:ea typeface="Calibri"/>
                <a:cs typeface="Calibri"/>
                <a:sym typeface="Calibri"/>
              </a:rPr>
              <a:t>GROOT</a:t>
            </a:r>
            <a:r>
              <a:rPr lang="en" sz="1600">
                <a:solidFill>
                  <a:schemeClr val="dk1"/>
                </a:solidFill>
                <a:latin typeface="Calibri"/>
                <a:ea typeface="Calibri"/>
                <a:cs typeface="Calibri"/>
                <a:sym typeface="Calibri"/>
              </a:rPr>
              <a:t> powered robots will be designed to understand human language and emulate human gestures through </a:t>
            </a:r>
            <a:r>
              <a:rPr b="1" lang="en" sz="1600">
                <a:solidFill>
                  <a:schemeClr val="dk1"/>
                </a:solidFill>
                <a:latin typeface="Calibri"/>
                <a:ea typeface="Calibri"/>
                <a:cs typeface="Calibri"/>
                <a:sym typeface="Calibri"/>
              </a:rPr>
              <a:t>imitation learning </a:t>
            </a:r>
            <a:endParaRPr b="1" sz="1600">
              <a:solidFill>
                <a:schemeClr val="dk1"/>
              </a:solidFill>
              <a:latin typeface="Calibri"/>
              <a:ea typeface="Calibri"/>
              <a:cs typeface="Calibri"/>
              <a:sym typeface="Calibri"/>
            </a:endParaRPr>
          </a:p>
          <a:p>
            <a:pPr indent="-330200" lvl="0" marL="457200" rtl="0" algn="l">
              <a:spcBef>
                <a:spcPts val="0"/>
              </a:spcBef>
              <a:spcAft>
                <a:spcPts val="0"/>
              </a:spcAft>
              <a:buClr>
                <a:schemeClr val="dk1"/>
              </a:buClr>
              <a:buSzPts val="1600"/>
              <a:buFont typeface="Calibri"/>
              <a:buChar char="●"/>
            </a:pPr>
            <a:r>
              <a:rPr lang="en" sz="1600">
                <a:solidFill>
                  <a:schemeClr val="dk1"/>
                </a:solidFill>
                <a:latin typeface="Calibri"/>
                <a:ea typeface="Calibri"/>
                <a:cs typeface="Calibri"/>
                <a:sym typeface="Calibri"/>
              </a:rPr>
              <a:t>Robots can interact with their environment, exhibit human-like behavior and perform complex tasks. </a:t>
            </a:r>
            <a:endParaRPr sz="1600">
              <a:solidFill>
                <a:schemeClr val="dk1"/>
              </a:solidFill>
              <a:latin typeface="Calibri"/>
              <a:ea typeface="Calibri"/>
              <a:cs typeface="Calibri"/>
              <a:sym typeface="Calibri"/>
            </a:endParaRPr>
          </a:p>
          <a:p>
            <a:pPr indent="-330200" lvl="0" marL="457200" rtl="0" algn="l">
              <a:spcBef>
                <a:spcPts val="0"/>
              </a:spcBef>
              <a:spcAft>
                <a:spcPts val="0"/>
              </a:spcAft>
              <a:buClr>
                <a:schemeClr val="dk1"/>
              </a:buClr>
              <a:buSzPts val="1600"/>
              <a:buFont typeface="Calibri"/>
              <a:buChar char="●"/>
            </a:pPr>
            <a:r>
              <a:rPr lang="en" sz="1600">
                <a:solidFill>
                  <a:schemeClr val="dk1"/>
                </a:solidFill>
                <a:latin typeface="Calibri"/>
                <a:ea typeface="Calibri"/>
                <a:cs typeface="Calibri"/>
                <a:sym typeface="Calibri"/>
              </a:rPr>
              <a:t>Employs </a:t>
            </a:r>
            <a:r>
              <a:rPr b="1" lang="en" sz="1600">
                <a:solidFill>
                  <a:schemeClr val="dk1"/>
                </a:solidFill>
                <a:latin typeface="Calibri"/>
                <a:ea typeface="Calibri"/>
                <a:cs typeface="Calibri"/>
                <a:sym typeface="Calibri"/>
              </a:rPr>
              <a:t>Reinforcement Learning</a:t>
            </a:r>
            <a:r>
              <a:rPr lang="en" sz="1600">
                <a:solidFill>
                  <a:schemeClr val="dk1"/>
                </a:solidFill>
                <a:latin typeface="Calibri"/>
                <a:ea typeface="Calibri"/>
                <a:cs typeface="Calibri"/>
                <a:sym typeface="Calibri"/>
              </a:rPr>
              <a:t>, echoing the essence of human learning through exploration and guided by feedback and rewards.</a:t>
            </a:r>
            <a:endParaRPr sz="1600">
              <a:solidFill>
                <a:schemeClr val="dk1"/>
              </a:solidFill>
              <a:latin typeface="Calibri"/>
              <a:ea typeface="Calibri"/>
              <a:cs typeface="Calibri"/>
              <a:sym typeface="Calibri"/>
            </a:endParaRPr>
          </a:p>
          <a:p>
            <a:pPr indent="-330200" lvl="0" marL="457200" rtl="0" algn="l">
              <a:spcBef>
                <a:spcPts val="0"/>
              </a:spcBef>
              <a:spcAft>
                <a:spcPts val="0"/>
              </a:spcAft>
              <a:buClr>
                <a:schemeClr val="dk1"/>
              </a:buClr>
              <a:buSzPts val="1600"/>
              <a:buFont typeface="Calibri"/>
              <a:buChar char="●"/>
            </a:pPr>
            <a:r>
              <a:rPr lang="en" sz="1600">
                <a:solidFill>
                  <a:schemeClr val="dk1"/>
                </a:solidFill>
                <a:latin typeface="Calibri"/>
                <a:ea typeface="Calibri"/>
                <a:cs typeface="Calibri"/>
                <a:sym typeface="Calibri"/>
              </a:rPr>
              <a:t>GR00T model takes </a:t>
            </a:r>
            <a:r>
              <a:rPr b="1" lang="en" sz="1600">
                <a:solidFill>
                  <a:schemeClr val="dk1"/>
                </a:solidFill>
                <a:latin typeface="Calibri"/>
                <a:ea typeface="Calibri"/>
                <a:cs typeface="Calibri"/>
                <a:sym typeface="Calibri"/>
              </a:rPr>
              <a:t>multimodal instructions</a:t>
            </a:r>
            <a:r>
              <a:rPr lang="en" sz="1600">
                <a:solidFill>
                  <a:schemeClr val="dk1"/>
                </a:solidFill>
                <a:latin typeface="Calibri"/>
                <a:ea typeface="Calibri"/>
                <a:cs typeface="Calibri"/>
                <a:sym typeface="Calibri"/>
              </a:rPr>
              <a:t> and past interactions as input and produces the actions for the robot to execute.</a:t>
            </a:r>
            <a:endParaRPr sz="1600">
              <a:solidFill>
                <a:schemeClr val="dk1"/>
              </a:solidFill>
              <a:latin typeface="Calibri"/>
              <a:ea typeface="Calibri"/>
              <a:cs typeface="Calibri"/>
              <a:sym typeface="Calibri"/>
            </a:endParaRPr>
          </a:p>
        </p:txBody>
      </p:sp>
      <p:pic>
        <p:nvPicPr>
          <p:cNvPr id="814" name="Google Shape;814;p106"/>
          <p:cNvPicPr preferRelativeResize="0"/>
          <p:nvPr/>
        </p:nvPicPr>
        <p:blipFill>
          <a:blip r:embed="rId3">
            <a:alphaModFix/>
          </a:blip>
          <a:stretch>
            <a:fillRect/>
          </a:stretch>
        </p:blipFill>
        <p:spPr>
          <a:xfrm>
            <a:off x="4903050" y="2571750"/>
            <a:ext cx="4141474" cy="2329576"/>
          </a:xfrm>
          <a:prstGeom prst="rect">
            <a:avLst/>
          </a:prstGeom>
          <a:noFill/>
          <a:ln>
            <a:noFill/>
          </a:ln>
        </p:spPr>
      </p:pic>
      <p:pic>
        <p:nvPicPr>
          <p:cNvPr id="815" name="Google Shape;815;p106"/>
          <p:cNvPicPr preferRelativeResize="0"/>
          <p:nvPr/>
        </p:nvPicPr>
        <p:blipFill rotWithShape="1">
          <a:blip r:embed="rId4">
            <a:alphaModFix/>
          </a:blip>
          <a:srcRect b="8519" l="42795" r="38157" t="29248"/>
          <a:stretch/>
        </p:blipFill>
        <p:spPr>
          <a:xfrm>
            <a:off x="7342563" y="1005400"/>
            <a:ext cx="998154" cy="1830925"/>
          </a:xfrm>
          <a:prstGeom prst="rect">
            <a:avLst/>
          </a:prstGeom>
          <a:noFill/>
          <a:ln>
            <a:noFill/>
          </a:ln>
        </p:spPr>
      </p:pic>
      <p:sp>
        <p:nvSpPr>
          <p:cNvPr id="816" name="Google Shape;816;p106"/>
          <p:cNvSpPr txBox="1"/>
          <p:nvPr/>
        </p:nvSpPr>
        <p:spPr>
          <a:xfrm>
            <a:off x="5278850" y="4823575"/>
            <a:ext cx="3316500" cy="23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2"/>
                </a:solidFill>
                <a:latin typeface="Calibri"/>
                <a:ea typeface="Calibri"/>
                <a:cs typeface="Calibri"/>
                <a:sym typeface="Calibri"/>
              </a:rPr>
              <a:t>Refer: </a:t>
            </a:r>
            <a:r>
              <a:rPr lang="en" sz="1000" u="sng">
                <a:solidFill>
                  <a:schemeClr val="hlink"/>
                </a:solidFill>
                <a:latin typeface="Calibri"/>
                <a:ea typeface="Calibri"/>
                <a:cs typeface="Calibri"/>
                <a:sym typeface="Calibri"/>
                <a:hlinkClick r:id="rId5"/>
              </a:rPr>
              <a:t>https://developer.nvidia.com/project-gr00t</a:t>
            </a:r>
            <a:r>
              <a:rPr lang="en" sz="1000">
                <a:solidFill>
                  <a:schemeClr val="dk2"/>
                </a:solidFill>
                <a:latin typeface="Calibri"/>
                <a:ea typeface="Calibri"/>
                <a:cs typeface="Calibri"/>
                <a:sym typeface="Calibri"/>
              </a:rPr>
              <a:t> </a:t>
            </a:r>
            <a:endParaRPr sz="1000">
              <a:solidFill>
                <a:schemeClr val="dk2"/>
              </a:solidFill>
              <a:latin typeface="Calibri"/>
              <a:ea typeface="Calibri"/>
              <a:cs typeface="Calibri"/>
              <a:sym typeface="Calibri"/>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0" name="Shape 820"/>
        <p:cNvGrpSpPr/>
        <p:nvPr/>
      </p:nvGrpSpPr>
      <p:grpSpPr>
        <a:xfrm>
          <a:off x="0" y="0"/>
          <a:ext cx="0" cy="0"/>
          <a:chOff x="0" y="0"/>
          <a:chExt cx="0" cy="0"/>
        </a:xfrm>
      </p:grpSpPr>
      <p:sp>
        <p:nvSpPr>
          <p:cNvPr id="821" name="Google Shape;821;p107"/>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Exit Test</a:t>
            </a:r>
            <a:endParaRPr/>
          </a:p>
        </p:txBody>
      </p:sp>
      <p:sp>
        <p:nvSpPr>
          <p:cNvPr id="822" name="Google Shape;822;p10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823" name="Google Shape;823;p107"/>
          <p:cNvSpPr txBox="1"/>
          <p:nvPr/>
        </p:nvSpPr>
        <p:spPr>
          <a:xfrm>
            <a:off x="311700" y="4260600"/>
            <a:ext cx="8520600" cy="45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2"/>
                </a:solidFill>
                <a:latin typeface="Calibri"/>
                <a:ea typeface="Calibri"/>
                <a:cs typeface="Calibri"/>
                <a:sym typeface="Calibri"/>
              </a:rPr>
              <a:t>Refer: </a:t>
            </a:r>
            <a:r>
              <a:rPr lang="en" sz="1000">
                <a:solidFill>
                  <a:schemeClr val="dk1"/>
                </a:solidFill>
                <a:latin typeface="Calibri"/>
                <a:ea typeface="Calibri"/>
                <a:cs typeface="Calibri"/>
                <a:sym typeface="Calibri"/>
              </a:rPr>
              <a:t>Generative AI with LLMs Course by DeepLearning.AI: </a:t>
            </a:r>
            <a:r>
              <a:rPr lang="en" sz="1000" u="sng">
                <a:solidFill>
                  <a:schemeClr val="accent5"/>
                </a:solidFill>
                <a:latin typeface="Calibri"/>
                <a:ea typeface="Calibri"/>
                <a:cs typeface="Calibri"/>
                <a:sym typeface="Calibri"/>
                <a:hlinkClick r:id="rId3">
                  <a:extLst>
                    <a:ext uri="{A12FA001-AC4F-418D-AE19-62706E023703}">
                      <ahyp:hlinkClr val="tx"/>
                    </a:ext>
                  </a:extLst>
                </a:hlinkClick>
              </a:rPr>
              <a:t>https://www.deeplearning.ai/courses/generative-ai-with-llms/</a:t>
            </a:r>
            <a:endParaRPr sz="1000">
              <a:solidFill>
                <a:schemeClr val="dk1"/>
              </a:solidFill>
              <a:latin typeface="Calibri"/>
              <a:ea typeface="Calibri"/>
              <a:cs typeface="Calibri"/>
              <a:sym typeface="Calibri"/>
            </a:endParaRPr>
          </a:p>
          <a:p>
            <a:pPr indent="0" lvl="0" marL="0" rtl="0" algn="l">
              <a:spcBef>
                <a:spcPts val="0"/>
              </a:spcBef>
              <a:spcAft>
                <a:spcPts val="0"/>
              </a:spcAft>
              <a:buNone/>
            </a:pPr>
            <a:r>
              <a:t/>
            </a:r>
            <a:endParaRPr sz="1800">
              <a:solidFill>
                <a:schemeClr val="dk2"/>
              </a:solidFill>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7" name="Shape 827"/>
        <p:cNvGrpSpPr/>
        <p:nvPr/>
      </p:nvGrpSpPr>
      <p:grpSpPr>
        <a:xfrm>
          <a:off x="0" y="0"/>
          <a:ext cx="0" cy="0"/>
          <a:chOff x="0" y="0"/>
          <a:chExt cx="0" cy="0"/>
        </a:xfrm>
      </p:grpSpPr>
      <p:sp>
        <p:nvSpPr>
          <p:cNvPr id="828" name="Google Shape;828;p108"/>
          <p:cNvSpPr txBox="1"/>
          <p:nvPr>
            <p:ph idx="1" type="body"/>
          </p:nvPr>
        </p:nvSpPr>
        <p:spPr>
          <a:xfrm>
            <a:off x="311700" y="306225"/>
            <a:ext cx="8520600" cy="3891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1400">
                <a:latin typeface="Calibri"/>
                <a:ea typeface="Calibri"/>
                <a:cs typeface="Calibri"/>
                <a:sym typeface="Calibri"/>
              </a:rPr>
              <a:t>Question 1: Interacting with Large Language Models (LLMs) differs from traditional machine learning models. Working with LLMs involves natural language input, known as a _____, resulting in output from the Large Language Model, known as the ______ .</a:t>
            </a:r>
            <a:endParaRPr b="1" sz="1400">
              <a:latin typeface="Calibri"/>
              <a:ea typeface="Calibri"/>
              <a:cs typeface="Calibri"/>
              <a:sym typeface="Calibri"/>
            </a:endParaRPr>
          </a:p>
          <a:p>
            <a:pPr indent="0" lvl="0" marL="0" rtl="0" algn="l">
              <a:spcBef>
                <a:spcPts val="1200"/>
              </a:spcBef>
              <a:spcAft>
                <a:spcPts val="0"/>
              </a:spcAft>
              <a:buNone/>
            </a:pPr>
            <a:r>
              <a:rPr b="1" lang="en" sz="1400">
                <a:latin typeface="Calibri"/>
                <a:ea typeface="Calibri"/>
                <a:cs typeface="Calibri"/>
                <a:sym typeface="Calibri"/>
              </a:rPr>
              <a:t>Choose the answer that correctly fill in the blanks.</a:t>
            </a:r>
            <a:endParaRPr b="1" sz="1400">
              <a:latin typeface="Calibri"/>
              <a:ea typeface="Calibri"/>
              <a:cs typeface="Calibri"/>
              <a:sym typeface="Calibri"/>
            </a:endParaRPr>
          </a:p>
          <a:p>
            <a:pPr indent="-317500" lvl="0" marL="457200" rtl="0" algn="l">
              <a:spcBef>
                <a:spcPts val="1200"/>
              </a:spcBef>
              <a:spcAft>
                <a:spcPts val="0"/>
              </a:spcAft>
              <a:buSzPts val="1400"/>
              <a:buFont typeface="Calibri"/>
              <a:buAutoNum type="alphaUcPeriod"/>
            </a:pPr>
            <a:r>
              <a:rPr lang="en" sz="1400">
                <a:latin typeface="Calibri"/>
                <a:ea typeface="Calibri"/>
                <a:cs typeface="Calibri"/>
                <a:sym typeface="Calibri"/>
              </a:rPr>
              <a:t>Prompt, fine-tuned LLM</a:t>
            </a:r>
            <a:endParaRPr sz="1400">
              <a:latin typeface="Calibri"/>
              <a:ea typeface="Calibri"/>
              <a:cs typeface="Calibri"/>
              <a:sym typeface="Calibri"/>
            </a:endParaRPr>
          </a:p>
          <a:p>
            <a:pPr indent="-317500" lvl="0" marL="457200" rtl="0" algn="l">
              <a:spcBef>
                <a:spcPts val="0"/>
              </a:spcBef>
              <a:spcAft>
                <a:spcPts val="0"/>
              </a:spcAft>
              <a:buSzPts val="1400"/>
              <a:buFont typeface="Calibri"/>
              <a:buAutoNum type="alphaUcPeriod"/>
            </a:pPr>
            <a:r>
              <a:rPr lang="en" sz="1400">
                <a:latin typeface="Calibri"/>
                <a:ea typeface="Calibri"/>
                <a:cs typeface="Calibri"/>
                <a:sym typeface="Calibri"/>
              </a:rPr>
              <a:t>Prompt, completion</a:t>
            </a:r>
            <a:endParaRPr sz="1400">
              <a:latin typeface="Calibri"/>
              <a:ea typeface="Calibri"/>
              <a:cs typeface="Calibri"/>
              <a:sym typeface="Calibri"/>
            </a:endParaRPr>
          </a:p>
          <a:p>
            <a:pPr indent="-317500" lvl="0" marL="457200" rtl="0" algn="l">
              <a:spcBef>
                <a:spcPts val="0"/>
              </a:spcBef>
              <a:spcAft>
                <a:spcPts val="0"/>
              </a:spcAft>
              <a:buSzPts val="1400"/>
              <a:buFont typeface="Calibri"/>
              <a:buAutoNum type="alphaUcPeriod"/>
            </a:pPr>
            <a:r>
              <a:rPr lang="en" sz="1400">
                <a:latin typeface="Calibri"/>
                <a:ea typeface="Calibri"/>
                <a:cs typeface="Calibri"/>
                <a:sym typeface="Calibri"/>
              </a:rPr>
              <a:t>Prediction request, prediction response</a:t>
            </a:r>
            <a:endParaRPr sz="1400">
              <a:latin typeface="Calibri"/>
              <a:ea typeface="Calibri"/>
              <a:cs typeface="Calibri"/>
              <a:sym typeface="Calibri"/>
            </a:endParaRPr>
          </a:p>
          <a:p>
            <a:pPr indent="-317500" lvl="0" marL="457200" rtl="0" algn="l">
              <a:spcBef>
                <a:spcPts val="0"/>
              </a:spcBef>
              <a:spcAft>
                <a:spcPts val="0"/>
              </a:spcAft>
              <a:buSzPts val="1400"/>
              <a:buFont typeface="Calibri"/>
              <a:buAutoNum type="alphaUcPeriod"/>
            </a:pPr>
            <a:r>
              <a:rPr lang="en" sz="1400">
                <a:latin typeface="Calibri"/>
                <a:ea typeface="Calibri"/>
                <a:cs typeface="Calibri"/>
                <a:sym typeface="Calibri"/>
              </a:rPr>
              <a:t>Tunable request, completion</a:t>
            </a:r>
            <a:endParaRPr sz="1400">
              <a:latin typeface="Calibri"/>
              <a:ea typeface="Calibri"/>
              <a:cs typeface="Calibri"/>
              <a:sym typeface="Calibri"/>
            </a:endParaRPr>
          </a:p>
          <a:p>
            <a:pPr indent="0" lvl="0" marL="0" rtl="0" algn="l">
              <a:spcBef>
                <a:spcPts val="1200"/>
              </a:spcBef>
              <a:spcAft>
                <a:spcPts val="1200"/>
              </a:spcAft>
              <a:buNone/>
            </a:pPr>
            <a:r>
              <a:t/>
            </a:r>
            <a:endParaRPr/>
          </a:p>
        </p:txBody>
      </p:sp>
      <p:sp>
        <p:nvSpPr>
          <p:cNvPr id="829" name="Google Shape;829;p108"/>
          <p:cNvSpPr txBox="1"/>
          <p:nvPr>
            <p:ph idx="12" type="sldNum"/>
          </p:nvPr>
        </p:nvSpPr>
        <p:spPr>
          <a:xfrm>
            <a:off x="8595300" y="4779401"/>
            <a:ext cx="548700" cy="3483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en">
                <a:latin typeface="Calibri"/>
                <a:ea typeface="Calibri"/>
                <a:cs typeface="Calibri"/>
                <a:sym typeface="Calibri"/>
              </a:rPr>
              <a:t>‹#›</a:t>
            </a:fld>
            <a:endParaRPr>
              <a:latin typeface="Calibri"/>
              <a:ea typeface="Calibri"/>
              <a:cs typeface="Calibri"/>
              <a:sym typeface="Calibri"/>
            </a:endParaRPr>
          </a:p>
        </p:txBody>
      </p:sp>
      <p:sp>
        <p:nvSpPr>
          <p:cNvPr id="830" name="Google Shape;830;p108"/>
          <p:cNvSpPr txBox="1"/>
          <p:nvPr/>
        </p:nvSpPr>
        <p:spPr>
          <a:xfrm>
            <a:off x="311700" y="4260600"/>
            <a:ext cx="8520600" cy="29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2"/>
                </a:solidFill>
                <a:latin typeface="Calibri"/>
                <a:ea typeface="Calibri"/>
                <a:cs typeface="Calibri"/>
                <a:sym typeface="Calibri"/>
              </a:rPr>
              <a:t>Refer: </a:t>
            </a:r>
            <a:r>
              <a:rPr lang="en" sz="1000">
                <a:solidFill>
                  <a:schemeClr val="dk1"/>
                </a:solidFill>
                <a:latin typeface="Calibri"/>
                <a:ea typeface="Calibri"/>
                <a:cs typeface="Calibri"/>
                <a:sym typeface="Calibri"/>
              </a:rPr>
              <a:t>Generative AI with LLMs Course by DeepLearning.AI: </a:t>
            </a:r>
            <a:r>
              <a:rPr lang="en" sz="1000" u="sng">
                <a:solidFill>
                  <a:schemeClr val="accent5"/>
                </a:solidFill>
                <a:latin typeface="Calibri"/>
                <a:ea typeface="Calibri"/>
                <a:cs typeface="Calibri"/>
                <a:sym typeface="Calibri"/>
                <a:hlinkClick r:id="rId3">
                  <a:extLst>
                    <a:ext uri="{A12FA001-AC4F-418D-AE19-62706E023703}">
                      <ahyp:hlinkClr val="tx"/>
                    </a:ext>
                  </a:extLst>
                </a:hlinkClick>
              </a:rPr>
              <a:t>https://www.deeplearning.ai/courses/generative-ai-with-llms/</a:t>
            </a:r>
            <a:endParaRPr sz="1000">
              <a:solidFill>
                <a:schemeClr val="dk1"/>
              </a:solidFill>
              <a:latin typeface="Calibri"/>
              <a:ea typeface="Calibri"/>
              <a:cs typeface="Calibri"/>
              <a:sym typeface="Calibri"/>
            </a:endParaRPr>
          </a:p>
          <a:p>
            <a:pPr indent="0" lvl="0" marL="0" rtl="0" algn="l">
              <a:spcBef>
                <a:spcPts val="0"/>
              </a:spcBef>
              <a:spcAft>
                <a:spcPts val="0"/>
              </a:spcAft>
              <a:buNone/>
            </a:pPr>
            <a:r>
              <a:t/>
            </a:r>
            <a:endParaRPr sz="1800">
              <a:solidFill>
                <a:schemeClr val="dk2"/>
              </a:solidFill>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4" name="Shape 834"/>
        <p:cNvGrpSpPr/>
        <p:nvPr/>
      </p:nvGrpSpPr>
      <p:grpSpPr>
        <a:xfrm>
          <a:off x="0" y="0"/>
          <a:ext cx="0" cy="0"/>
          <a:chOff x="0" y="0"/>
          <a:chExt cx="0" cy="0"/>
        </a:xfrm>
      </p:grpSpPr>
      <p:sp>
        <p:nvSpPr>
          <p:cNvPr id="835" name="Google Shape;835;p109"/>
          <p:cNvSpPr txBox="1"/>
          <p:nvPr>
            <p:ph idx="1" type="body"/>
          </p:nvPr>
        </p:nvSpPr>
        <p:spPr>
          <a:xfrm>
            <a:off x="277825" y="318450"/>
            <a:ext cx="8520600" cy="3891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1400">
                <a:latin typeface="Calibri"/>
                <a:ea typeface="Calibri"/>
                <a:cs typeface="Calibri"/>
                <a:sym typeface="Calibri"/>
              </a:rPr>
              <a:t>Question 2: Large Language Models (LLMs) are capable of performing multiple tasks supporting a variety of use cases. Which of the following tasks supports the use case of converting code comments into executable code?</a:t>
            </a:r>
            <a:endParaRPr b="1" sz="1400">
              <a:latin typeface="Calibri"/>
              <a:ea typeface="Calibri"/>
              <a:cs typeface="Calibri"/>
              <a:sym typeface="Calibri"/>
            </a:endParaRPr>
          </a:p>
          <a:p>
            <a:pPr indent="-317500" lvl="0" marL="457200" rtl="0" algn="l">
              <a:spcBef>
                <a:spcPts val="1200"/>
              </a:spcBef>
              <a:spcAft>
                <a:spcPts val="0"/>
              </a:spcAft>
              <a:buSzPts val="1400"/>
              <a:buFont typeface="Calibri"/>
              <a:buAutoNum type="alphaUcPeriod"/>
            </a:pPr>
            <a:r>
              <a:rPr lang="en" sz="1400">
                <a:latin typeface="Calibri"/>
                <a:ea typeface="Calibri"/>
                <a:cs typeface="Calibri"/>
                <a:sym typeface="Calibri"/>
              </a:rPr>
              <a:t>Invoke actions from text</a:t>
            </a:r>
            <a:endParaRPr sz="1400">
              <a:latin typeface="Calibri"/>
              <a:ea typeface="Calibri"/>
              <a:cs typeface="Calibri"/>
              <a:sym typeface="Calibri"/>
            </a:endParaRPr>
          </a:p>
          <a:p>
            <a:pPr indent="-317500" lvl="0" marL="457200" rtl="0" algn="l">
              <a:spcBef>
                <a:spcPts val="0"/>
              </a:spcBef>
              <a:spcAft>
                <a:spcPts val="0"/>
              </a:spcAft>
              <a:buSzPts val="1400"/>
              <a:buFont typeface="Calibri"/>
              <a:buAutoNum type="alphaUcPeriod"/>
            </a:pPr>
            <a:r>
              <a:rPr lang="en" sz="1400">
                <a:latin typeface="Calibri"/>
                <a:ea typeface="Calibri"/>
                <a:cs typeface="Calibri"/>
                <a:sym typeface="Calibri"/>
              </a:rPr>
              <a:t>Text summarization</a:t>
            </a:r>
            <a:endParaRPr sz="1400">
              <a:latin typeface="Calibri"/>
              <a:ea typeface="Calibri"/>
              <a:cs typeface="Calibri"/>
              <a:sym typeface="Calibri"/>
            </a:endParaRPr>
          </a:p>
          <a:p>
            <a:pPr indent="-317500" lvl="0" marL="457200" rtl="0" algn="l">
              <a:spcBef>
                <a:spcPts val="0"/>
              </a:spcBef>
              <a:spcAft>
                <a:spcPts val="0"/>
              </a:spcAft>
              <a:buSzPts val="1400"/>
              <a:buFont typeface="Calibri"/>
              <a:buAutoNum type="alphaUcPeriod"/>
            </a:pPr>
            <a:r>
              <a:rPr lang="en" sz="1400">
                <a:latin typeface="Calibri"/>
                <a:ea typeface="Calibri"/>
                <a:cs typeface="Calibri"/>
                <a:sym typeface="Calibri"/>
              </a:rPr>
              <a:t>Information Retrieval</a:t>
            </a:r>
            <a:endParaRPr sz="1400">
              <a:latin typeface="Calibri"/>
              <a:ea typeface="Calibri"/>
              <a:cs typeface="Calibri"/>
              <a:sym typeface="Calibri"/>
            </a:endParaRPr>
          </a:p>
          <a:p>
            <a:pPr indent="-317500" lvl="0" marL="457200" rtl="0" algn="l">
              <a:spcBef>
                <a:spcPts val="0"/>
              </a:spcBef>
              <a:spcAft>
                <a:spcPts val="0"/>
              </a:spcAft>
              <a:buSzPts val="1400"/>
              <a:buFont typeface="Calibri"/>
              <a:buAutoNum type="alphaUcPeriod"/>
            </a:pPr>
            <a:r>
              <a:rPr lang="en" sz="1400">
                <a:latin typeface="Calibri"/>
                <a:ea typeface="Calibri"/>
                <a:cs typeface="Calibri"/>
                <a:sym typeface="Calibri"/>
              </a:rPr>
              <a:t>Translation</a:t>
            </a:r>
            <a:endParaRPr sz="1400">
              <a:latin typeface="Calibri"/>
              <a:ea typeface="Calibri"/>
              <a:cs typeface="Calibri"/>
              <a:sym typeface="Calibri"/>
            </a:endParaRPr>
          </a:p>
          <a:p>
            <a:pPr indent="0" lvl="0" marL="0" rtl="0" algn="l">
              <a:spcBef>
                <a:spcPts val="1200"/>
              </a:spcBef>
              <a:spcAft>
                <a:spcPts val="1200"/>
              </a:spcAft>
              <a:buNone/>
            </a:pPr>
            <a:r>
              <a:t/>
            </a:r>
            <a:endParaRPr/>
          </a:p>
        </p:txBody>
      </p:sp>
      <p:sp>
        <p:nvSpPr>
          <p:cNvPr id="836" name="Google Shape;836;p109"/>
          <p:cNvSpPr txBox="1"/>
          <p:nvPr>
            <p:ph idx="12" type="sldNum"/>
          </p:nvPr>
        </p:nvSpPr>
        <p:spPr>
          <a:xfrm>
            <a:off x="8595300" y="4779401"/>
            <a:ext cx="548700" cy="3483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en">
                <a:latin typeface="Calibri"/>
                <a:ea typeface="Calibri"/>
                <a:cs typeface="Calibri"/>
                <a:sym typeface="Calibri"/>
              </a:rPr>
              <a:t>‹#›</a:t>
            </a:fld>
            <a:endParaRPr>
              <a:latin typeface="Calibri"/>
              <a:ea typeface="Calibri"/>
              <a:cs typeface="Calibri"/>
              <a:sym typeface="Calibri"/>
            </a:endParaRPr>
          </a:p>
        </p:txBody>
      </p:sp>
      <p:sp>
        <p:nvSpPr>
          <p:cNvPr id="837" name="Google Shape;837;p109"/>
          <p:cNvSpPr txBox="1"/>
          <p:nvPr/>
        </p:nvSpPr>
        <p:spPr>
          <a:xfrm>
            <a:off x="311700" y="4260600"/>
            <a:ext cx="8520600" cy="29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2"/>
                </a:solidFill>
                <a:latin typeface="Calibri"/>
                <a:ea typeface="Calibri"/>
                <a:cs typeface="Calibri"/>
                <a:sym typeface="Calibri"/>
              </a:rPr>
              <a:t>Refer: </a:t>
            </a:r>
            <a:r>
              <a:rPr lang="en" sz="1000">
                <a:solidFill>
                  <a:schemeClr val="dk1"/>
                </a:solidFill>
                <a:latin typeface="Calibri"/>
                <a:ea typeface="Calibri"/>
                <a:cs typeface="Calibri"/>
                <a:sym typeface="Calibri"/>
              </a:rPr>
              <a:t>Generative AI with LLMs Course by DeepLearning.AI: </a:t>
            </a:r>
            <a:r>
              <a:rPr lang="en" sz="1000" u="sng">
                <a:solidFill>
                  <a:schemeClr val="accent5"/>
                </a:solidFill>
                <a:latin typeface="Calibri"/>
                <a:ea typeface="Calibri"/>
                <a:cs typeface="Calibri"/>
                <a:sym typeface="Calibri"/>
                <a:hlinkClick r:id="rId3">
                  <a:extLst>
                    <a:ext uri="{A12FA001-AC4F-418D-AE19-62706E023703}">
                      <ahyp:hlinkClr val="tx"/>
                    </a:ext>
                  </a:extLst>
                </a:hlinkClick>
              </a:rPr>
              <a:t>https://www.deeplearning.ai/courses/generative-ai-with-llms/</a:t>
            </a:r>
            <a:endParaRPr sz="1000">
              <a:solidFill>
                <a:schemeClr val="dk1"/>
              </a:solidFill>
              <a:latin typeface="Calibri"/>
              <a:ea typeface="Calibri"/>
              <a:cs typeface="Calibri"/>
              <a:sym typeface="Calibri"/>
            </a:endParaRPr>
          </a:p>
          <a:p>
            <a:pPr indent="0" lvl="0" marL="0" rtl="0" algn="l">
              <a:spcBef>
                <a:spcPts val="0"/>
              </a:spcBef>
              <a:spcAft>
                <a:spcPts val="0"/>
              </a:spcAft>
              <a:buNone/>
            </a:pPr>
            <a:r>
              <a:t/>
            </a:r>
            <a:endParaRPr sz="1800">
              <a:solidFill>
                <a:schemeClr val="dk2"/>
              </a:solidFill>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1" name="Shape 841"/>
        <p:cNvGrpSpPr/>
        <p:nvPr/>
      </p:nvGrpSpPr>
      <p:grpSpPr>
        <a:xfrm>
          <a:off x="0" y="0"/>
          <a:ext cx="0" cy="0"/>
          <a:chOff x="0" y="0"/>
          <a:chExt cx="0" cy="0"/>
        </a:xfrm>
      </p:grpSpPr>
      <p:sp>
        <p:nvSpPr>
          <p:cNvPr id="842" name="Google Shape;842;p110"/>
          <p:cNvSpPr txBox="1"/>
          <p:nvPr>
            <p:ph idx="1" type="body"/>
          </p:nvPr>
        </p:nvSpPr>
        <p:spPr>
          <a:xfrm>
            <a:off x="311700" y="304100"/>
            <a:ext cx="8520600" cy="3891600"/>
          </a:xfrm>
          <a:prstGeom prst="rect">
            <a:avLst/>
          </a:prstGeom>
        </p:spPr>
        <p:txBody>
          <a:bodyPr anchorCtr="0" anchor="t" bIns="91425" lIns="91425" spcFirstLastPara="1" rIns="91425" wrap="square" tIns="91425">
            <a:normAutofit/>
          </a:bodyPr>
          <a:lstStyle/>
          <a:p>
            <a:pPr indent="0" lvl="0" marL="0" rtl="0" algn="l">
              <a:spcBef>
                <a:spcPts val="1200"/>
              </a:spcBef>
              <a:spcAft>
                <a:spcPts val="0"/>
              </a:spcAft>
              <a:buNone/>
            </a:pPr>
            <a:r>
              <a:rPr b="1" lang="en" sz="1400">
                <a:solidFill>
                  <a:schemeClr val="dk1"/>
                </a:solidFill>
                <a:latin typeface="Calibri"/>
                <a:ea typeface="Calibri"/>
                <a:cs typeface="Calibri"/>
                <a:sym typeface="Calibri"/>
              </a:rPr>
              <a:t>Question 3: What is the </a:t>
            </a:r>
            <a:r>
              <a:rPr b="1" i="1" lang="en" sz="1400">
                <a:solidFill>
                  <a:schemeClr val="dk1"/>
                </a:solidFill>
                <a:latin typeface="Calibri"/>
                <a:ea typeface="Calibri"/>
                <a:cs typeface="Calibri"/>
                <a:sym typeface="Calibri"/>
              </a:rPr>
              <a:t>self-attention</a:t>
            </a:r>
            <a:r>
              <a:rPr b="1" lang="en" sz="1400">
                <a:solidFill>
                  <a:schemeClr val="dk1"/>
                </a:solidFill>
                <a:latin typeface="Calibri"/>
                <a:ea typeface="Calibri"/>
                <a:cs typeface="Calibri"/>
                <a:sym typeface="Calibri"/>
              </a:rPr>
              <a:t> that powers the transformer architecture?</a:t>
            </a:r>
            <a:endParaRPr b="1" sz="1400">
              <a:solidFill>
                <a:schemeClr val="dk1"/>
              </a:solidFill>
              <a:latin typeface="Calibri"/>
              <a:ea typeface="Calibri"/>
              <a:cs typeface="Calibri"/>
              <a:sym typeface="Calibri"/>
            </a:endParaRPr>
          </a:p>
          <a:p>
            <a:pPr indent="-317500" lvl="0" marL="457200" rtl="0" algn="l">
              <a:spcBef>
                <a:spcPts val="1200"/>
              </a:spcBef>
              <a:spcAft>
                <a:spcPts val="0"/>
              </a:spcAft>
              <a:buClr>
                <a:schemeClr val="dk1"/>
              </a:buClr>
              <a:buSzPts val="1400"/>
              <a:buFont typeface="Calibri"/>
              <a:buAutoNum type="alphaUcPeriod"/>
            </a:pPr>
            <a:r>
              <a:rPr lang="en" sz="1400">
                <a:solidFill>
                  <a:schemeClr val="dk1"/>
                </a:solidFill>
                <a:latin typeface="Calibri"/>
                <a:ea typeface="Calibri"/>
                <a:cs typeface="Calibri"/>
                <a:sym typeface="Calibri"/>
              </a:rPr>
              <a:t>The ability of the transformer to analyze its own performance and make adjustments accordingly.</a:t>
            </a:r>
            <a:endParaRPr sz="1400">
              <a:solidFill>
                <a:schemeClr val="dk1"/>
              </a:solidFill>
              <a:latin typeface="Calibri"/>
              <a:ea typeface="Calibri"/>
              <a:cs typeface="Calibri"/>
              <a:sym typeface="Calibri"/>
            </a:endParaRPr>
          </a:p>
          <a:p>
            <a:pPr indent="-317500" lvl="0" marL="457200" rtl="0" algn="l">
              <a:spcBef>
                <a:spcPts val="0"/>
              </a:spcBef>
              <a:spcAft>
                <a:spcPts val="0"/>
              </a:spcAft>
              <a:buClr>
                <a:schemeClr val="dk1"/>
              </a:buClr>
              <a:buSzPts val="1400"/>
              <a:buFont typeface="Calibri"/>
              <a:buAutoNum type="alphaUcPeriod"/>
            </a:pPr>
            <a:r>
              <a:rPr lang="en" sz="1400">
                <a:solidFill>
                  <a:schemeClr val="dk1"/>
                </a:solidFill>
                <a:latin typeface="Calibri"/>
                <a:ea typeface="Calibri"/>
                <a:cs typeface="Calibri"/>
                <a:sym typeface="Calibri"/>
              </a:rPr>
              <a:t>A technique used to improve the generalization capabilities of a model by training it on diverse datasets.</a:t>
            </a:r>
            <a:endParaRPr sz="1400">
              <a:solidFill>
                <a:schemeClr val="dk1"/>
              </a:solidFill>
              <a:latin typeface="Calibri"/>
              <a:ea typeface="Calibri"/>
              <a:cs typeface="Calibri"/>
              <a:sym typeface="Calibri"/>
            </a:endParaRPr>
          </a:p>
          <a:p>
            <a:pPr indent="-317500" lvl="0" marL="457200" rtl="0" algn="l">
              <a:spcBef>
                <a:spcPts val="0"/>
              </a:spcBef>
              <a:spcAft>
                <a:spcPts val="0"/>
              </a:spcAft>
              <a:buClr>
                <a:schemeClr val="dk1"/>
              </a:buClr>
              <a:buSzPts val="1400"/>
              <a:buFont typeface="Calibri"/>
              <a:buAutoNum type="alphaUcPeriod"/>
            </a:pPr>
            <a:r>
              <a:rPr lang="en" sz="1400">
                <a:solidFill>
                  <a:schemeClr val="dk1"/>
                </a:solidFill>
                <a:latin typeface="Calibri"/>
                <a:ea typeface="Calibri"/>
                <a:cs typeface="Calibri"/>
                <a:sym typeface="Calibri"/>
              </a:rPr>
              <a:t>A mechanism that allows a model to focus on different parts of the input sequence during computation.</a:t>
            </a:r>
            <a:endParaRPr sz="1400">
              <a:solidFill>
                <a:schemeClr val="dk1"/>
              </a:solidFill>
              <a:latin typeface="Calibri"/>
              <a:ea typeface="Calibri"/>
              <a:cs typeface="Calibri"/>
              <a:sym typeface="Calibri"/>
            </a:endParaRPr>
          </a:p>
          <a:p>
            <a:pPr indent="-317500" lvl="0" marL="457200" rtl="0" algn="l">
              <a:spcBef>
                <a:spcPts val="0"/>
              </a:spcBef>
              <a:spcAft>
                <a:spcPts val="0"/>
              </a:spcAft>
              <a:buClr>
                <a:schemeClr val="dk1"/>
              </a:buClr>
              <a:buSzPts val="1400"/>
              <a:buFont typeface="Calibri"/>
              <a:buAutoNum type="alphaUcPeriod"/>
            </a:pPr>
            <a:r>
              <a:rPr lang="en" sz="1400">
                <a:solidFill>
                  <a:schemeClr val="dk1"/>
                </a:solidFill>
                <a:latin typeface="Calibri"/>
                <a:ea typeface="Calibri"/>
                <a:cs typeface="Calibri"/>
                <a:sym typeface="Calibri"/>
              </a:rPr>
              <a:t>A measure of how well a model can understand and generate human-like language.</a:t>
            </a:r>
            <a:endParaRPr sz="1400">
              <a:solidFill>
                <a:schemeClr val="dk1"/>
              </a:solidFill>
              <a:latin typeface="Calibri"/>
              <a:ea typeface="Calibri"/>
              <a:cs typeface="Calibri"/>
              <a:sym typeface="Calibri"/>
            </a:endParaRPr>
          </a:p>
        </p:txBody>
      </p:sp>
      <p:sp>
        <p:nvSpPr>
          <p:cNvPr id="843" name="Google Shape;843;p110"/>
          <p:cNvSpPr txBox="1"/>
          <p:nvPr>
            <p:ph idx="12" type="sldNum"/>
          </p:nvPr>
        </p:nvSpPr>
        <p:spPr>
          <a:xfrm>
            <a:off x="8595300" y="4779401"/>
            <a:ext cx="548700" cy="3483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en">
                <a:latin typeface="Calibri"/>
                <a:ea typeface="Calibri"/>
                <a:cs typeface="Calibri"/>
                <a:sym typeface="Calibri"/>
              </a:rPr>
              <a:t>‹#›</a:t>
            </a:fld>
            <a:endParaRPr>
              <a:latin typeface="Calibri"/>
              <a:ea typeface="Calibri"/>
              <a:cs typeface="Calibri"/>
              <a:sym typeface="Calibri"/>
            </a:endParaRPr>
          </a:p>
        </p:txBody>
      </p:sp>
      <p:sp>
        <p:nvSpPr>
          <p:cNvPr id="844" name="Google Shape;844;p110"/>
          <p:cNvSpPr txBox="1"/>
          <p:nvPr/>
        </p:nvSpPr>
        <p:spPr>
          <a:xfrm>
            <a:off x="311700" y="4260600"/>
            <a:ext cx="8520600" cy="29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2"/>
                </a:solidFill>
                <a:latin typeface="Calibri"/>
                <a:ea typeface="Calibri"/>
                <a:cs typeface="Calibri"/>
                <a:sym typeface="Calibri"/>
              </a:rPr>
              <a:t>Refer: </a:t>
            </a:r>
            <a:r>
              <a:rPr lang="en" sz="1000">
                <a:solidFill>
                  <a:schemeClr val="dk1"/>
                </a:solidFill>
                <a:latin typeface="Calibri"/>
                <a:ea typeface="Calibri"/>
                <a:cs typeface="Calibri"/>
                <a:sym typeface="Calibri"/>
              </a:rPr>
              <a:t>Generative AI with LLMs Course by DeepLearning.AI: </a:t>
            </a:r>
            <a:r>
              <a:rPr lang="en" sz="1000" u="sng">
                <a:solidFill>
                  <a:schemeClr val="accent5"/>
                </a:solidFill>
                <a:latin typeface="Calibri"/>
                <a:ea typeface="Calibri"/>
                <a:cs typeface="Calibri"/>
                <a:sym typeface="Calibri"/>
                <a:hlinkClick r:id="rId3">
                  <a:extLst>
                    <a:ext uri="{A12FA001-AC4F-418D-AE19-62706E023703}">
                      <ahyp:hlinkClr val="tx"/>
                    </a:ext>
                  </a:extLst>
                </a:hlinkClick>
              </a:rPr>
              <a:t>https://www.deeplearning.ai/courses/generative-ai-with-llms/</a:t>
            </a:r>
            <a:endParaRPr sz="1000">
              <a:solidFill>
                <a:schemeClr val="dk1"/>
              </a:solidFill>
              <a:latin typeface="Calibri"/>
              <a:ea typeface="Calibri"/>
              <a:cs typeface="Calibri"/>
              <a:sym typeface="Calibri"/>
            </a:endParaRPr>
          </a:p>
          <a:p>
            <a:pPr indent="0" lvl="0" marL="0" rtl="0" algn="l">
              <a:spcBef>
                <a:spcPts val="0"/>
              </a:spcBef>
              <a:spcAft>
                <a:spcPts val="0"/>
              </a:spcAft>
              <a:buNone/>
            </a:pPr>
            <a:r>
              <a:t/>
            </a:r>
            <a:endParaRPr sz="1800">
              <a:solidFill>
                <a:schemeClr val="dk2"/>
              </a:solidFill>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8" name="Shape 848"/>
        <p:cNvGrpSpPr/>
        <p:nvPr/>
      </p:nvGrpSpPr>
      <p:grpSpPr>
        <a:xfrm>
          <a:off x="0" y="0"/>
          <a:ext cx="0" cy="0"/>
          <a:chOff x="0" y="0"/>
          <a:chExt cx="0" cy="0"/>
        </a:xfrm>
      </p:grpSpPr>
      <p:sp>
        <p:nvSpPr>
          <p:cNvPr id="849" name="Google Shape;849;p111"/>
          <p:cNvSpPr txBox="1"/>
          <p:nvPr>
            <p:ph idx="1" type="body"/>
          </p:nvPr>
        </p:nvSpPr>
        <p:spPr>
          <a:xfrm>
            <a:off x="311700" y="304100"/>
            <a:ext cx="8520600" cy="3891600"/>
          </a:xfrm>
          <a:prstGeom prst="rect">
            <a:avLst/>
          </a:prstGeom>
        </p:spPr>
        <p:txBody>
          <a:bodyPr anchorCtr="0" anchor="t" bIns="91425" lIns="91425" spcFirstLastPara="1" rIns="91425" wrap="square" tIns="91425">
            <a:normAutofit/>
          </a:bodyPr>
          <a:lstStyle/>
          <a:p>
            <a:pPr indent="0" lvl="0" marL="0" rtl="0" algn="l">
              <a:spcBef>
                <a:spcPts val="1200"/>
              </a:spcBef>
              <a:spcAft>
                <a:spcPts val="0"/>
              </a:spcAft>
              <a:buNone/>
            </a:pPr>
            <a:r>
              <a:rPr b="1" lang="en" sz="1400">
                <a:solidFill>
                  <a:schemeClr val="dk1"/>
                </a:solidFill>
                <a:latin typeface="Calibri"/>
                <a:ea typeface="Calibri"/>
                <a:cs typeface="Calibri"/>
                <a:sym typeface="Calibri"/>
              </a:rPr>
              <a:t>Question 4: Which of the following stages are part of the generative AI model lifecycle? (Select all that apply)</a:t>
            </a:r>
            <a:endParaRPr b="1" sz="1400">
              <a:solidFill>
                <a:schemeClr val="dk1"/>
              </a:solidFill>
              <a:latin typeface="Calibri"/>
              <a:ea typeface="Calibri"/>
              <a:cs typeface="Calibri"/>
              <a:sym typeface="Calibri"/>
            </a:endParaRPr>
          </a:p>
          <a:p>
            <a:pPr indent="-317500" lvl="0" marL="457200" rtl="0" algn="l">
              <a:spcBef>
                <a:spcPts val="1200"/>
              </a:spcBef>
              <a:spcAft>
                <a:spcPts val="0"/>
              </a:spcAft>
              <a:buClr>
                <a:srgbClr val="37352F"/>
              </a:buClr>
              <a:buSzPts val="1400"/>
              <a:buFont typeface="Calibri"/>
              <a:buAutoNum type="alphaUcPeriod"/>
            </a:pPr>
            <a:r>
              <a:rPr lang="en" sz="1400">
                <a:solidFill>
                  <a:srgbClr val="37352F"/>
                </a:solidFill>
                <a:latin typeface="Calibri"/>
                <a:ea typeface="Calibri"/>
                <a:cs typeface="Calibri"/>
                <a:sym typeface="Calibri"/>
              </a:rPr>
              <a:t>Selecting a candidate model and potentially pre-training a custom model.</a:t>
            </a:r>
            <a:endParaRPr sz="1400">
              <a:solidFill>
                <a:srgbClr val="37352F"/>
              </a:solidFill>
              <a:latin typeface="Calibri"/>
              <a:ea typeface="Calibri"/>
              <a:cs typeface="Calibri"/>
              <a:sym typeface="Calibri"/>
            </a:endParaRPr>
          </a:p>
          <a:p>
            <a:pPr indent="-317500" lvl="0" marL="457200" rtl="0" algn="l">
              <a:spcBef>
                <a:spcPts val="0"/>
              </a:spcBef>
              <a:spcAft>
                <a:spcPts val="0"/>
              </a:spcAft>
              <a:buClr>
                <a:srgbClr val="37352F"/>
              </a:buClr>
              <a:buSzPts val="1400"/>
              <a:buFont typeface="Calibri"/>
              <a:buAutoNum type="alphaUcPeriod"/>
            </a:pPr>
            <a:r>
              <a:rPr lang="en" sz="1400">
                <a:solidFill>
                  <a:srgbClr val="37352F"/>
                </a:solidFill>
                <a:latin typeface="Calibri"/>
                <a:ea typeface="Calibri"/>
                <a:cs typeface="Calibri"/>
                <a:sym typeface="Calibri"/>
              </a:rPr>
              <a:t>Deploying the model into the infrastructure and integrating it with the application.</a:t>
            </a:r>
            <a:endParaRPr sz="1400">
              <a:solidFill>
                <a:srgbClr val="37352F"/>
              </a:solidFill>
              <a:latin typeface="Calibri"/>
              <a:ea typeface="Calibri"/>
              <a:cs typeface="Calibri"/>
              <a:sym typeface="Calibri"/>
            </a:endParaRPr>
          </a:p>
          <a:p>
            <a:pPr indent="-317500" lvl="0" marL="457200" rtl="0" algn="l">
              <a:spcBef>
                <a:spcPts val="0"/>
              </a:spcBef>
              <a:spcAft>
                <a:spcPts val="0"/>
              </a:spcAft>
              <a:buClr>
                <a:srgbClr val="37352F"/>
              </a:buClr>
              <a:buSzPts val="1400"/>
              <a:buFont typeface="Calibri"/>
              <a:buAutoNum type="alphaUcPeriod"/>
            </a:pPr>
            <a:r>
              <a:rPr lang="en" sz="1400">
                <a:solidFill>
                  <a:srgbClr val="37352F"/>
                </a:solidFill>
                <a:latin typeface="Calibri"/>
                <a:ea typeface="Calibri"/>
                <a:cs typeface="Calibri"/>
                <a:sym typeface="Calibri"/>
              </a:rPr>
              <a:t>Manipulating the model to align with specific project needs.</a:t>
            </a:r>
            <a:endParaRPr sz="1400">
              <a:solidFill>
                <a:srgbClr val="37352F"/>
              </a:solidFill>
              <a:latin typeface="Calibri"/>
              <a:ea typeface="Calibri"/>
              <a:cs typeface="Calibri"/>
              <a:sym typeface="Calibri"/>
            </a:endParaRPr>
          </a:p>
          <a:p>
            <a:pPr indent="-317500" lvl="0" marL="457200" rtl="0" algn="l">
              <a:spcBef>
                <a:spcPts val="0"/>
              </a:spcBef>
              <a:spcAft>
                <a:spcPts val="0"/>
              </a:spcAft>
              <a:buClr>
                <a:srgbClr val="37352F"/>
              </a:buClr>
              <a:buSzPts val="1400"/>
              <a:buFont typeface="Calibri"/>
              <a:buAutoNum type="alphaUcPeriod"/>
            </a:pPr>
            <a:r>
              <a:rPr lang="en" sz="1400">
                <a:solidFill>
                  <a:srgbClr val="37352F"/>
                </a:solidFill>
                <a:latin typeface="Calibri"/>
                <a:ea typeface="Calibri"/>
                <a:cs typeface="Calibri"/>
                <a:sym typeface="Calibri"/>
              </a:rPr>
              <a:t>Performing regularization</a:t>
            </a:r>
            <a:endParaRPr sz="1400">
              <a:solidFill>
                <a:srgbClr val="37352F"/>
              </a:solidFill>
              <a:latin typeface="Calibri"/>
              <a:ea typeface="Calibri"/>
              <a:cs typeface="Calibri"/>
              <a:sym typeface="Calibri"/>
            </a:endParaRPr>
          </a:p>
          <a:p>
            <a:pPr indent="-317500" lvl="0" marL="457200" rtl="0" algn="l">
              <a:spcBef>
                <a:spcPts val="0"/>
              </a:spcBef>
              <a:spcAft>
                <a:spcPts val="0"/>
              </a:spcAft>
              <a:buClr>
                <a:srgbClr val="37352F"/>
              </a:buClr>
              <a:buSzPts val="1400"/>
              <a:buFont typeface="Calibri"/>
              <a:buAutoNum type="alphaUcPeriod"/>
            </a:pPr>
            <a:r>
              <a:rPr lang="en" sz="1400">
                <a:solidFill>
                  <a:srgbClr val="37352F"/>
                </a:solidFill>
                <a:latin typeface="Calibri"/>
                <a:ea typeface="Calibri"/>
                <a:cs typeface="Calibri"/>
                <a:sym typeface="Calibri"/>
              </a:rPr>
              <a:t>Defining the problem and identifying relevant datasets.</a:t>
            </a:r>
            <a:endParaRPr sz="1400">
              <a:solidFill>
                <a:srgbClr val="37352F"/>
              </a:solidFill>
              <a:latin typeface="Calibri"/>
              <a:ea typeface="Calibri"/>
              <a:cs typeface="Calibri"/>
              <a:sym typeface="Calibri"/>
            </a:endParaRPr>
          </a:p>
        </p:txBody>
      </p:sp>
      <p:sp>
        <p:nvSpPr>
          <p:cNvPr id="850" name="Google Shape;850;p111"/>
          <p:cNvSpPr txBox="1"/>
          <p:nvPr>
            <p:ph idx="12" type="sldNum"/>
          </p:nvPr>
        </p:nvSpPr>
        <p:spPr>
          <a:xfrm>
            <a:off x="8595300" y="4779401"/>
            <a:ext cx="548700" cy="3483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en">
                <a:latin typeface="Calibri"/>
                <a:ea typeface="Calibri"/>
                <a:cs typeface="Calibri"/>
                <a:sym typeface="Calibri"/>
              </a:rPr>
              <a:t>‹#›</a:t>
            </a:fld>
            <a:endParaRPr>
              <a:latin typeface="Calibri"/>
              <a:ea typeface="Calibri"/>
              <a:cs typeface="Calibri"/>
              <a:sym typeface="Calibri"/>
            </a:endParaRPr>
          </a:p>
        </p:txBody>
      </p:sp>
      <p:sp>
        <p:nvSpPr>
          <p:cNvPr id="851" name="Google Shape;851;p111"/>
          <p:cNvSpPr txBox="1"/>
          <p:nvPr/>
        </p:nvSpPr>
        <p:spPr>
          <a:xfrm>
            <a:off x="311700" y="4260600"/>
            <a:ext cx="8520600" cy="29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2"/>
                </a:solidFill>
                <a:latin typeface="Calibri"/>
                <a:ea typeface="Calibri"/>
                <a:cs typeface="Calibri"/>
                <a:sym typeface="Calibri"/>
              </a:rPr>
              <a:t>Refer: </a:t>
            </a:r>
            <a:r>
              <a:rPr lang="en" sz="1000">
                <a:solidFill>
                  <a:schemeClr val="dk1"/>
                </a:solidFill>
                <a:latin typeface="Calibri"/>
                <a:ea typeface="Calibri"/>
                <a:cs typeface="Calibri"/>
                <a:sym typeface="Calibri"/>
              </a:rPr>
              <a:t>Generative AI with LLMs Course by DeepLearning.AI: </a:t>
            </a:r>
            <a:r>
              <a:rPr lang="en" sz="1000" u="sng">
                <a:solidFill>
                  <a:schemeClr val="accent5"/>
                </a:solidFill>
                <a:latin typeface="Calibri"/>
                <a:ea typeface="Calibri"/>
                <a:cs typeface="Calibri"/>
                <a:sym typeface="Calibri"/>
                <a:hlinkClick r:id="rId3">
                  <a:extLst>
                    <a:ext uri="{A12FA001-AC4F-418D-AE19-62706E023703}">
                      <ahyp:hlinkClr val="tx"/>
                    </a:ext>
                  </a:extLst>
                </a:hlinkClick>
              </a:rPr>
              <a:t>https://www.deeplearning.ai/courses/generative-ai-with-llms/</a:t>
            </a:r>
            <a:endParaRPr sz="1000">
              <a:solidFill>
                <a:schemeClr val="dk1"/>
              </a:solidFill>
              <a:latin typeface="Calibri"/>
              <a:ea typeface="Calibri"/>
              <a:cs typeface="Calibri"/>
              <a:sym typeface="Calibri"/>
            </a:endParaRPr>
          </a:p>
          <a:p>
            <a:pPr indent="0" lvl="0" marL="0" rtl="0" algn="l">
              <a:spcBef>
                <a:spcPts val="0"/>
              </a:spcBef>
              <a:spcAft>
                <a:spcPts val="0"/>
              </a:spcAft>
              <a:buNone/>
            </a:pPr>
            <a:r>
              <a:t/>
            </a:r>
            <a:endParaRPr sz="1800">
              <a:solidFill>
                <a:schemeClr val="dk2"/>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